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jpeg" ContentType="image/jpeg"/>
  <Default Extension="png" ContentType="image/png"/>
  <Default Extension="svg" ContentType="image/svg+xml"/>
  <Default Extension="fntdata" ContentType="application/x-fontdata"/>
  <Default Extension="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7.xml" ContentType="application/vnd.openxmlformats-officedocument.presentationml.slideLayout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Id1" /><Relationship Type="http://schemas.openxmlformats.org/package/2006/relationships/metadata/thumbnail" Target="/docProps/thumbnail.jpeg" Id="rId2" /><Relationship Type="http://schemas.openxmlformats.org/package/2006/relationships/metadata/core-properties" Target="/docProps/core.xml" Id="rId3" /><Relationship Type="http://schemas.openxmlformats.org/officeDocument/2006/relationships/extended-properties" Target="/docProps/app.xml" Id="rId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true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embeddedFontLst>
    <p:embeddedFont>
      <p:font typeface="Mosse Thai Bold" panose="00000500000000000000" charset="1"/>
      <p:regular r:id="rId40"/>
    </p:embeddedFont>
    <p:embeddedFont>
      <p:font typeface="Mosse Thai" panose="00000500000000000000" charset="1"/>
      <p:regular r:id="rId41"/>
    </p:embeddedFont>
    <p:embeddedFont>
      <p:font typeface="Century Gothic Paneuropean" panose="020B0502020202020204" charset="1"/>
      <p:regular r:id="rId42"/>
    </p:embeddedFont>
    <p:embeddedFont>
      <p:font typeface="Arimo" panose="020B0604020202020204" charset="1"/>
      <p:regular r:id="rId43"/>
    </p:embeddedFont>
    <p:embeddedFont>
      <p:font typeface="Century Gothic Paneuropean Bold" panose="020B0702020202020204" charset="1"/>
      <p:regular r:id="rId44"/>
    </p:embeddedFont>
    <p:embeddedFont>
      <p:font typeface="Calibri (MS)" panose="020F0502020204030204" charset="1"/>
      <p:regular r:id="rId45"/>
    </p:embeddedFont>
    <p:embeddedFont>
      <p:font typeface="Calibri (MS) Bold" panose="020F0702030404030204" charset="1"/>
      <p:regular r:id="rId46"/>
    </p:embeddedFont>
    <p:embeddedFont>
      <p:font typeface="Helios" panose="020B0504020202020204" charset="1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presProps" Target="/ppt/presProps.xml" Id="rId2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viewProps" Target="/ppt/viewProps.xml" Id="rId3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theme" Target="/ppt/theme/theme1.xml" Id="rId4" /><Relationship Type="http://schemas.openxmlformats.org/officeDocument/2006/relationships/font" Target="/ppt/fonts/font40.fntdata" Id="rId40" /><Relationship Type="http://schemas.openxmlformats.org/officeDocument/2006/relationships/font" Target="/ppt/fonts/font41.fntdata" Id="rId41" /><Relationship Type="http://schemas.openxmlformats.org/officeDocument/2006/relationships/font" Target="/ppt/fonts/font42.fntdata" Id="rId42" /><Relationship Type="http://schemas.openxmlformats.org/officeDocument/2006/relationships/font" Target="/ppt/fonts/font43.fntdata" Id="rId43" /><Relationship Type="http://schemas.openxmlformats.org/officeDocument/2006/relationships/font" Target="/ppt/fonts/font44.fntdata" Id="rId44" /><Relationship Type="http://schemas.openxmlformats.org/officeDocument/2006/relationships/font" Target="/ppt/fonts/font45.fntdata" Id="rId45" /><Relationship Type="http://schemas.openxmlformats.org/officeDocument/2006/relationships/font" Target="/ppt/fonts/font46.fntdata" Id="rId46" /><Relationship Type="http://schemas.openxmlformats.org/officeDocument/2006/relationships/font" Target="/ppt/fonts/font47.fntdata" Id="rId47" /><Relationship Type="http://schemas.openxmlformats.org/officeDocument/2006/relationships/tableStyles" Target="/ppt/tableStyles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2" /><Relationship Type="http://schemas.openxmlformats.org/officeDocument/2006/relationships/slideLayout" Target="/ppt/slideLayouts/slideLayout7.xml" Id="rId7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.jpeg" Id="rId2" /><Relationship Type="http://schemas.openxmlformats.org/officeDocument/2006/relationships/image" Target="/ppt/media/image2.png" Id="rId3" /><Relationship Type="http://schemas.openxmlformats.org/officeDocument/2006/relationships/image" Target="/ppt/media/image3.jpeg" Id="rId4" /><Relationship Type="http://schemas.openxmlformats.org/officeDocument/2006/relationships/image" Target="/ppt/media/image4.png" Id="rId5" /><Relationship Type="http://schemas.openxmlformats.org/officeDocument/2006/relationships/image" Target="/ppt/media/image5.svg" Id="rId6" /><Relationship Type="http://schemas.openxmlformats.org/officeDocument/2006/relationships/image" Target="/ppt/media/image6.png" Id="rId7" /><Relationship Type="http://schemas.openxmlformats.org/officeDocument/2006/relationships/image" Target="/ppt/media/image7.png" Id="rId8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1.png" Id="rId10" /><Relationship Type="http://schemas.openxmlformats.org/officeDocument/2006/relationships/image" Target="/ppt/media/image42.svg" Id="rId11" /><Relationship Type="http://schemas.openxmlformats.org/officeDocument/2006/relationships/image" Target="/ppt/media/image43.png" Id="rId12" /><Relationship Type="http://schemas.openxmlformats.org/officeDocument/2006/relationships/image" Target="/ppt/media/image44.svg" Id="rId13" /><Relationship Type="http://schemas.openxmlformats.org/officeDocument/2006/relationships/image" Target="/ppt/media/image34.jpeg" Id="rId2" /><Relationship Type="http://schemas.openxmlformats.org/officeDocument/2006/relationships/image" Target="/ppt/media/image35.jpeg" Id="rId3" /><Relationship Type="http://schemas.openxmlformats.org/officeDocument/2006/relationships/image" Target="/ppt/media/image17.jpeg" Id="rId4" /><Relationship Type="http://schemas.openxmlformats.org/officeDocument/2006/relationships/image" Target="/ppt/media/image36.png" Id="rId5" /><Relationship Type="http://schemas.openxmlformats.org/officeDocument/2006/relationships/image" Target="/ppt/media/image37.png" Id="rId6" /><Relationship Type="http://schemas.openxmlformats.org/officeDocument/2006/relationships/image" Target="/ppt/media/image38.svg" Id="rId7" /><Relationship Type="http://schemas.openxmlformats.org/officeDocument/2006/relationships/image" Target="/ppt/media/image39.png" Id="rId8" /><Relationship Type="http://schemas.openxmlformats.org/officeDocument/2006/relationships/image" Target="/ppt/media/image40.svg" Id="rId9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52.svg" Id="rId10" /><Relationship Type="http://schemas.openxmlformats.org/officeDocument/2006/relationships/image" Target="/ppt/media/image53.png" Id="rId11" /><Relationship Type="http://schemas.openxmlformats.org/officeDocument/2006/relationships/image" Target="/ppt/media/image54.svg" Id="rId12" /><Relationship Type="http://schemas.openxmlformats.org/officeDocument/2006/relationships/image" Target="/ppt/media/image45.jpeg" Id="rId2" /><Relationship Type="http://schemas.openxmlformats.org/officeDocument/2006/relationships/image" Target="/ppt/media/image46.jpeg" Id="rId3" /><Relationship Type="http://schemas.openxmlformats.org/officeDocument/2006/relationships/image" Target="/ppt/media/image26.jpeg" Id="rId4" /><Relationship Type="http://schemas.openxmlformats.org/officeDocument/2006/relationships/image" Target="/ppt/media/image47.png" Id="rId5" /><Relationship Type="http://schemas.openxmlformats.org/officeDocument/2006/relationships/image" Target="/ppt/media/image48.svg" Id="rId6" /><Relationship Type="http://schemas.openxmlformats.org/officeDocument/2006/relationships/image" Target="/ppt/media/image49.png" Id="rId7" /><Relationship Type="http://schemas.openxmlformats.org/officeDocument/2006/relationships/image" Target="/ppt/media/image50.svg" Id="rId8" /><Relationship Type="http://schemas.openxmlformats.org/officeDocument/2006/relationships/image" Target="/ppt/media/image51.png" Id="rId9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5.jpeg" Id="rId2" /><Relationship Type="http://schemas.openxmlformats.org/officeDocument/2006/relationships/image" Target="/ppt/media/image46.jpeg" Id="rId3" /><Relationship Type="http://schemas.openxmlformats.org/officeDocument/2006/relationships/image" Target="/ppt/media/image26.jpeg" Id="rId4" /><Relationship Type="http://schemas.openxmlformats.org/officeDocument/2006/relationships/image" Target="/ppt/media/image55.png" Id="rId5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62.png" Id="rId10" /><Relationship Type="http://schemas.openxmlformats.org/officeDocument/2006/relationships/image" Target="/ppt/media/image63.svg" Id="rId11" /><Relationship Type="http://schemas.openxmlformats.org/officeDocument/2006/relationships/image" Target="/ppt/media/image64.png" Id="rId12" /><Relationship Type="http://schemas.openxmlformats.org/officeDocument/2006/relationships/image" Target="/ppt/media/image65.svg" Id="rId13" /><Relationship Type="http://schemas.openxmlformats.org/officeDocument/2006/relationships/image" Target="/ppt/media/image66.png" Id="rId14" /><Relationship Type="http://schemas.openxmlformats.org/officeDocument/2006/relationships/image" Target="/ppt/media/image67.svg" Id="rId15" /><Relationship Type="http://schemas.openxmlformats.org/officeDocument/2006/relationships/image" Target="/ppt/media/image68.png" Id="rId16" /><Relationship Type="http://schemas.openxmlformats.org/officeDocument/2006/relationships/image" Target="/ppt/media/image69.svg" Id="rId17" /><Relationship Type="http://schemas.openxmlformats.org/officeDocument/2006/relationships/image" Target="/ppt/media/image56.png" Id="rId2" /><Relationship Type="http://schemas.openxmlformats.org/officeDocument/2006/relationships/image" Target="/ppt/media/image57.svg" Id="rId3" /><Relationship Type="http://schemas.openxmlformats.org/officeDocument/2006/relationships/image" Target="/ppt/media/image35.jpeg" Id="rId4" /><Relationship Type="http://schemas.openxmlformats.org/officeDocument/2006/relationships/image" Target="/ppt/media/image23.jpeg" Id="rId5" /><Relationship Type="http://schemas.openxmlformats.org/officeDocument/2006/relationships/image" Target="/ppt/media/image58.png" Id="rId6" /><Relationship Type="http://schemas.openxmlformats.org/officeDocument/2006/relationships/image" Target="/ppt/media/image59.svg" Id="rId7" /><Relationship Type="http://schemas.openxmlformats.org/officeDocument/2006/relationships/image" Target="/ppt/media/image60.png" Id="rId8" /><Relationship Type="http://schemas.openxmlformats.org/officeDocument/2006/relationships/image" Target="/ppt/media/image61.svg" Id="rId9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4.png" Id="rId10" /><Relationship Type="http://schemas.openxmlformats.org/officeDocument/2006/relationships/image" Target="/ppt/media/image75.svg" Id="rId11" /><Relationship Type="http://schemas.openxmlformats.org/officeDocument/2006/relationships/image" Target="/ppt/media/image76.png" Id="rId12" /><Relationship Type="http://schemas.openxmlformats.org/officeDocument/2006/relationships/image" Target="/ppt/media/image77.svg" Id="rId13" /><Relationship Type="http://schemas.openxmlformats.org/officeDocument/2006/relationships/image" Target="/ppt/media/image78.png" Id="rId14" /><Relationship Type="http://schemas.openxmlformats.org/officeDocument/2006/relationships/image" Target="/ppt/media/image79.svg" Id="rId15" /><Relationship Type="http://schemas.openxmlformats.org/officeDocument/2006/relationships/image" Target="/ppt/media/image80.png" Id="rId16" /><Relationship Type="http://schemas.openxmlformats.org/officeDocument/2006/relationships/image" Target="/ppt/media/image35.jpeg" Id="rId2" /><Relationship Type="http://schemas.openxmlformats.org/officeDocument/2006/relationships/image" Target="/ppt/media/image23.jpeg" Id="rId3" /><Relationship Type="http://schemas.openxmlformats.org/officeDocument/2006/relationships/image" Target="/ppt/media/image56.png" Id="rId4" /><Relationship Type="http://schemas.openxmlformats.org/officeDocument/2006/relationships/image" Target="/ppt/media/image57.svg" Id="rId5" /><Relationship Type="http://schemas.openxmlformats.org/officeDocument/2006/relationships/image" Target="/ppt/media/image70.png" Id="rId6" /><Relationship Type="http://schemas.openxmlformats.org/officeDocument/2006/relationships/image" Target="/ppt/media/image71.svg" Id="rId7" /><Relationship Type="http://schemas.openxmlformats.org/officeDocument/2006/relationships/image" Target="/ppt/media/image72.png" Id="rId8" /><Relationship Type="http://schemas.openxmlformats.org/officeDocument/2006/relationships/image" Target="/ppt/media/image73.svg" Id="rId9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6.jpeg" Id="rId2" /><Relationship Type="http://schemas.openxmlformats.org/officeDocument/2006/relationships/image" Target="/ppt/media/image26.jpeg" Id="rId3" /><Relationship Type="http://schemas.openxmlformats.org/officeDocument/2006/relationships/image" Target="/ppt/media/image81.png" Id="rId4" /><Relationship Type="http://schemas.openxmlformats.org/officeDocument/2006/relationships/image" Target="/ppt/media/image82.svg" Id="rId5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3.jpeg" Id="rId2" /><Relationship Type="http://schemas.openxmlformats.org/officeDocument/2006/relationships/image" Target="/ppt/media/image83.png" Id="rId3" /><Relationship Type="http://schemas.openxmlformats.org/officeDocument/2006/relationships/image" Target="/ppt/media/image84.png" Id="rId4" /><Relationship Type="http://schemas.openxmlformats.org/officeDocument/2006/relationships/image" Target="/ppt/media/image85.png" Id="rId5" /><Relationship Type="http://schemas.openxmlformats.org/officeDocument/2006/relationships/image" Target="/ppt/media/image86.png" Id="rId6" /><Relationship Type="http://schemas.openxmlformats.org/officeDocument/2006/relationships/image" Target="/ppt/media/image35.jpeg" Id="rId7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3.jpeg" Id="rId2" /><Relationship Type="http://schemas.openxmlformats.org/officeDocument/2006/relationships/image" Target="/ppt/media/image87.png" Id="rId3" /><Relationship Type="http://schemas.openxmlformats.org/officeDocument/2006/relationships/image" Target="/ppt/media/image35.jpeg" Id="rId4" /><Relationship Type="http://schemas.openxmlformats.org/officeDocument/2006/relationships/image" Target="/ppt/media/image88.png" Id="rId5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5.jpeg" Id="rId2" /><Relationship Type="http://schemas.openxmlformats.org/officeDocument/2006/relationships/image" Target="/ppt/media/image89.png" Id="rId3" /><Relationship Type="http://schemas.openxmlformats.org/officeDocument/2006/relationships/image" Target="/ppt/media/image90.png" Id="rId4" /><Relationship Type="http://schemas.openxmlformats.org/officeDocument/2006/relationships/image" Target="/ppt/media/image91.png" Id="rId5" /><Relationship Type="http://schemas.openxmlformats.org/officeDocument/2006/relationships/image" Target="/ppt/media/image17.jpeg" Id="rId6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5.jpeg" Id="rId2" /><Relationship Type="http://schemas.openxmlformats.org/officeDocument/2006/relationships/image" Target="/ppt/media/image17.jpeg" Id="rId3" /><Relationship Type="http://schemas.openxmlformats.org/officeDocument/2006/relationships/image" Target="/ppt/media/image92.png" Id="rId4" /><Relationship Type="http://schemas.openxmlformats.org/officeDocument/2006/relationships/image" Target="/ppt/media/image93.png" Id="rId5" /><Relationship Type="http://schemas.openxmlformats.org/officeDocument/2006/relationships/image" Target="/ppt/media/image94.png" Id="rId6" /><Relationship Type="http://schemas.openxmlformats.org/officeDocument/2006/relationships/image" Target="/ppt/media/image95.png" Id="rId7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6.svg" Id="rId10" /><Relationship Type="http://schemas.openxmlformats.org/officeDocument/2006/relationships/image" Target="/ppt/media/image17.jpeg" Id="rId11" /><Relationship Type="http://schemas.openxmlformats.org/officeDocument/2006/relationships/image" Target="/ppt/media/image8.jpeg" Id="rId2" /><Relationship Type="http://schemas.openxmlformats.org/officeDocument/2006/relationships/image" Target="/ppt/media/image9.png" Id="rId3" /><Relationship Type="http://schemas.openxmlformats.org/officeDocument/2006/relationships/image" Target="/ppt/media/image10.svg" Id="rId4" /><Relationship Type="http://schemas.openxmlformats.org/officeDocument/2006/relationships/image" Target="/ppt/media/image11.png" Id="rId5" /><Relationship Type="http://schemas.openxmlformats.org/officeDocument/2006/relationships/image" Target="/ppt/media/image12.svg" Id="rId6" /><Relationship Type="http://schemas.openxmlformats.org/officeDocument/2006/relationships/image" Target="/ppt/media/image13.png" Id="rId7" /><Relationship Type="http://schemas.openxmlformats.org/officeDocument/2006/relationships/image" Target="/ppt/media/image14.svg" Id="rId8" /><Relationship Type="http://schemas.openxmlformats.org/officeDocument/2006/relationships/image" Target="/ppt/media/image15.png" Id="rId9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5.jpeg" Id="rId2" /><Relationship Type="http://schemas.openxmlformats.org/officeDocument/2006/relationships/image" Target="/ppt/media/image17.jpeg" Id="rId3" /><Relationship Type="http://schemas.openxmlformats.org/officeDocument/2006/relationships/image" Target="/ppt/media/image96.png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jpeg" Id="rId2" /><Relationship Type="http://schemas.openxmlformats.org/officeDocument/2006/relationships/image" Target="/ppt/media/image97.jpeg" Id="rId3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03.png" Id="rId10" /><Relationship Type="http://schemas.openxmlformats.org/officeDocument/2006/relationships/image" Target="/ppt/media/image104.svg" Id="rId11" /><Relationship Type="http://schemas.openxmlformats.org/officeDocument/2006/relationships/image" Target="/ppt/media/image105.png" Id="rId12" /><Relationship Type="http://schemas.openxmlformats.org/officeDocument/2006/relationships/image" Target="/ppt/media/image106.png" Id="rId13" /><Relationship Type="http://schemas.openxmlformats.org/officeDocument/2006/relationships/image" Target="/ppt/media/image107.svg" Id="rId14" /><Relationship Type="http://schemas.openxmlformats.org/officeDocument/2006/relationships/image" Target="/ppt/media/image108.png" Id="rId15" /><Relationship Type="http://schemas.openxmlformats.org/officeDocument/2006/relationships/image" Target="/ppt/media/image109.svg" Id="rId16" /><Relationship Type="http://schemas.openxmlformats.org/officeDocument/2006/relationships/image" Target="/ppt/media/image23.jpeg" Id="rId2" /><Relationship Type="http://schemas.openxmlformats.org/officeDocument/2006/relationships/image" Target="/ppt/media/image98.jpeg" Id="rId3" /><Relationship Type="http://schemas.openxmlformats.org/officeDocument/2006/relationships/image" Target="/ppt/media/image99.png" Id="rId4" /><Relationship Type="http://schemas.openxmlformats.org/officeDocument/2006/relationships/image" Target="/ppt/media/image100.svg" Id="rId5" /><Relationship Type="http://schemas.openxmlformats.org/officeDocument/2006/relationships/image" Target="/ppt/media/image51.png" Id="rId6" /><Relationship Type="http://schemas.openxmlformats.org/officeDocument/2006/relationships/image" Target="/ppt/media/image52.svg" Id="rId7" /><Relationship Type="http://schemas.openxmlformats.org/officeDocument/2006/relationships/image" Target="/ppt/media/image101.png" Id="rId8" /><Relationship Type="http://schemas.openxmlformats.org/officeDocument/2006/relationships/image" Target="/ppt/media/image102.svg" Id="rId9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17.svg" Id="rId10" /><Relationship Type="http://schemas.openxmlformats.org/officeDocument/2006/relationships/image" Target="/ppt/media/image118.png" Id="rId11" /><Relationship Type="http://schemas.openxmlformats.org/officeDocument/2006/relationships/image" Target="/ppt/media/image119.svg" Id="rId12" /><Relationship Type="http://schemas.openxmlformats.org/officeDocument/2006/relationships/image" Target="/ppt/media/image120.png" Id="rId13" /><Relationship Type="http://schemas.openxmlformats.org/officeDocument/2006/relationships/image" Target="/ppt/media/image121.svg" Id="rId14" /><Relationship Type="http://schemas.openxmlformats.org/officeDocument/2006/relationships/image" Target="/ppt/media/image110.jpeg" Id="rId2" /><Relationship Type="http://schemas.openxmlformats.org/officeDocument/2006/relationships/image" Target="/ppt/media/image111.png" Id="rId3" /><Relationship Type="http://schemas.openxmlformats.org/officeDocument/2006/relationships/image" Target="/ppt/media/image112.svg" Id="rId4" /><Relationship Type="http://schemas.openxmlformats.org/officeDocument/2006/relationships/image" Target="/ppt/media/image26.jpeg" Id="rId5" /><Relationship Type="http://schemas.openxmlformats.org/officeDocument/2006/relationships/image" Target="/ppt/media/image113.png" Id="rId6" /><Relationship Type="http://schemas.openxmlformats.org/officeDocument/2006/relationships/image" Target="/ppt/media/image114.svg" Id="rId7" /><Relationship Type="http://schemas.openxmlformats.org/officeDocument/2006/relationships/image" Target="/ppt/media/image115.png" Id="rId8" /><Relationship Type="http://schemas.openxmlformats.org/officeDocument/2006/relationships/image" Target="/ppt/media/image116.png" Id="rId9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28.png" Id="rId10" /><Relationship Type="http://schemas.openxmlformats.org/officeDocument/2006/relationships/image" Target="/ppt/media/image23.jpeg" Id="rId2" /><Relationship Type="http://schemas.openxmlformats.org/officeDocument/2006/relationships/image" Target="/ppt/media/image98.jpeg" Id="rId3" /><Relationship Type="http://schemas.openxmlformats.org/officeDocument/2006/relationships/image" Target="/ppt/media/image122.png" Id="rId4" /><Relationship Type="http://schemas.openxmlformats.org/officeDocument/2006/relationships/image" Target="/ppt/media/image123.png" Id="rId5" /><Relationship Type="http://schemas.openxmlformats.org/officeDocument/2006/relationships/image" Target="/ppt/media/image124.png" Id="rId6" /><Relationship Type="http://schemas.openxmlformats.org/officeDocument/2006/relationships/image" Target="/ppt/media/image125.png" Id="rId7" /><Relationship Type="http://schemas.openxmlformats.org/officeDocument/2006/relationships/image" Target="/ppt/media/image126.png" Id="rId8" /><Relationship Type="http://schemas.openxmlformats.org/officeDocument/2006/relationships/image" Target="/ppt/media/image127.png" Id="rId9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3.jpeg" Id="rId2" /><Relationship Type="http://schemas.openxmlformats.org/officeDocument/2006/relationships/image" Target="/ppt/media/image98.jpeg" Id="rId3" /><Relationship Type="http://schemas.openxmlformats.org/officeDocument/2006/relationships/image" Target="/ppt/media/image129.png" Id="rId4" /><Relationship Type="http://schemas.openxmlformats.org/officeDocument/2006/relationships/image" Target="/ppt/media/image130.png" Id="rId5" /><Relationship Type="http://schemas.openxmlformats.org/officeDocument/2006/relationships/image" Target="/ppt/media/image131.png" Id="rId6" /><Relationship Type="http://schemas.openxmlformats.org/officeDocument/2006/relationships/image" Target="/ppt/media/image132.png" Id="rId7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jpeg" Id="rId2" /><Relationship Type="http://schemas.openxmlformats.org/officeDocument/2006/relationships/image" Target="/ppt/media/image110.jpeg" Id="rId3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jpeg" Id="rId2" /><Relationship Type="http://schemas.openxmlformats.org/officeDocument/2006/relationships/image" Target="/ppt/media/image110.jpeg" Id="rId3" /><Relationship Type="http://schemas.openxmlformats.org/officeDocument/2006/relationships/image" Target="/ppt/media/image133.png" Id="rId4" /><Relationship Type="http://schemas.openxmlformats.org/officeDocument/2006/relationships/image" Target="/ppt/media/image134.png" Id="rId5" /><Relationship Type="http://schemas.openxmlformats.org/officeDocument/2006/relationships/image" Target="/ppt/media/image135.png" Id="rId6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jpeg" Id="rId2" /><Relationship Type="http://schemas.openxmlformats.org/officeDocument/2006/relationships/image" Target="/ppt/media/image110.jpeg" Id="rId3" /><Relationship Type="http://schemas.openxmlformats.org/officeDocument/2006/relationships/image" Target="/ppt/media/image136.png" Id="rId4" /><Relationship Type="http://schemas.openxmlformats.org/officeDocument/2006/relationships/image" Target="/ppt/media/image137.png" Id="rId5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jpeg" Id="rId2" /><Relationship Type="http://schemas.openxmlformats.org/officeDocument/2006/relationships/image" Target="/ppt/media/image110.jpeg" Id="rId3" /><Relationship Type="http://schemas.openxmlformats.org/officeDocument/2006/relationships/image" Target="/ppt/media/image138.png" Id="rId4" /><Relationship Type="http://schemas.openxmlformats.org/officeDocument/2006/relationships/image" Target="/ppt/media/image139.svg" Id="rId5" /><Relationship Type="http://schemas.openxmlformats.org/officeDocument/2006/relationships/image" Target="/ppt/media/image140.png" Id="rId6" /><Relationship Type="http://schemas.openxmlformats.org/officeDocument/2006/relationships/image" Target="/ppt/media/image141.png" Id="rId7" /><Relationship Type="http://schemas.openxmlformats.org/officeDocument/2006/relationships/image" Target="/ppt/media/image142.png" Id="rId8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17.jpeg" Id="rId3" /><Relationship Type="http://schemas.openxmlformats.org/officeDocument/2006/relationships/image" Target="/ppt/media/image18.png" Id="rId4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jpeg" Id="rId2" /><Relationship Type="http://schemas.openxmlformats.org/officeDocument/2006/relationships/image" Target="/ppt/media/image110.jpeg" Id="rId3" /><Relationship Type="http://schemas.openxmlformats.org/officeDocument/2006/relationships/image" Target="/ppt/media/image143.png" Id="rId4" /><Relationship Type="http://schemas.openxmlformats.org/officeDocument/2006/relationships/image" Target="/ppt/media/image144.png" Id="rId5" /><Relationship Type="http://schemas.openxmlformats.org/officeDocument/2006/relationships/image" Target="/ppt/media/image145.png" Id="rId6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jpeg" Id="rId2" /><Relationship Type="http://schemas.openxmlformats.org/officeDocument/2006/relationships/image" Target="/ppt/media/image146.png" Id="rId3" /><Relationship Type="http://schemas.openxmlformats.org/officeDocument/2006/relationships/image" Target="/ppt/media/image147.png" Id="rId4" /><Relationship Type="http://schemas.openxmlformats.org/officeDocument/2006/relationships/image" Target="/ppt/media/image148.png" Id="rId5" /><Relationship Type="http://schemas.openxmlformats.org/officeDocument/2006/relationships/image" Target="/ppt/media/image110.jpeg" Id="rId6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49.png" Id="rId2" /><Relationship Type="http://schemas.openxmlformats.org/officeDocument/2006/relationships/image" Target="/ppt/media/image26.jpeg" Id="rId3" /><Relationship Type="http://schemas.openxmlformats.org/officeDocument/2006/relationships/image" Target="/ppt/media/image150.png" Id="rId4" /><Relationship Type="http://schemas.openxmlformats.org/officeDocument/2006/relationships/image" Target="/ppt/media/image110.jpeg" Id="rId5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3.jpeg" Id="rId2" /><Relationship Type="http://schemas.openxmlformats.org/officeDocument/2006/relationships/image" Target="/ppt/media/image98.jpeg" Id="rId3" /><Relationship Type="http://schemas.openxmlformats.org/officeDocument/2006/relationships/image" Target="/ppt/media/image151.png" Id="rId4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jpeg" Id="rId2" /><Relationship Type="http://schemas.openxmlformats.org/officeDocument/2006/relationships/image" Target="/ppt/media/image97.jpeg" Id="rId3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17.jpeg" Id="rId3" /><Relationship Type="http://schemas.openxmlformats.org/officeDocument/2006/relationships/image" Target="/ppt/media/image19.png" Id="rId4" /><Relationship Type="http://schemas.openxmlformats.org/officeDocument/2006/relationships/image" Target="/ppt/media/image20.png" Id="rId5" /><Relationship Type="http://schemas.openxmlformats.org/officeDocument/2006/relationships/image" Target="/ppt/media/image21.svg" Id="rId6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22.png" Id="rId3" /><Relationship Type="http://schemas.openxmlformats.org/officeDocument/2006/relationships/image" Target="/ppt/media/image23.jpe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8.jpeg" Id="rId2" /><Relationship Type="http://schemas.openxmlformats.org/officeDocument/2006/relationships/image" Target="/ppt/media/image24.png" Id="rId3" /><Relationship Type="http://schemas.openxmlformats.org/officeDocument/2006/relationships/image" Target="/ppt/media/image25.png" Id="rId4" /><Relationship Type="http://schemas.openxmlformats.org/officeDocument/2006/relationships/image" Target="/ppt/media/image23.jpeg" Id="rId5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jpeg" Id="rId2" /><Relationship Type="http://schemas.openxmlformats.org/officeDocument/2006/relationships/image" Target="/ppt/media/image27.jpeg" Id="rId3" /><Relationship Type="http://schemas.openxmlformats.org/officeDocument/2006/relationships/image" Target="/ppt/media/image28.png" Id="rId4" /><Relationship Type="http://schemas.openxmlformats.org/officeDocument/2006/relationships/image" Target="/ppt/media/image29.svg" Id="rId5" /><Relationship Type="http://schemas.openxmlformats.org/officeDocument/2006/relationships/image" Target="/ppt/media/image30.png" Id="rId6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6.jpeg" Id="rId2" /><Relationship Type="http://schemas.openxmlformats.org/officeDocument/2006/relationships/image" Target="/ppt/media/image31.png" Id="rId3" /><Relationship Type="http://schemas.openxmlformats.org/officeDocument/2006/relationships/image" Target="/ppt/media/image32.svg" Id="rId4" /><Relationship Type="http://schemas.openxmlformats.org/officeDocument/2006/relationships/image" Target="/ppt/media/image27.jpeg" Id="rId5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33.jpeg" Id="rId2" /><Relationship Type="http://schemas.openxmlformats.org/officeDocument/2006/relationships/image" Target="/ppt/media/image26.jpeg" Id="rId3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62375"/>
            <a:ext cx="18427031" cy="11079252"/>
          </a:xfrm>
          <a:custGeom>
            <a:avLst/>
            <a:gdLst/>
            <a:ahLst/>
            <a:cxnLst/>
            <a:rect r="r" b="b" t="t" l="l"/>
            <a:pathLst>
              <a:path h="11079252" w="18427031">
                <a:moveTo>
                  <a:pt x="0" y="0"/>
                </a:moveTo>
                <a:lnTo>
                  <a:pt x="18427031" y="0"/>
                </a:lnTo>
                <a:lnTo>
                  <a:pt x="18427031" y="11079252"/>
                </a:lnTo>
                <a:lnTo>
                  <a:pt x="0" y="11079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78861" y="7612005"/>
            <a:ext cx="1889367" cy="2230905"/>
            <a:chOff x="0" y="0"/>
            <a:chExt cx="688365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88365" cy="812800"/>
            </a:xfrm>
            <a:custGeom>
              <a:avLst/>
              <a:gdLst/>
              <a:ahLst/>
              <a:cxnLst/>
              <a:rect r="r" b="b" t="t" l="l"/>
              <a:pathLst>
                <a:path h="812800" w="688365">
                  <a:moveTo>
                    <a:pt x="344183" y="0"/>
                  </a:moveTo>
                  <a:lnTo>
                    <a:pt x="688365" y="203200"/>
                  </a:lnTo>
                  <a:lnTo>
                    <a:pt x="688365" y="609600"/>
                  </a:lnTo>
                  <a:lnTo>
                    <a:pt x="344183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4183" y="0"/>
                  </a:lnTo>
                  <a:close/>
                </a:path>
              </a:pathLst>
            </a:custGeom>
            <a:blipFill>
              <a:blip r:embed="rId3"/>
              <a:stretch>
                <a:fillRect l="-90970" t="0" r="-9645" b="-13197"/>
              </a:stretch>
            </a:blipFill>
            <a:ln w="114300" cap="sq">
              <a:solidFill>
                <a:srgbClr val="373372"/>
              </a:solidFill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0" y="850814"/>
            <a:ext cx="11186998" cy="3036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24"/>
              </a:lnSpc>
            </a:pPr>
            <a:r>
              <a:rPr lang="en-US" b="true" sz="12804" spc="-256">
                <a:solidFill>
                  <a:srgbClr val="373372"/>
                </a:solidFill>
                <a:latin typeface="Mosse Thai Bold"/>
                <a:ea typeface="Mosse Thai Bold"/>
                <a:cs typeface="Mosse Thai Bold"/>
                <a:sym typeface="Mosse Thai Bold"/>
              </a:rPr>
              <a:t>BIENVENUE À UFU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878861" y="5472949"/>
            <a:ext cx="1917184" cy="2230905"/>
            <a:chOff x="0" y="0"/>
            <a:chExt cx="6985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98500" cy="812800"/>
            </a:xfrm>
            <a:custGeom>
              <a:avLst/>
              <a:gdLst/>
              <a:ahLst/>
              <a:cxnLst/>
              <a:rect r="r" b="b" t="t" l="l"/>
              <a:pathLst>
                <a:path h="812800" w="6985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28745"/>
              </a:stretch>
            </a:blipFill>
            <a:ln w="114300" cap="sq">
              <a:solidFill>
                <a:srgbClr val="373372"/>
              </a:solidFill>
              <a:prstDash val="solid"/>
              <a:miter/>
            </a:ln>
          </p:spPr>
        </p:sp>
      </p:grpSp>
      <p:sp>
        <p:nvSpPr>
          <p:cNvPr name="TextBox 8" id="8"/>
          <p:cNvSpPr txBox="true"/>
          <p:nvPr/>
        </p:nvSpPr>
        <p:spPr>
          <a:xfrm rot="0">
            <a:off x="7459453" y="8132295"/>
            <a:ext cx="2307050" cy="336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6"/>
              </a:lnSpc>
            </a:pPr>
            <a:r>
              <a:rPr lang="en-US" sz="2740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VICE -RECTRICE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3796045" y="5802979"/>
            <a:ext cx="5970459" cy="1099562"/>
            <a:chOff x="0" y="0"/>
            <a:chExt cx="7960612" cy="14660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30710"/>
              <a:ext cx="7960612" cy="935372"/>
            </a:xfrm>
            <a:custGeom>
              <a:avLst/>
              <a:gdLst/>
              <a:ahLst/>
              <a:cxnLst/>
              <a:rect r="r" b="b" t="t" l="l"/>
              <a:pathLst>
                <a:path h="935372" w="7960612">
                  <a:moveTo>
                    <a:pt x="0" y="0"/>
                  </a:moveTo>
                  <a:lnTo>
                    <a:pt x="7960612" y="0"/>
                  </a:lnTo>
                  <a:lnTo>
                    <a:pt x="7960612" y="935372"/>
                  </a:lnTo>
                  <a:lnTo>
                    <a:pt x="0" y="935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6034406" y="76200"/>
              <a:ext cx="1926205" cy="4635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74"/>
                </a:lnSpc>
              </a:pPr>
              <a:r>
                <a:rPr lang="en-US" sz="2749" spc="-54">
                  <a:solidFill>
                    <a:srgbClr val="373372"/>
                  </a:solidFill>
                  <a:latin typeface="Mosse Thai"/>
                  <a:ea typeface="Mosse Thai"/>
                  <a:cs typeface="Mosse Thai"/>
                  <a:sym typeface="Mosse Thai"/>
                </a:rPr>
                <a:t>RECTEUR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96500" y="756872"/>
              <a:ext cx="7567612" cy="5238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FFFFFF"/>
                  </a:solidFill>
                  <a:latin typeface="Mosse Thai"/>
                  <a:ea typeface="Mosse Thai"/>
                  <a:cs typeface="Mosse Thai"/>
                  <a:sym typeface="Mosse Thai"/>
                </a:rPr>
                <a:t>Prof. Dr. Carlos Henrique de Carvalho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3728194" y="8468542"/>
            <a:ext cx="5970459" cy="701529"/>
            <a:chOff x="0" y="0"/>
            <a:chExt cx="7960612" cy="93537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960612" cy="935372"/>
            </a:xfrm>
            <a:custGeom>
              <a:avLst/>
              <a:gdLst/>
              <a:ahLst/>
              <a:cxnLst/>
              <a:rect r="r" b="b" t="t" l="l"/>
              <a:pathLst>
                <a:path h="935372" w="7960612">
                  <a:moveTo>
                    <a:pt x="0" y="0"/>
                  </a:moveTo>
                  <a:lnTo>
                    <a:pt x="7960612" y="0"/>
                  </a:lnTo>
                  <a:lnTo>
                    <a:pt x="7960612" y="935372"/>
                  </a:lnTo>
                  <a:lnTo>
                    <a:pt x="0" y="935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94782" y="210511"/>
              <a:ext cx="7629823" cy="5238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0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FFFFFF"/>
                  </a:solidFill>
                  <a:latin typeface="Mosse Thai"/>
                  <a:ea typeface="Mosse Thai"/>
                  <a:cs typeface="Mosse Thai"/>
                  <a:sym typeface="Mosse Thai"/>
                </a:rPr>
                <a:t>Profª. Dra. Catarina Machado Azeredo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713423" y="-1246692"/>
            <a:ext cx="19241317" cy="18795458"/>
            <a:chOff x="0" y="0"/>
            <a:chExt cx="25655089" cy="25060611"/>
          </a:xfrm>
        </p:grpSpPr>
        <p:grpSp>
          <p:nvGrpSpPr>
            <p:cNvPr name="Group 17" id="17"/>
            <p:cNvGrpSpPr/>
            <p:nvPr/>
          </p:nvGrpSpPr>
          <p:grpSpPr>
            <a:xfrm rot="-1832212">
              <a:off x="10180498" y="2273362"/>
              <a:ext cx="10625542" cy="6143130"/>
              <a:chOff x="0" y="0"/>
              <a:chExt cx="411120" cy="237688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411120" cy="237688"/>
              </a:xfrm>
              <a:custGeom>
                <a:avLst/>
                <a:gdLst/>
                <a:ahLst/>
                <a:cxnLst/>
                <a:rect r="r" b="b" t="t" l="l"/>
                <a:pathLst>
                  <a:path h="237688" w="411120">
                    <a:moveTo>
                      <a:pt x="0" y="0"/>
                    </a:moveTo>
                    <a:lnTo>
                      <a:pt x="411120" y="0"/>
                    </a:lnTo>
                    <a:lnTo>
                      <a:pt x="411120" y="237688"/>
                    </a:lnTo>
                    <a:lnTo>
                      <a:pt x="0" y="237688"/>
                    </a:lnTo>
                    <a:close/>
                  </a:path>
                </a:pathLst>
              </a:custGeom>
              <a:solidFill>
                <a:srgbClr val="0A2268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9525"/>
                <a:ext cx="411120" cy="2472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27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-1832212">
              <a:off x="3061012" y="10601798"/>
              <a:ext cx="21649951" cy="9626293"/>
              <a:chOff x="0" y="0"/>
              <a:chExt cx="837673" cy="37245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37673" cy="372457"/>
              </a:xfrm>
              <a:custGeom>
                <a:avLst/>
                <a:gdLst/>
                <a:ahLst/>
                <a:cxnLst/>
                <a:rect r="r" b="b" t="t" l="l"/>
                <a:pathLst>
                  <a:path h="372457" w="837673">
                    <a:moveTo>
                      <a:pt x="0" y="0"/>
                    </a:moveTo>
                    <a:lnTo>
                      <a:pt x="837673" y="0"/>
                    </a:lnTo>
                    <a:lnTo>
                      <a:pt x="837673" y="372457"/>
                    </a:lnTo>
                    <a:lnTo>
                      <a:pt x="0" y="372457"/>
                    </a:ln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9525"/>
                <a:ext cx="837673" cy="3819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27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6755695" y="3624231"/>
              <a:ext cx="8878940" cy="10380689"/>
              <a:chOff x="0" y="0"/>
              <a:chExt cx="695214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7024"/>
                <a:ext cx="695214" cy="798752"/>
              </a:xfrm>
              <a:custGeom>
                <a:avLst/>
                <a:gdLst/>
                <a:ahLst/>
                <a:cxnLst/>
                <a:rect r="r" b="b" t="t" l="l"/>
                <a:pathLst>
                  <a:path h="798752" w="695214">
                    <a:moveTo>
                      <a:pt x="369996" y="6064"/>
                    </a:moveTo>
                    <a:lnTo>
                      <a:pt x="672825" y="183088"/>
                    </a:lnTo>
                    <a:cubicBezTo>
                      <a:pt x="686691" y="191194"/>
                      <a:pt x="695214" y="206049"/>
                      <a:pt x="695214" y="222110"/>
                    </a:cubicBezTo>
                    <a:lnTo>
                      <a:pt x="695214" y="576642"/>
                    </a:lnTo>
                    <a:cubicBezTo>
                      <a:pt x="695214" y="592703"/>
                      <a:pt x="686691" y="607558"/>
                      <a:pt x="672825" y="615664"/>
                    </a:cubicBezTo>
                    <a:lnTo>
                      <a:pt x="369996" y="792688"/>
                    </a:lnTo>
                    <a:cubicBezTo>
                      <a:pt x="356165" y="800773"/>
                      <a:pt x="339049" y="800773"/>
                      <a:pt x="325218" y="792688"/>
                    </a:cubicBezTo>
                    <a:lnTo>
                      <a:pt x="22389" y="615664"/>
                    </a:lnTo>
                    <a:cubicBezTo>
                      <a:pt x="8523" y="607558"/>
                      <a:pt x="0" y="592703"/>
                      <a:pt x="0" y="576642"/>
                    </a:cubicBezTo>
                    <a:lnTo>
                      <a:pt x="0" y="222110"/>
                    </a:lnTo>
                    <a:cubicBezTo>
                      <a:pt x="0" y="206049"/>
                      <a:pt x="8523" y="191194"/>
                      <a:pt x="22389" y="183088"/>
                    </a:cubicBezTo>
                    <a:lnTo>
                      <a:pt x="325218" y="6064"/>
                    </a:lnTo>
                    <a:cubicBezTo>
                      <a:pt x="339049" y="-2021"/>
                      <a:pt x="356165" y="-2021"/>
                      <a:pt x="369996" y="6064"/>
                    </a:cubicBezTo>
                    <a:close/>
                  </a:path>
                </a:pathLst>
              </a:custGeom>
              <a:ln w="19050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130175"/>
                <a:ext cx="695214" cy="5429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27"/>
                  </a:lnSpc>
                </a:pP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-1842130">
              <a:off x="-751767" y="14111149"/>
              <a:ext cx="12327947" cy="439580"/>
              <a:chOff x="0" y="0"/>
              <a:chExt cx="2505195" cy="89328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505195" cy="89328"/>
              </a:xfrm>
              <a:custGeom>
                <a:avLst/>
                <a:gdLst/>
                <a:ahLst/>
                <a:cxnLst/>
                <a:rect r="r" b="b" t="t" l="l"/>
                <a:pathLst>
                  <a:path h="89328" w="2505195">
                    <a:moveTo>
                      <a:pt x="44664" y="0"/>
                    </a:moveTo>
                    <a:lnTo>
                      <a:pt x="2460531" y="0"/>
                    </a:lnTo>
                    <a:cubicBezTo>
                      <a:pt x="2472377" y="0"/>
                      <a:pt x="2483737" y="4706"/>
                      <a:pt x="2492113" y="13082"/>
                    </a:cubicBezTo>
                    <a:cubicBezTo>
                      <a:pt x="2500489" y="21458"/>
                      <a:pt x="2505195" y="32818"/>
                      <a:pt x="2505195" y="44664"/>
                    </a:cubicBezTo>
                    <a:lnTo>
                      <a:pt x="2505195" y="44664"/>
                    </a:lnTo>
                    <a:cubicBezTo>
                      <a:pt x="2505195" y="69331"/>
                      <a:pt x="2485198" y="89328"/>
                      <a:pt x="2460531" y="89328"/>
                    </a:cubicBezTo>
                    <a:lnTo>
                      <a:pt x="44664" y="89328"/>
                    </a:lnTo>
                    <a:cubicBezTo>
                      <a:pt x="19997" y="89328"/>
                      <a:pt x="0" y="69331"/>
                      <a:pt x="0" y="44664"/>
                    </a:cubicBezTo>
                    <a:lnTo>
                      <a:pt x="0" y="44664"/>
                    </a:lnTo>
                    <a:cubicBezTo>
                      <a:pt x="0" y="19997"/>
                      <a:pt x="19997" y="0"/>
                      <a:pt x="44664" y="0"/>
                    </a:cubicBezTo>
                    <a:close/>
                  </a:path>
                </a:pathLst>
              </a:custGeom>
              <a:solidFill>
                <a:srgbClr val="092169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9525"/>
                <a:ext cx="2505195" cy="988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27"/>
                  </a:lnSpc>
                </a:pPr>
              </a:p>
            </p:txBody>
          </p:sp>
        </p:grpSp>
        <p:sp>
          <p:nvSpPr>
            <p:cNvPr name="Freeform 29" id="29"/>
            <p:cNvSpPr/>
            <p:nvPr/>
          </p:nvSpPr>
          <p:spPr>
            <a:xfrm flipH="false" flipV="false" rot="1868917">
              <a:off x="7689882" y="11794066"/>
              <a:ext cx="3333690" cy="159120"/>
            </a:xfrm>
            <a:custGeom>
              <a:avLst/>
              <a:gdLst/>
              <a:ahLst/>
              <a:cxnLst/>
              <a:rect r="r" b="b" t="t" l="l"/>
              <a:pathLst>
                <a:path h="159120" w="3333690">
                  <a:moveTo>
                    <a:pt x="0" y="0"/>
                  </a:moveTo>
                  <a:lnTo>
                    <a:pt x="3333690" y="0"/>
                  </a:lnTo>
                  <a:lnTo>
                    <a:pt x="3333690" y="159120"/>
                  </a:lnTo>
                  <a:lnTo>
                    <a:pt x="0" y="159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t="0" r="-243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-1901483">
              <a:off x="11487904" y="11757372"/>
              <a:ext cx="3333680" cy="159120"/>
            </a:xfrm>
            <a:custGeom>
              <a:avLst/>
              <a:gdLst/>
              <a:ahLst/>
              <a:cxnLst/>
              <a:rect r="r" b="b" t="t" l="l"/>
              <a:pathLst>
                <a:path h="159120" w="3333680">
                  <a:moveTo>
                    <a:pt x="0" y="0"/>
                  </a:moveTo>
                  <a:lnTo>
                    <a:pt x="3333681" y="0"/>
                  </a:lnTo>
                  <a:lnTo>
                    <a:pt x="3333681" y="159120"/>
                  </a:lnTo>
                  <a:lnTo>
                    <a:pt x="0" y="159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3" t="0" r="-243" b="0"/>
              </a:stretch>
            </a:blipFill>
          </p:spPr>
        </p:sp>
        <p:grpSp>
          <p:nvGrpSpPr>
            <p:cNvPr name="Group 31" id="31"/>
            <p:cNvGrpSpPr/>
            <p:nvPr/>
          </p:nvGrpSpPr>
          <p:grpSpPr>
            <a:xfrm rot="62601">
              <a:off x="3595800" y="1628446"/>
              <a:ext cx="11564091" cy="3509514"/>
              <a:chOff x="0" y="0"/>
              <a:chExt cx="808955" cy="24550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18476" y="0"/>
                <a:ext cx="772003" cy="238329"/>
              </a:xfrm>
              <a:custGeom>
                <a:avLst/>
                <a:gdLst/>
                <a:ahLst/>
                <a:cxnLst/>
                <a:rect r="r" b="b" t="t" l="l"/>
                <a:pathLst>
                  <a:path h="238329" w="772003">
                    <a:moveTo>
                      <a:pt x="407931" y="232194"/>
                    </a:moveTo>
                    <a:lnTo>
                      <a:pt x="768550" y="13310"/>
                    </a:lnTo>
                    <a:cubicBezTo>
                      <a:pt x="771302" y="11640"/>
                      <a:pt x="772604" y="8343"/>
                      <a:pt x="771737" y="5243"/>
                    </a:cubicBezTo>
                    <a:cubicBezTo>
                      <a:pt x="770870" y="2143"/>
                      <a:pt x="768045" y="0"/>
                      <a:pt x="764827" y="0"/>
                    </a:cubicBezTo>
                    <a:lnTo>
                      <a:pt x="7177" y="0"/>
                    </a:lnTo>
                    <a:cubicBezTo>
                      <a:pt x="3958" y="0"/>
                      <a:pt x="1133" y="2143"/>
                      <a:pt x="266" y="5243"/>
                    </a:cubicBezTo>
                    <a:cubicBezTo>
                      <a:pt x="-601" y="8343"/>
                      <a:pt x="702" y="11640"/>
                      <a:pt x="3453" y="13310"/>
                    </a:cubicBezTo>
                    <a:lnTo>
                      <a:pt x="364072" y="232194"/>
                    </a:lnTo>
                    <a:cubicBezTo>
                      <a:pt x="377548" y="240374"/>
                      <a:pt x="394456" y="240374"/>
                      <a:pt x="407931" y="232194"/>
                    </a:cubicBezTo>
                    <a:close/>
                  </a:path>
                </a:pathLst>
              </a:custGeom>
              <a:solidFill>
                <a:srgbClr val="092169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126399" y="8011"/>
                <a:ext cx="556157" cy="12350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27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7433365" y="4326066"/>
              <a:ext cx="7467971" cy="8977018"/>
              <a:chOff x="0" y="0"/>
              <a:chExt cx="708491" cy="851656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11150"/>
                <a:ext cx="708491" cy="829356"/>
              </a:xfrm>
              <a:custGeom>
                <a:avLst/>
                <a:gdLst/>
                <a:ahLst/>
                <a:cxnLst/>
                <a:rect r="r" b="b" t="t" l="l"/>
                <a:pathLst>
                  <a:path h="829356" w="708491">
                    <a:moveTo>
                      <a:pt x="390544" y="9671"/>
                    </a:moveTo>
                    <a:lnTo>
                      <a:pt x="672193" y="171229"/>
                    </a:lnTo>
                    <a:cubicBezTo>
                      <a:pt x="694645" y="184107"/>
                      <a:pt x="708491" y="208013"/>
                      <a:pt x="708491" y="233896"/>
                    </a:cubicBezTo>
                    <a:lnTo>
                      <a:pt x="708491" y="595460"/>
                    </a:lnTo>
                    <a:cubicBezTo>
                      <a:pt x="708491" y="621343"/>
                      <a:pt x="694645" y="645248"/>
                      <a:pt x="672193" y="658127"/>
                    </a:cubicBezTo>
                    <a:lnTo>
                      <a:pt x="390544" y="819685"/>
                    </a:lnTo>
                    <a:cubicBezTo>
                      <a:pt x="368063" y="832580"/>
                      <a:pt x="340428" y="832580"/>
                      <a:pt x="317948" y="819685"/>
                    </a:cubicBezTo>
                    <a:lnTo>
                      <a:pt x="36298" y="658127"/>
                    </a:lnTo>
                    <a:cubicBezTo>
                      <a:pt x="13846" y="645248"/>
                      <a:pt x="0" y="621343"/>
                      <a:pt x="0" y="595460"/>
                    </a:cubicBezTo>
                    <a:lnTo>
                      <a:pt x="0" y="233896"/>
                    </a:lnTo>
                    <a:cubicBezTo>
                      <a:pt x="0" y="208013"/>
                      <a:pt x="13846" y="184107"/>
                      <a:pt x="36298" y="171229"/>
                    </a:cubicBezTo>
                    <a:lnTo>
                      <a:pt x="317948" y="9671"/>
                    </a:lnTo>
                    <a:cubicBezTo>
                      <a:pt x="340428" y="-3224"/>
                      <a:pt x="368063" y="-3224"/>
                      <a:pt x="390544" y="9671"/>
                    </a:cubicBezTo>
                    <a:close/>
                  </a:path>
                </a:pathLst>
              </a:custGeom>
              <a:solidFill>
                <a:srgbClr val="01409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130175"/>
                <a:ext cx="708491" cy="58178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27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7832266" y="4791428"/>
              <a:ext cx="6725798" cy="7993126"/>
              <a:chOff x="0" y="0"/>
              <a:chExt cx="683929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12763"/>
                <a:ext cx="683929" cy="787274"/>
              </a:xfrm>
              <a:custGeom>
                <a:avLst/>
                <a:gdLst/>
                <a:ahLst/>
                <a:cxnLst/>
                <a:rect r="r" b="b" t="t" l="l"/>
                <a:pathLst>
                  <a:path h="787274" w="683929">
                    <a:moveTo>
                      <a:pt x="381908" y="10972"/>
                    </a:moveTo>
                    <a:lnTo>
                      <a:pt x="643985" y="166702"/>
                    </a:lnTo>
                    <a:cubicBezTo>
                      <a:pt x="668750" y="181418"/>
                      <a:pt x="683929" y="208093"/>
                      <a:pt x="683929" y="236900"/>
                    </a:cubicBezTo>
                    <a:lnTo>
                      <a:pt x="683929" y="550374"/>
                    </a:lnTo>
                    <a:cubicBezTo>
                      <a:pt x="683929" y="579181"/>
                      <a:pt x="668750" y="605856"/>
                      <a:pt x="643985" y="620572"/>
                    </a:cubicBezTo>
                    <a:lnTo>
                      <a:pt x="381908" y="776302"/>
                    </a:lnTo>
                    <a:cubicBezTo>
                      <a:pt x="357288" y="790931"/>
                      <a:pt x="326641" y="790931"/>
                      <a:pt x="302021" y="776302"/>
                    </a:cubicBezTo>
                    <a:lnTo>
                      <a:pt x="39943" y="620572"/>
                    </a:lnTo>
                    <a:cubicBezTo>
                      <a:pt x="15179" y="605856"/>
                      <a:pt x="0" y="579181"/>
                      <a:pt x="0" y="550374"/>
                    </a:cubicBezTo>
                    <a:lnTo>
                      <a:pt x="0" y="236900"/>
                    </a:lnTo>
                    <a:cubicBezTo>
                      <a:pt x="0" y="208093"/>
                      <a:pt x="15179" y="181418"/>
                      <a:pt x="39943" y="166702"/>
                    </a:cubicBezTo>
                    <a:lnTo>
                      <a:pt x="302021" y="10972"/>
                    </a:lnTo>
                    <a:cubicBezTo>
                      <a:pt x="326641" y="-3657"/>
                      <a:pt x="357288" y="-3657"/>
                      <a:pt x="381908" y="10972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130175"/>
                <a:ext cx="683929" cy="5429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27"/>
                  </a:lnSpc>
                </a:pPr>
              </a:p>
            </p:txBody>
          </p:sp>
        </p:grpSp>
        <p:sp>
          <p:nvSpPr>
            <p:cNvPr name="Freeform 40" id="40"/>
            <p:cNvSpPr/>
            <p:nvPr/>
          </p:nvSpPr>
          <p:spPr>
            <a:xfrm flipH="false" flipV="false" rot="0">
              <a:off x="7832266" y="5434816"/>
              <a:ext cx="6674803" cy="6706350"/>
            </a:xfrm>
            <a:custGeom>
              <a:avLst/>
              <a:gdLst/>
              <a:ahLst/>
              <a:cxnLst/>
              <a:rect r="r" b="b" t="t" l="l"/>
              <a:pathLst>
                <a:path h="6706350" w="6674803">
                  <a:moveTo>
                    <a:pt x="0" y="0"/>
                  </a:moveTo>
                  <a:lnTo>
                    <a:pt x="6674802" y="0"/>
                  </a:lnTo>
                  <a:lnTo>
                    <a:pt x="6674802" y="6706350"/>
                  </a:lnTo>
                  <a:lnTo>
                    <a:pt x="0" y="670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6" t="0" r="-236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t="0" r="-16737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426" t="0" r="-550419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823922" y="2274165"/>
            <a:ext cx="13345881" cy="4347522"/>
          </a:xfrm>
          <a:custGeom>
            <a:avLst/>
            <a:gdLst/>
            <a:ahLst/>
            <a:cxnLst/>
            <a:rect r="r" b="b" t="t" l="l"/>
            <a:pathLst>
              <a:path h="4347522" w="13345881">
                <a:moveTo>
                  <a:pt x="0" y="0"/>
                </a:moveTo>
                <a:lnTo>
                  <a:pt x="13345881" y="0"/>
                </a:lnTo>
                <a:lnTo>
                  <a:pt x="13345881" y="4347522"/>
                </a:lnTo>
                <a:lnTo>
                  <a:pt x="0" y="4347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" t="0" r="-6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00333" y="2519494"/>
            <a:ext cx="707002" cy="698164"/>
          </a:xfrm>
          <a:custGeom>
            <a:avLst/>
            <a:gdLst/>
            <a:ahLst/>
            <a:cxnLst/>
            <a:rect r="r" b="b" t="t" l="l"/>
            <a:pathLst>
              <a:path h="698164" w="707002">
                <a:moveTo>
                  <a:pt x="0" y="0"/>
                </a:moveTo>
                <a:lnTo>
                  <a:pt x="707002" y="0"/>
                </a:lnTo>
                <a:lnTo>
                  <a:pt x="707002" y="698164"/>
                </a:lnTo>
                <a:lnTo>
                  <a:pt x="0" y="698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38193" y="2592973"/>
            <a:ext cx="791023" cy="685224"/>
          </a:xfrm>
          <a:custGeom>
            <a:avLst/>
            <a:gdLst/>
            <a:ahLst/>
            <a:cxnLst/>
            <a:rect r="r" b="b" t="t" l="l"/>
            <a:pathLst>
              <a:path h="685224" w="791023">
                <a:moveTo>
                  <a:pt x="0" y="0"/>
                </a:moveTo>
                <a:lnTo>
                  <a:pt x="791023" y="0"/>
                </a:lnTo>
                <a:lnTo>
                  <a:pt x="791023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13987" y="2592973"/>
            <a:ext cx="794462" cy="685224"/>
          </a:xfrm>
          <a:custGeom>
            <a:avLst/>
            <a:gdLst/>
            <a:ahLst/>
            <a:cxnLst/>
            <a:rect r="r" b="b" t="t" l="l"/>
            <a:pathLst>
              <a:path h="685224" w="794462">
                <a:moveTo>
                  <a:pt x="0" y="0"/>
                </a:moveTo>
                <a:lnTo>
                  <a:pt x="794462" y="0"/>
                </a:lnTo>
                <a:lnTo>
                  <a:pt x="794462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69382" y="2545592"/>
            <a:ext cx="638700" cy="645967"/>
          </a:xfrm>
          <a:custGeom>
            <a:avLst/>
            <a:gdLst/>
            <a:ahLst/>
            <a:cxnLst/>
            <a:rect r="r" b="b" t="t" l="l"/>
            <a:pathLst>
              <a:path h="645967" w="638700">
                <a:moveTo>
                  <a:pt x="0" y="0"/>
                </a:moveTo>
                <a:lnTo>
                  <a:pt x="638699" y="0"/>
                </a:lnTo>
                <a:lnTo>
                  <a:pt x="638699" y="645967"/>
                </a:lnTo>
                <a:lnTo>
                  <a:pt x="0" y="645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295455" y="333360"/>
            <a:ext cx="12338249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 niveaux d’enseignement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58557" y="3723923"/>
            <a:ext cx="2663825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Éducation primaire et fondamentale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058557" y="6770376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ESEBA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436785" y="7529887"/>
            <a:ext cx="1731893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eseba.ufu.br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037291" y="7529887"/>
            <a:ext cx="1502880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estes.ufu.br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37240" y="7804577"/>
            <a:ext cx="2488348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prograd.ufu.br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172439" y="8177918"/>
            <a:ext cx="2854842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ufu.br/pos-graduacao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44557" y="6802729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749169" y="6770376"/>
            <a:ext cx="3064491" cy="797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0884" indent="-250442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Licence</a:t>
            </a:r>
          </a:p>
          <a:p>
            <a:pPr algn="l" marL="500884" indent="-250442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Baccalauréat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172439" y="6802729"/>
            <a:ext cx="2997364" cy="1191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0885" indent="-250443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Spécialisation</a:t>
            </a:r>
          </a:p>
          <a:p>
            <a:pPr algn="l" marL="500885" indent="-250443" lvl="1">
              <a:lnSpc>
                <a:spcPts val="3247"/>
              </a:lnSpc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Master</a:t>
            </a:r>
          </a:p>
          <a:p>
            <a:pPr algn="l" marL="500885" indent="-250443" lvl="1">
              <a:lnSpc>
                <a:spcPts val="3247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Doctorat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388166" y="3391668"/>
            <a:ext cx="2801131" cy="2004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Enseignement technique et formation professionnelle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819365" y="3644154"/>
            <a:ext cx="2706223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Programmes de premier cycle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563491" y="3723923"/>
            <a:ext cx="2463791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Programmes de troisièmes cycle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875088" cy="10287000"/>
          </a:xfrm>
          <a:custGeom>
            <a:avLst/>
            <a:gdLst/>
            <a:ahLst/>
            <a:cxnLst/>
            <a:rect r="r" b="b" t="t" l="l"/>
            <a:pathLst>
              <a:path h="10287000" w="2875088">
                <a:moveTo>
                  <a:pt x="0" y="0"/>
                </a:moveTo>
                <a:lnTo>
                  <a:pt x="2875088" y="0"/>
                </a:lnTo>
                <a:lnTo>
                  <a:pt x="28750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34" t="-2143" r="-555004" b="-4937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2875088" cy="10287000"/>
          </a:xfrm>
          <a:custGeom>
            <a:avLst/>
            <a:gdLst/>
            <a:ahLst/>
            <a:cxnLst/>
            <a:rect r="r" b="b" t="t" l="l"/>
            <a:pathLst>
              <a:path h="10287000" w="2875088">
                <a:moveTo>
                  <a:pt x="0" y="0"/>
                </a:moveTo>
                <a:lnTo>
                  <a:pt x="2875088" y="0"/>
                </a:lnTo>
                <a:lnTo>
                  <a:pt x="28750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912" t="0" r="-548192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73807" y="9162415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42493" y="1818017"/>
            <a:ext cx="2420573" cy="5490826"/>
          </a:xfrm>
          <a:custGeom>
            <a:avLst/>
            <a:gdLst/>
            <a:ahLst/>
            <a:cxnLst/>
            <a:rect r="r" b="b" t="t" l="l"/>
            <a:pathLst>
              <a:path h="5490826" w="2420573">
                <a:moveTo>
                  <a:pt x="0" y="0"/>
                </a:moveTo>
                <a:lnTo>
                  <a:pt x="2420573" y="0"/>
                </a:lnTo>
                <a:lnTo>
                  <a:pt x="2420573" y="5490825"/>
                </a:lnTo>
                <a:lnTo>
                  <a:pt x="0" y="54908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776150" y="1818017"/>
            <a:ext cx="2384752" cy="5490826"/>
          </a:xfrm>
          <a:custGeom>
            <a:avLst/>
            <a:gdLst/>
            <a:ahLst/>
            <a:cxnLst/>
            <a:rect r="r" b="b" t="t" l="l"/>
            <a:pathLst>
              <a:path h="5490826" w="2384752">
                <a:moveTo>
                  <a:pt x="0" y="0"/>
                </a:moveTo>
                <a:lnTo>
                  <a:pt x="2384753" y="0"/>
                </a:lnTo>
                <a:lnTo>
                  <a:pt x="2384753" y="5490825"/>
                </a:lnTo>
                <a:lnTo>
                  <a:pt x="0" y="54908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716184" y="7671155"/>
            <a:ext cx="2543116" cy="987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7"/>
              </a:lnSpc>
            </a:pPr>
            <a:r>
              <a:rPr lang="en-US" sz="31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+3.000 fonctionnaires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192481" y="2336909"/>
            <a:ext cx="1590523" cy="1450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</a:pPr>
            <a:r>
              <a:rPr lang="en-US" sz="7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+3k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117183" y="1839716"/>
            <a:ext cx="2420573" cy="5490826"/>
          </a:xfrm>
          <a:custGeom>
            <a:avLst/>
            <a:gdLst/>
            <a:ahLst/>
            <a:cxnLst/>
            <a:rect r="r" b="b" t="t" l="l"/>
            <a:pathLst>
              <a:path h="5490826" w="2420573">
                <a:moveTo>
                  <a:pt x="0" y="0"/>
                </a:moveTo>
                <a:lnTo>
                  <a:pt x="2420573" y="0"/>
                </a:lnTo>
                <a:lnTo>
                  <a:pt x="2420573" y="5490825"/>
                </a:lnTo>
                <a:lnTo>
                  <a:pt x="0" y="54908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292907" y="7640519"/>
            <a:ext cx="2069126" cy="144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7"/>
              </a:lnSpc>
            </a:pPr>
            <a:r>
              <a:rPr lang="en-US" sz="31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Professeurs</a:t>
            </a:r>
          </a:p>
          <a:p>
            <a:pPr algn="ctr">
              <a:lnSpc>
                <a:spcPts val="3727"/>
              </a:lnSpc>
            </a:pPr>
            <a:r>
              <a:rPr lang="en-US" sz="31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(&gt;90%PhD)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577850" y="2358608"/>
            <a:ext cx="1564141" cy="1450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</a:pPr>
            <a:r>
              <a:rPr lang="en-US" sz="7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381016" y="1818017"/>
            <a:ext cx="2420573" cy="5490826"/>
          </a:xfrm>
          <a:custGeom>
            <a:avLst/>
            <a:gdLst/>
            <a:ahLst/>
            <a:cxnLst/>
            <a:rect r="r" b="b" t="t" l="l"/>
            <a:pathLst>
              <a:path h="5490826" w="2420573">
                <a:moveTo>
                  <a:pt x="0" y="0"/>
                </a:moveTo>
                <a:lnTo>
                  <a:pt x="2420573" y="0"/>
                </a:lnTo>
                <a:lnTo>
                  <a:pt x="2420573" y="5490825"/>
                </a:lnTo>
                <a:lnTo>
                  <a:pt x="0" y="54908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623070" y="7640519"/>
            <a:ext cx="1841744" cy="144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7"/>
              </a:lnSpc>
            </a:pPr>
            <a:r>
              <a:rPr lang="en-US" sz="3106" spc="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+28.000 Étudiants inscrits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549695" y="2372136"/>
            <a:ext cx="1988494" cy="1450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</a:pPr>
            <a:r>
              <a:rPr lang="en-US" sz="7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+28k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392121" y="87289"/>
            <a:ext cx="16815179" cy="110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 numéros institutionnels</a:t>
            </a:r>
          </a:p>
        </p:txBody>
      </p:sp>
      <p:sp>
        <p:nvSpPr>
          <p:cNvPr name="TextBox 16" id="16"/>
          <p:cNvSpPr txBox="true"/>
          <p:nvPr/>
        </p:nvSpPr>
        <p:spPr>
          <a:xfrm rot="60000">
            <a:off x="4190020" y="7655842"/>
            <a:ext cx="1763473" cy="987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7"/>
              </a:lnSpc>
            </a:pPr>
            <a:r>
              <a:rPr lang="en-US" sz="3106" spc="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+35.000 personnes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076928" y="2372136"/>
            <a:ext cx="1988494" cy="1450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</a:pPr>
            <a:r>
              <a:rPr lang="en-US" sz="76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+35k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875088" cy="10287000"/>
          </a:xfrm>
          <a:custGeom>
            <a:avLst/>
            <a:gdLst/>
            <a:ahLst/>
            <a:cxnLst/>
            <a:rect r="r" b="b" t="t" l="l"/>
            <a:pathLst>
              <a:path h="10287000" w="2875088">
                <a:moveTo>
                  <a:pt x="0" y="0"/>
                </a:moveTo>
                <a:lnTo>
                  <a:pt x="2875088" y="0"/>
                </a:lnTo>
                <a:lnTo>
                  <a:pt x="28750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34" t="-2143" r="-555004" b="-4937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2875088" cy="10287000"/>
          </a:xfrm>
          <a:custGeom>
            <a:avLst/>
            <a:gdLst/>
            <a:ahLst/>
            <a:cxnLst/>
            <a:rect r="r" b="b" t="t" l="l"/>
            <a:pathLst>
              <a:path h="10287000" w="2875088">
                <a:moveTo>
                  <a:pt x="0" y="0"/>
                </a:moveTo>
                <a:lnTo>
                  <a:pt x="2875088" y="0"/>
                </a:lnTo>
                <a:lnTo>
                  <a:pt x="28750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912" t="0" r="-548192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73807" y="9162415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92121" y="87289"/>
            <a:ext cx="16815179" cy="110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Découvrez l'UFU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147640" y="1976661"/>
            <a:ext cx="11382186" cy="6430935"/>
          </a:xfrm>
          <a:custGeom>
            <a:avLst/>
            <a:gdLst/>
            <a:ahLst/>
            <a:cxnLst/>
            <a:rect r="r" b="b" t="t" l="l"/>
            <a:pathLst>
              <a:path h="6430935" w="11382186">
                <a:moveTo>
                  <a:pt x="0" y="0"/>
                </a:moveTo>
                <a:lnTo>
                  <a:pt x="11382186" y="0"/>
                </a:lnTo>
                <a:lnTo>
                  <a:pt x="11382186" y="6430935"/>
                </a:lnTo>
                <a:lnTo>
                  <a:pt x="0" y="6430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125393" y="8683821"/>
            <a:ext cx="8000590" cy="574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4"/>
              </a:lnSpc>
            </a:pPr>
            <a:r>
              <a:rPr lang="en-US" sz="325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youtube.com/watch?v=0sSN29KHzY4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44608" y="1872357"/>
            <a:ext cx="15243392" cy="7229888"/>
          </a:xfrm>
          <a:custGeom>
            <a:avLst/>
            <a:gdLst/>
            <a:ahLst/>
            <a:cxnLst/>
            <a:rect r="r" b="b" t="t" l="l"/>
            <a:pathLst>
              <a:path h="7229888" w="15243392">
                <a:moveTo>
                  <a:pt x="0" y="0"/>
                </a:moveTo>
                <a:lnTo>
                  <a:pt x="15243392" y="0"/>
                </a:lnTo>
                <a:lnTo>
                  <a:pt x="15243392" y="7229889"/>
                </a:lnTo>
                <a:lnTo>
                  <a:pt x="0" y="7229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5" r="0" b="-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1805" t="0" r="-544041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4051611" y="41612"/>
            <a:ext cx="10381633" cy="111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20"/>
              </a:lnSpc>
            </a:pPr>
            <a:r>
              <a:rPr lang="en-US" sz="651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Notre institution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877754" y="2309628"/>
            <a:ext cx="15243392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99 programmes de premier cycle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877754" y="3387535"/>
            <a:ext cx="15243392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31 cours de doctorat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1734" y="4587204"/>
            <a:ext cx="15243392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42 cours de master académique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8059" y="5762740"/>
            <a:ext cx="15243392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 cours de master professionnel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985821" y="6879288"/>
            <a:ext cx="6128991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44 cours de spécialisation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19245" y="8111804"/>
            <a:ext cx="8628370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Plus de 50 opportunités de cours à distance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4433243" y="8944182"/>
            <a:ext cx="3592876" cy="1050916"/>
            <a:chOff x="0" y="0"/>
            <a:chExt cx="4149384" cy="121369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3330923" y="2314848"/>
            <a:ext cx="576644" cy="573761"/>
          </a:xfrm>
          <a:custGeom>
            <a:avLst/>
            <a:gdLst/>
            <a:ahLst/>
            <a:cxnLst/>
            <a:rect r="r" b="b" t="t" l="l"/>
            <a:pathLst>
              <a:path h="573761" w="576644">
                <a:moveTo>
                  <a:pt x="0" y="0"/>
                </a:moveTo>
                <a:lnTo>
                  <a:pt x="576644" y="0"/>
                </a:lnTo>
                <a:lnTo>
                  <a:pt x="576644" y="573761"/>
                </a:lnTo>
                <a:lnTo>
                  <a:pt x="0" y="5737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251" r="0" b="-251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907567" y="3400188"/>
            <a:ext cx="704264" cy="648804"/>
          </a:xfrm>
          <a:custGeom>
            <a:avLst/>
            <a:gdLst/>
            <a:ahLst/>
            <a:cxnLst/>
            <a:rect r="r" b="b" t="t" l="l"/>
            <a:pathLst>
              <a:path h="648804" w="704264">
                <a:moveTo>
                  <a:pt x="0" y="0"/>
                </a:moveTo>
                <a:lnTo>
                  <a:pt x="704264" y="0"/>
                </a:lnTo>
                <a:lnTo>
                  <a:pt x="704264" y="648803"/>
                </a:lnTo>
                <a:lnTo>
                  <a:pt x="0" y="64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451" r="0" b="-451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200139" y="4648409"/>
            <a:ext cx="706173" cy="551698"/>
          </a:xfrm>
          <a:custGeom>
            <a:avLst/>
            <a:gdLst/>
            <a:ahLst/>
            <a:cxnLst/>
            <a:rect r="r" b="b" t="t" l="l"/>
            <a:pathLst>
              <a:path h="551698" w="706173">
                <a:moveTo>
                  <a:pt x="0" y="0"/>
                </a:moveTo>
                <a:lnTo>
                  <a:pt x="706173" y="0"/>
                </a:lnTo>
                <a:lnTo>
                  <a:pt x="706173" y="551698"/>
                </a:lnTo>
                <a:lnTo>
                  <a:pt x="0" y="551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478" r="0" b="-478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259699" y="5749406"/>
            <a:ext cx="548287" cy="685359"/>
          </a:xfrm>
          <a:custGeom>
            <a:avLst/>
            <a:gdLst/>
            <a:ahLst/>
            <a:cxnLst/>
            <a:rect r="r" b="b" t="t" l="l"/>
            <a:pathLst>
              <a:path h="685359" w="548287">
                <a:moveTo>
                  <a:pt x="0" y="0"/>
                </a:moveTo>
                <a:lnTo>
                  <a:pt x="548287" y="0"/>
                </a:lnTo>
                <a:lnTo>
                  <a:pt x="548287" y="685359"/>
                </a:lnTo>
                <a:lnTo>
                  <a:pt x="0" y="6853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724" t="0" r="-724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true" flipV="false" rot="0">
            <a:off x="3907567" y="6872573"/>
            <a:ext cx="704264" cy="687538"/>
          </a:xfrm>
          <a:custGeom>
            <a:avLst/>
            <a:gdLst/>
            <a:ahLst/>
            <a:cxnLst/>
            <a:rect r="r" b="b" t="t" l="l"/>
            <a:pathLst>
              <a:path h="687538" w="704264">
                <a:moveTo>
                  <a:pt x="704264" y="0"/>
                </a:moveTo>
                <a:lnTo>
                  <a:pt x="0" y="0"/>
                </a:lnTo>
                <a:lnTo>
                  <a:pt x="0" y="687538"/>
                </a:lnTo>
                <a:lnTo>
                  <a:pt x="704264" y="687538"/>
                </a:lnTo>
                <a:lnTo>
                  <a:pt x="70426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27" t="0" r="-227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154550" y="7981833"/>
            <a:ext cx="929389" cy="789982"/>
          </a:xfrm>
          <a:custGeom>
            <a:avLst/>
            <a:gdLst/>
            <a:ahLst/>
            <a:cxnLst/>
            <a:rect r="r" b="b" t="t" l="l"/>
            <a:pathLst>
              <a:path h="789982" w="929389">
                <a:moveTo>
                  <a:pt x="0" y="0"/>
                </a:moveTo>
                <a:lnTo>
                  <a:pt x="929390" y="0"/>
                </a:lnTo>
                <a:lnTo>
                  <a:pt x="929390" y="789983"/>
                </a:lnTo>
                <a:lnTo>
                  <a:pt x="0" y="7899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31" t="0" r="-31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1805" t="0" r="-544041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051611" y="41612"/>
            <a:ext cx="10381633" cy="111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20"/>
              </a:lnSpc>
            </a:pPr>
            <a:r>
              <a:rPr lang="en-US" sz="651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Formation en ligne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433243" y="8944182"/>
            <a:ext cx="3592876" cy="1050916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986215" y="1722567"/>
            <a:ext cx="15225947" cy="7221614"/>
          </a:xfrm>
          <a:custGeom>
            <a:avLst/>
            <a:gdLst/>
            <a:ahLst/>
            <a:cxnLst/>
            <a:rect r="r" b="b" t="t" l="l"/>
            <a:pathLst>
              <a:path h="7221614" w="15225947">
                <a:moveTo>
                  <a:pt x="0" y="0"/>
                </a:moveTo>
                <a:lnTo>
                  <a:pt x="15225947" y="0"/>
                </a:lnTo>
                <a:lnTo>
                  <a:pt x="15225947" y="7221615"/>
                </a:lnTo>
                <a:lnTo>
                  <a:pt x="0" y="7221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40621" y="2185512"/>
            <a:ext cx="621360" cy="547573"/>
          </a:xfrm>
          <a:custGeom>
            <a:avLst/>
            <a:gdLst/>
            <a:ahLst/>
            <a:cxnLst/>
            <a:rect r="r" b="b" t="t" l="l"/>
            <a:pathLst>
              <a:path h="547573" w="621360">
                <a:moveTo>
                  <a:pt x="0" y="0"/>
                </a:moveTo>
                <a:lnTo>
                  <a:pt x="621360" y="0"/>
                </a:lnTo>
                <a:lnTo>
                  <a:pt x="621360" y="547573"/>
                </a:lnTo>
                <a:lnTo>
                  <a:pt x="0" y="547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97976" y="5561112"/>
            <a:ext cx="590217" cy="630405"/>
          </a:xfrm>
          <a:custGeom>
            <a:avLst/>
            <a:gdLst/>
            <a:ahLst/>
            <a:cxnLst/>
            <a:rect r="r" b="b" t="t" l="l"/>
            <a:pathLst>
              <a:path h="630405" w="590217">
                <a:moveTo>
                  <a:pt x="0" y="0"/>
                </a:moveTo>
                <a:lnTo>
                  <a:pt x="590217" y="0"/>
                </a:lnTo>
                <a:lnTo>
                  <a:pt x="590217" y="630405"/>
                </a:lnTo>
                <a:lnTo>
                  <a:pt x="0" y="6304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910439" y="6744402"/>
            <a:ext cx="575074" cy="678735"/>
          </a:xfrm>
          <a:custGeom>
            <a:avLst/>
            <a:gdLst/>
            <a:ahLst/>
            <a:cxnLst/>
            <a:rect r="r" b="b" t="t" l="l"/>
            <a:pathLst>
              <a:path h="678735" w="575074">
                <a:moveTo>
                  <a:pt x="0" y="0"/>
                </a:moveTo>
                <a:lnTo>
                  <a:pt x="575074" y="0"/>
                </a:lnTo>
                <a:lnTo>
                  <a:pt x="575074" y="678735"/>
                </a:lnTo>
                <a:lnTo>
                  <a:pt x="0" y="6787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215123" y="4396569"/>
            <a:ext cx="555925" cy="537162"/>
          </a:xfrm>
          <a:custGeom>
            <a:avLst/>
            <a:gdLst/>
            <a:ahLst/>
            <a:cxnLst/>
            <a:rect r="r" b="b" t="t" l="l"/>
            <a:pathLst>
              <a:path h="537162" w="555925">
                <a:moveTo>
                  <a:pt x="0" y="0"/>
                </a:moveTo>
                <a:lnTo>
                  <a:pt x="555924" y="0"/>
                </a:lnTo>
                <a:lnTo>
                  <a:pt x="555924" y="537162"/>
                </a:lnTo>
                <a:lnTo>
                  <a:pt x="0" y="5371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861981" y="3270165"/>
            <a:ext cx="631104" cy="631104"/>
          </a:xfrm>
          <a:custGeom>
            <a:avLst/>
            <a:gdLst/>
            <a:ahLst/>
            <a:cxnLst/>
            <a:rect r="r" b="b" t="t" l="l"/>
            <a:pathLst>
              <a:path h="631104" w="631104">
                <a:moveTo>
                  <a:pt x="0" y="0"/>
                </a:moveTo>
                <a:lnTo>
                  <a:pt x="631104" y="0"/>
                </a:lnTo>
                <a:lnTo>
                  <a:pt x="631104" y="631104"/>
                </a:lnTo>
                <a:lnTo>
                  <a:pt x="0" y="6311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71284" y="7934145"/>
            <a:ext cx="760034" cy="670815"/>
          </a:xfrm>
          <a:custGeom>
            <a:avLst/>
            <a:gdLst/>
            <a:ahLst/>
            <a:cxnLst/>
            <a:rect r="r" b="b" t="t" l="l"/>
            <a:pathLst>
              <a:path h="670815" w="760034">
                <a:moveTo>
                  <a:pt x="0" y="0"/>
                </a:moveTo>
                <a:lnTo>
                  <a:pt x="760034" y="0"/>
                </a:lnTo>
                <a:lnTo>
                  <a:pt x="760034" y="670815"/>
                </a:lnTo>
                <a:lnTo>
                  <a:pt x="0" y="6708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85035" t="0" r="-88852" b="-59198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226593" y="7927962"/>
            <a:ext cx="10717156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b="true" sz="27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Moodle comme plateforme d’apprentissage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916528" y="3353573"/>
            <a:ext cx="12724789" cy="435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59"/>
              </a:lnSpc>
            </a:pPr>
            <a:r>
              <a:rPr lang="en-US" b="true" sz="27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 formations de Licence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869460" y="6755968"/>
            <a:ext cx="12818923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b="true" sz="27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 formations de perfectionnement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161124" y="4436985"/>
            <a:ext cx="12765898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b="true" sz="27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 spécialisation postgrade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223931" y="2119545"/>
            <a:ext cx="13899136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b="true" sz="27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 programmes de formation en ligne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255963" y="5672557"/>
            <a:ext cx="13630639" cy="435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59"/>
              </a:lnSpc>
            </a:pPr>
            <a:r>
              <a:rPr lang="en-US" b="true" sz="270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cours d’extension universitaire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2875088" cy="10287000"/>
          </a:xfrm>
          <a:custGeom>
            <a:avLst/>
            <a:gdLst/>
            <a:ahLst/>
            <a:cxnLst/>
            <a:rect r="r" b="b" t="t" l="l"/>
            <a:pathLst>
              <a:path h="10287000" w="2875088">
                <a:moveTo>
                  <a:pt x="0" y="0"/>
                </a:moveTo>
                <a:lnTo>
                  <a:pt x="2875088" y="0"/>
                </a:lnTo>
                <a:lnTo>
                  <a:pt x="28750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912" t="0" r="-54819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95631" y="9258300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29330" y="138075"/>
            <a:ext cx="15630834" cy="2083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39"/>
              </a:lnSpc>
            </a:pPr>
            <a:r>
              <a:rPr lang="en-US" sz="602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 grands domaines de connaissance</a:t>
            </a:r>
          </a:p>
          <a:p>
            <a:pPr algn="l">
              <a:lnSpc>
                <a:spcPts val="843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809974" y="2221371"/>
            <a:ext cx="13903044" cy="6847249"/>
          </a:xfrm>
          <a:custGeom>
            <a:avLst/>
            <a:gdLst/>
            <a:ahLst/>
            <a:cxnLst/>
            <a:rect r="r" b="b" t="t" l="l"/>
            <a:pathLst>
              <a:path h="6847249" w="13903044">
                <a:moveTo>
                  <a:pt x="0" y="0"/>
                </a:moveTo>
                <a:lnTo>
                  <a:pt x="13903044" y="0"/>
                </a:lnTo>
                <a:lnTo>
                  <a:pt x="13903044" y="6847249"/>
                </a:lnTo>
                <a:lnTo>
                  <a:pt x="0" y="6847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538517" y="4929943"/>
            <a:ext cx="2451263" cy="1534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7"/>
              </a:lnSpc>
              <a:spcBef>
                <a:spcPct val="0"/>
              </a:spcBef>
            </a:pPr>
            <a:r>
              <a:rPr lang="en-US" sz="2969">
                <a:solidFill>
                  <a:srgbClr val="373372"/>
                </a:solidFill>
                <a:latin typeface="Helios"/>
                <a:ea typeface="Helios"/>
                <a:cs typeface="Helios"/>
                <a:sym typeface="Helios"/>
              </a:rPr>
              <a:t>Domaines généraux de connaissance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00000" y="2647050"/>
            <a:ext cx="2808709" cy="345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Sciences biologiques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181314" y="3921221"/>
            <a:ext cx="2646080" cy="705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Sciences médicales et de la santé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861153" y="5431554"/>
            <a:ext cx="3286403" cy="379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3"/>
              </a:lnSpc>
              <a:spcBef>
                <a:spcPct val="0"/>
              </a:spcBef>
            </a:pPr>
            <a:r>
              <a:rPr lang="en-US" sz="2231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Ingénierie et informatique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939919" y="6694640"/>
            <a:ext cx="3128870" cy="705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Sciences agronomiques et vétérinaires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179305" y="8284450"/>
            <a:ext cx="2437711" cy="345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Sciences humaines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300064" y="7996727"/>
            <a:ext cx="3328280" cy="761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5"/>
              </a:lnSpc>
              <a:spcBef>
                <a:spcPct val="0"/>
              </a:spcBef>
            </a:pPr>
            <a:r>
              <a:rPr lang="en-US" sz="2211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Multidisciplinaire: Technologie / Gestion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472792" y="6685115"/>
            <a:ext cx="3155551" cy="737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Multidisciplinaire: Ingénierie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665695" y="5272954"/>
            <a:ext cx="2769745" cy="705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Sciences sociales appliquées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72792" y="3921221"/>
            <a:ext cx="3070589" cy="705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Sciences mathématiques et naturelles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665695" y="2647050"/>
            <a:ext cx="2769745" cy="345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7"/>
              </a:lnSpc>
              <a:spcBef>
                <a:spcPct val="0"/>
              </a:spcBef>
            </a:pPr>
            <a:r>
              <a:rPr lang="en-US" sz="2069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Langues et arts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29985" y="217384"/>
            <a:ext cx="13101315" cy="1123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10"/>
              </a:lnSpc>
            </a:pPr>
            <a:r>
              <a:rPr lang="en-US" sz="65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Chiffres supplémentaires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647207" y="6383667"/>
            <a:ext cx="4496793" cy="2979125"/>
          </a:xfrm>
          <a:custGeom>
            <a:avLst/>
            <a:gdLst/>
            <a:ahLst/>
            <a:cxnLst/>
            <a:rect r="r" b="b" t="t" l="l"/>
            <a:pathLst>
              <a:path h="2979125" w="4496793">
                <a:moveTo>
                  <a:pt x="0" y="0"/>
                </a:moveTo>
                <a:lnTo>
                  <a:pt x="4496793" y="0"/>
                </a:lnTo>
                <a:lnTo>
                  <a:pt x="4496793" y="2979126"/>
                </a:lnTo>
                <a:lnTo>
                  <a:pt x="0" y="2979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880643" y="6383667"/>
            <a:ext cx="4851156" cy="3060648"/>
          </a:xfrm>
          <a:custGeom>
            <a:avLst/>
            <a:gdLst/>
            <a:ahLst/>
            <a:cxnLst/>
            <a:rect r="r" b="b" t="t" l="l"/>
            <a:pathLst>
              <a:path h="3060648" w="4851156">
                <a:moveTo>
                  <a:pt x="0" y="0"/>
                </a:moveTo>
                <a:lnTo>
                  <a:pt x="4851156" y="0"/>
                </a:lnTo>
                <a:lnTo>
                  <a:pt x="4851156" y="3060649"/>
                </a:lnTo>
                <a:lnTo>
                  <a:pt x="0" y="3060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20" t="0" r="-959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47207" y="2680661"/>
            <a:ext cx="5033384" cy="2894196"/>
          </a:xfrm>
          <a:custGeom>
            <a:avLst/>
            <a:gdLst/>
            <a:ahLst/>
            <a:cxnLst/>
            <a:rect r="r" b="b" t="t" l="l"/>
            <a:pathLst>
              <a:path h="2894196" w="5033384">
                <a:moveTo>
                  <a:pt x="0" y="0"/>
                </a:moveTo>
                <a:lnTo>
                  <a:pt x="5033384" y="0"/>
                </a:lnTo>
                <a:lnTo>
                  <a:pt x="5033384" y="2894195"/>
                </a:lnTo>
                <a:lnTo>
                  <a:pt x="0" y="2894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993490" y="2691705"/>
            <a:ext cx="4376856" cy="2894196"/>
          </a:xfrm>
          <a:custGeom>
            <a:avLst/>
            <a:gdLst/>
            <a:ahLst/>
            <a:cxnLst/>
            <a:rect r="r" b="b" t="t" l="l"/>
            <a:pathLst>
              <a:path h="2894196" w="4376856">
                <a:moveTo>
                  <a:pt x="0" y="0"/>
                </a:moveTo>
                <a:lnTo>
                  <a:pt x="4376855" y="0"/>
                </a:lnTo>
                <a:lnTo>
                  <a:pt x="4376855" y="2894196"/>
                </a:lnTo>
                <a:lnTo>
                  <a:pt x="0" y="2894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680621" y="5866238"/>
            <a:ext cx="3251200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Station de radio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583225" y="2043438"/>
            <a:ext cx="3161348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6 Centres sportifs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951360" y="5866238"/>
            <a:ext cx="3888486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chaîne de télévision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287903" y="2043438"/>
            <a:ext cx="2031336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9 Bibliothèques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5756" t="0" r="-550090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048101" y="2517825"/>
            <a:ext cx="6617369" cy="4408822"/>
          </a:xfrm>
          <a:custGeom>
            <a:avLst/>
            <a:gdLst/>
            <a:ahLst/>
            <a:cxnLst/>
            <a:rect r="r" b="b" t="t" l="l"/>
            <a:pathLst>
              <a:path h="4408822" w="6617369">
                <a:moveTo>
                  <a:pt x="0" y="0"/>
                </a:moveTo>
                <a:lnTo>
                  <a:pt x="6617369" y="0"/>
                </a:lnTo>
                <a:lnTo>
                  <a:pt x="6617369" y="4408822"/>
                </a:lnTo>
                <a:lnTo>
                  <a:pt x="0" y="4408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29985" y="217384"/>
            <a:ext cx="13101315" cy="2280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10"/>
              </a:lnSpc>
            </a:pPr>
            <a:r>
              <a:rPr lang="en-US" sz="65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Restaurants universitaires</a:t>
            </a:r>
          </a:p>
          <a:p>
            <a:pPr algn="l">
              <a:lnSpc>
                <a:spcPts val="921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4186904" y="1879581"/>
            <a:ext cx="3834118" cy="513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08"/>
              </a:lnSpc>
            </a:pPr>
            <a:r>
              <a:rPr lang="en-US" sz="26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5 Restaurants universitaires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5756" t="0" r="-55009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0131833" y="4349147"/>
            <a:ext cx="7542731" cy="4242786"/>
          </a:xfrm>
          <a:custGeom>
            <a:avLst/>
            <a:gdLst/>
            <a:ahLst/>
            <a:cxnLst/>
            <a:rect r="r" b="b" t="t" l="l"/>
            <a:pathLst>
              <a:path h="4242786" w="7542731">
                <a:moveTo>
                  <a:pt x="0" y="0"/>
                </a:moveTo>
                <a:lnTo>
                  <a:pt x="7542731" y="0"/>
                </a:lnTo>
                <a:lnTo>
                  <a:pt x="7542731" y="4242786"/>
                </a:lnTo>
                <a:lnTo>
                  <a:pt x="0" y="4242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231543" y="1625562"/>
            <a:ext cx="5199757" cy="2517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7"/>
              </a:lnSpc>
              <a:spcBef>
                <a:spcPct val="0"/>
              </a:spcBef>
            </a:pPr>
            <a:r>
              <a:rPr lang="en-US" sz="2869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5 000 repas servis chaque jour</a:t>
            </a:r>
          </a:p>
          <a:p>
            <a:pPr algn="ctr">
              <a:lnSpc>
                <a:spcPts val="4017"/>
              </a:lnSpc>
              <a:spcBef>
                <a:spcPct val="0"/>
              </a:spcBef>
            </a:pPr>
          </a:p>
          <a:p>
            <a:pPr algn="ctr">
              <a:lnSpc>
                <a:spcPts val="4017"/>
              </a:lnSpc>
              <a:spcBef>
                <a:spcPct val="0"/>
              </a:spcBef>
            </a:pPr>
            <a:r>
              <a:rPr lang="en-US" sz="2869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Lundi-Dimanche</a:t>
            </a:r>
          </a:p>
          <a:p>
            <a:pPr algn="ctr">
              <a:lnSpc>
                <a:spcPts val="4017"/>
              </a:lnSpc>
              <a:spcBef>
                <a:spcPct val="0"/>
              </a:spcBef>
            </a:pPr>
          </a:p>
          <a:p>
            <a:pPr algn="ctr">
              <a:lnSpc>
                <a:spcPts val="4017"/>
              </a:lnSpc>
              <a:spcBef>
                <a:spcPct val="0"/>
              </a:spcBef>
            </a:pPr>
            <a:r>
              <a:rPr lang="en-US" sz="2869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Petit-déjeuner, déjeuner et dîner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362974" y="1754919"/>
            <a:ext cx="6358025" cy="4212192"/>
          </a:xfrm>
          <a:custGeom>
            <a:avLst/>
            <a:gdLst/>
            <a:ahLst/>
            <a:cxnLst/>
            <a:rect r="r" b="b" t="t" l="l"/>
            <a:pathLst>
              <a:path h="4212192" w="6358025">
                <a:moveTo>
                  <a:pt x="0" y="0"/>
                </a:moveTo>
                <a:lnTo>
                  <a:pt x="6358025" y="0"/>
                </a:lnTo>
                <a:lnTo>
                  <a:pt x="6358025" y="4212192"/>
                </a:lnTo>
                <a:lnTo>
                  <a:pt x="0" y="4212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90524" y="1817608"/>
            <a:ext cx="6168776" cy="4086814"/>
          </a:xfrm>
          <a:custGeom>
            <a:avLst/>
            <a:gdLst/>
            <a:ahLst/>
            <a:cxnLst/>
            <a:rect r="r" b="b" t="t" l="l"/>
            <a:pathLst>
              <a:path h="4086814" w="6168776">
                <a:moveTo>
                  <a:pt x="0" y="0"/>
                </a:moveTo>
                <a:lnTo>
                  <a:pt x="6168776" y="0"/>
                </a:lnTo>
                <a:lnTo>
                  <a:pt x="6168776" y="4086814"/>
                </a:lnTo>
                <a:lnTo>
                  <a:pt x="0" y="4086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49246" y="6212846"/>
            <a:ext cx="5943507" cy="3930144"/>
          </a:xfrm>
          <a:custGeom>
            <a:avLst/>
            <a:gdLst/>
            <a:ahLst/>
            <a:cxnLst/>
            <a:rect r="r" b="b" t="t" l="l"/>
            <a:pathLst>
              <a:path h="3930144" w="5943507">
                <a:moveTo>
                  <a:pt x="0" y="0"/>
                </a:moveTo>
                <a:lnTo>
                  <a:pt x="5943506" y="0"/>
                </a:lnTo>
                <a:lnTo>
                  <a:pt x="5943506" y="3930144"/>
                </a:lnTo>
                <a:lnTo>
                  <a:pt x="0" y="3930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4546142" y="9249957"/>
            <a:ext cx="3545447" cy="1037043"/>
            <a:chOff x="0" y="0"/>
            <a:chExt cx="4149384" cy="121369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1" t="0" r="-42" b="3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8491526" y="1014143"/>
            <a:ext cx="3791769" cy="566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 hôpitaux universitaires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16906" y="-146005"/>
            <a:ext cx="12258006" cy="1102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29"/>
              </a:lnSpc>
              <a:spcBef>
                <a:spcPct val="0"/>
              </a:spcBef>
            </a:pPr>
            <a:r>
              <a:rPr lang="en-US" sz="6449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Chiffres supplémentaires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546142" y="9249957"/>
            <a:ext cx="3545447" cy="1037043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-505491" y="-156211"/>
            <a:ext cx="12258006" cy="2245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29"/>
              </a:lnSpc>
              <a:spcBef>
                <a:spcPct val="0"/>
              </a:spcBef>
            </a:pPr>
            <a:r>
              <a:rPr lang="en-US" sz="6449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Labo</a:t>
            </a:r>
            <a:r>
              <a:rPr lang="en-US" sz="6449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ratoires</a:t>
            </a:r>
          </a:p>
          <a:p>
            <a:pPr algn="ctr">
              <a:lnSpc>
                <a:spcPts val="9029"/>
              </a:lnSpc>
              <a:spcBef>
                <a:spcPct val="0"/>
              </a:spcBef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2534798" y="1798903"/>
            <a:ext cx="4913987" cy="2045447"/>
          </a:xfrm>
          <a:custGeom>
            <a:avLst/>
            <a:gdLst/>
            <a:ahLst/>
            <a:cxnLst/>
            <a:rect r="r" b="b" t="t" l="l"/>
            <a:pathLst>
              <a:path h="2045447" w="4913987">
                <a:moveTo>
                  <a:pt x="0" y="0"/>
                </a:moveTo>
                <a:lnTo>
                  <a:pt x="4913987" y="0"/>
                </a:lnTo>
                <a:lnTo>
                  <a:pt x="4913987" y="2045447"/>
                </a:lnTo>
                <a:lnTo>
                  <a:pt x="0" y="2045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079726" y="4652568"/>
            <a:ext cx="5369059" cy="3805320"/>
          </a:xfrm>
          <a:custGeom>
            <a:avLst/>
            <a:gdLst/>
            <a:ahLst/>
            <a:cxnLst/>
            <a:rect r="r" b="b" t="t" l="l"/>
            <a:pathLst>
              <a:path h="3805320" w="5369059">
                <a:moveTo>
                  <a:pt x="0" y="0"/>
                </a:moveTo>
                <a:lnTo>
                  <a:pt x="5369059" y="0"/>
                </a:lnTo>
                <a:lnTo>
                  <a:pt x="5369059" y="3805320"/>
                </a:lnTo>
                <a:lnTo>
                  <a:pt x="0" y="3805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461079" y="6376644"/>
            <a:ext cx="5945950" cy="3344597"/>
          </a:xfrm>
          <a:custGeom>
            <a:avLst/>
            <a:gdLst/>
            <a:ahLst/>
            <a:cxnLst/>
            <a:rect r="r" b="b" t="t" l="l"/>
            <a:pathLst>
              <a:path h="3344597" w="5945950">
                <a:moveTo>
                  <a:pt x="0" y="0"/>
                </a:moveTo>
                <a:lnTo>
                  <a:pt x="5945950" y="0"/>
                </a:lnTo>
                <a:lnTo>
                  <a:pt x="5945950" y="3344597"/>
                </a:lnTo>
                <a:lnTo>
                  <a:pt x="0" y="3344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61079" y="1798903"/>
            <a:ext cx="5945950" cy="3344597"/>
          </a:xfrm>
          <a:custGeom>
            <a:avLst/>
            <a:gdLst/>
            <a:ahLst/>
            <a:cxnLst/>
            <a:rect r="r" b="b" t="t" l="l"/>
            <a:pathLst>
              <a:path h="3344597" w="5945950">
                <a:moveTo>
                  <a:pt x="0" y="0"/>
                </a:moveTo>
                <a:lnTo>
                  <a:pt x="5945950" y="0"/>
                </a:lnTo>
                <a:lnTo>
                  <a:pt x="5945950" y="3344597"/>
                </a:lnTo>
                <a:lnTo>
                  <a:pt x="0" y="3344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321552" y="2764477"/>
            <a:ext cx="690761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  <a:spcBef>
                <a:spcPct val="0"/>
              </a:spcBef>
            </a:pPr>
            <a:r>
              <a:rPr lang="en-US" b="true" sz="23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NBA3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22246" y="7722284"/>
            <a:ext cx="595709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0"/>
              </a:lnSpc>
              <a:spcBef>
                <a:spcPct val="0"/>
              </a:spcBef>
            </a:pPr>
            <a:r>
              <a:rPr lang="en-US" b="true" sz="23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LTAD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16128" y="-118334"/>
            <a:ext cx="3078260" cy="10405334"/>
            <a:chOff x="0" y="0"/>
            <a:chExt cx="4158749" cy="140576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58771" cy="14057672"/>
            </a:xfrm>
            <a:custGeom>
              <a:avLst/>
              <a:gdLst/>
              <a:ahLst/>
              <a:cxnLst/>
              <a:rect r="r" b="b" t="t" l="l"/>
              <a:pathLst>
                <a:path h="14057672" w="4158771">
                  <a:moveTo>
                    <a:pt x="0" y="0"/>
                  </a:moveTo>
                  <a:lnTo>
                    <a:pt x="4158771" y="0"/>
                  </a:lnTo>
                  <a:lnTo>
                    <a:pt x="4158771" y="14057672"/>
                  </a:lnTo>
                  <a:lnTo>
                    <a:pt x="0" y="1405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31036" t="0" r="-231035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193928" y="39365"/>
            <a:ext cx="6886377" cy="1102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29"/>
              </a:lnSpc>
              <a:spcBef>
                <a:spcPct val="0"/>
              </a:spcBef>
            </a:pPr>
            <a:r>
              <a:rPr lang="en-US" sz="6449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À propos de l'UFU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181249" y="1675762"/>
            <a:ext cx="7430641" cy="2498553"/>
          </a:xfrm>
          <a:custGeom>
            <a:avLst/>
            <a:gdLst/>
            <a:ahLst/>
            <a:cxnLst/>
            <a:rect r="r" b="b" t="t" l="l"/>
            <a:pathLst>
              <a:path h="2498553" w="7430641">
                <a:moveTo>
                  <a:pt x="0" y="0"/>
                </a:moveTo>
                <a:lnTo>
                  <a:pt x="7430641" y="0"/>
                </a:lnTo>
                <a:lnTo>
                  <a:pt x="7430641" y="2498553"/>
                </a:lnTo>
                <a:lnTo>
                  <a:pt x="0" y="24985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77409" y="2637987"/>
            <a:ext cx="1078534" cy="915406"/>
          </a:xfrm>
          <a:custGeom>
            <a:avLst/>
            <a:gdLst/>
            <a:ahLst/>
            <a:cxnLst/>
            <a:rect r="r" b="b" t="t" l="l"/>
            <a:pathLst>
              <a:path h="915406" w="1078534">
                <a:moveTo>
                  <a:pt x="0" y="0"/>
                </a:moveTo>
                <a:lnTo>
                  <a:pt x="1078534" y="0"/>
                </a:lnTo>
                <a:lnTo>
                  <a:pt x="1078534" y="915406"/>
                </a:lnTo>
                <a:lnTo>
                  <a:pt x="0" y="915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922710" y="2533212"/>
            <a:ext cx="5434745" cy="912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58"/>
              </a:lnSpc>
              <a:spcBef>
                <a:spcPct val="0"/>
              </a:spcBef>
            </a:pPr>
            <a:r>
              <a:rPr lang="en-US" sz="5327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Fondée en 1978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245203" y="4174315"/>
            <a:ext cx="7366687" cy="2477049"/>
          </a:xfrm>
          <a:custGeom>
            <a:avLst/>
            <a:gdLst/>
            <a:ahLst/>
            <a:cxnLst/>
            <a:rect r="r" b="b" t="t" l="l"/>
            <a:pathLst>
              <a:path h="2477049" w="7366687">
                <a:moveTo>
                  <a:pt x="0" y="0"/>
                </a:moveTo>
                <a:lnTo>
                  <a:pt x="7366687" y="0"/>
                </a:lnTo>
                <a:lnTo>
                  <a:pt x="7366687" y="2477049"/>
                </a:lnTo>
                <a:lnTo>
                  <a:pt x="0" y="2477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245203" y="5037975"/>
            <a:ext cx="8194768" cy="92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Gratuit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245203" y="6781251"/>
            <a:ext cx="7366687" cy="2477049"/>
            <a:chOff x="0" y="0"/>
            <a:chExt cx="9822249" cy="330273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822249" cy="3302731"/>
            </a:xfrm>
            <a:custGeom>
              <a:avLst/>
              <a:gdLst/>
              <a:ahLst/>
              <a:cxnLst/>
              <a:rect r="r" b="b" t="t" l="l"/>
              <a:pathLst>
                <a:path h="3302731" w="9822249">
                  <a:moveTo>
                    <a:pt x="0" y="0"/>
                  </a:moveTo>
                  <a:lnTo>
                    <a:pt x="9822249" y="0"/>
                  </a:lnTo>
                  <a:lnTo>
                    <a:pt x="9822249" y="3302731"/>
                  </a:lnTo>
                  <a:lnTo>
                    <a:pt x="0" y="3302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107972" y="993839"/>
              <a:ext cx="1722952" cy="1531861"/>
            </a:xfrm>
            <a:custGeom>
              <a:avLst/>
              <a:gdLst/>
              <a:ahLst/>
              <a:cxnLst/>
              <a:rect r="r" b="b" t="t" l="l"/>
              <a:pathLst>
                <a:path h="1531861" w="1722952">
                  <a:moveTo>
                    <a:pt x="0" y="0"/>
                  </a:moveTo>
                  <a:lnTo>
                    <a:pt x="1722951" y="0"/>
                  </a:lnTo>
                  <a:lnTo>
                    <a:pt x="1722951" y="1531861"/>
                  </a:lnTo>
                  <a:lnTo>
                    <a:pt x="0" y="1531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7677409" y="7518139"/>
            <a:ext cx="7366687" cy="92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Public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912203" y="4946388"/>
            <a:ext cx="1010507" cy="1297601"/>
          </a:xfrm>
          <a:custGeom>
            <a:avLst/>
            <a:gdLst/>
            <a:ahLst/>
            <a:cxnLst/>
            <a:rect r="r" b="b" t="t" l="l"/>
            <a:pathLst>
              <a:path h="1297601" w="1010507">
                <a:moveTo>
                  <a:pt x="0" y="0"/>
                </a:moveTo>
                <a:lnTo>
                  <a:pt x="1010507" y="0"/>
                </a:lnTo>
                <a:lnTo>
                  <a:pt x="1010507" y="1297601"/>
                </a:lnTo>
                <a:lnTo>
                  <a:pt x="0" y="1297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5" id="15"/>
          <p:cNvGrpSpPr/>
          <p:nvPr/>
        </p:nvGrpSpPr>
        <p:grpSpPr>
          <a:xfrm rot="0">
            <a:off x="15175962" y="9259050"/>
            <a:ext cx="3112038" cy="910271"/>
            <a:chOff x="0" y="0"/>
            <a:chExt cx="4149384" cy="121369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1" t="0" r="-42" b="3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546142" y="9249957"/>
            <a:ext cx="3545447" cy="1037043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488400" y="152684"/>
            <a:ext cx="12261471" cy="6897077"/>
          </a:xfrm>
          <a:custGeom>
            <a:avLst/>
            <a:gdLst/>
            <a:ahLst/>
            <a:cxnLst/>
            <a:rect r="r" b="b" t="t" l="l"/>
            <a:pathLst>
              <a:path h="6897077" w="12261471">
                <a:moveTo>
                  <a:pt x="0" y="0"/>
                </a:moveTo>
                <a:lnTo>
                  <a:pt x="12261470" y="0"/>
                </a:lnTo>
                <a:lnTo>
                  <a:pt x="12261470" y="6897077"/>
                </a:lnTo>
                <a:lnTo>
                  <a:pt x="0" y="68970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26448" y="7139579"/>
            <a:ext cx="11107192" cy="2628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2842" b="true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Parc technologique</a:t>
            </a:r>
          </a:p>
          <a:p>
            <a:pPr algn="ctr">
              <a:lnSpc>
                <a:spcPts val="3410"/>
              </a:lnSpc>
            </a:pPr>
          </a:p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b="true" sz="28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Laboratoire de t</a:t>
            </a:r>
            <a:r>
              <a:rPr lang="en-US" b="true" sz="28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hermochimie</a:t>
            </a:r>
          </a:p>
          <a:p>
            <a:pPr algn="ctr">
              <a:lnSpc>
                <a:spcPts val="3410"/>
              </a:lnSpc>
              <a:spcBef>
                <a:spcPct val="0"/>
              </a:spcBef>
            </a:pPr>
          </a:p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b="true" sz="2842">
                <a:solidFill>
                  <a:srgbClr val="37337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EMBRAPII: Entreprise brésilienne de recherche et d'innovation industrielle</a:t>
            </a:r>
          </a:p>
          <a:p>
            <a:pPr algn="ctr">
              <a:lnSpc>
                <a:spcPts val="341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03029" y="8389025"/>
            <a:ext cx="5943762" cy="1738550"/>
          </a:xfrm>
          <a:custGeom>
            <a:avLst/>
            <a:gdLst/>
            <a:ahLst/>
            <a:cxnLst/>
            <a:rect r="r" b="b" t="t" l="l"/>
            <a:pathLst>
              <a:path h="1738550" w="5943762">
                <a:moveTo>
                  <a:pt x="0" y="0"/>
                </a:moveTo>
                <a:lnTo>
                  <a:pt x="5943761" y="0"/>
                </a:lnTo>
                <a:lnTo>
                  <a:pt x="5943761" y="1738550"/>
                </a:lnTo>
                <a:lnTo>
                  <a:pt x="0" y="1738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-1920458"/>
            <a:ext cx="18476383" cy="9883678"/>
          </a:xfrm>
          <a:custGeom>
            <a:avLst/>
            <a:gdLst/>
            <a:ahLst/>
            <a:cxnLst/>
            <a:rect r="r" b="b" t="t" l="l"/>
            <a:pathLst>
              <a:path h="9883678" w="18476383">
                <a:moveTo>
                  <a:pt x="18476383" y="0"/>
                </a:moveTo>
                <a:lnTo>
                  <a:pt x="0" y="0"/>
                </a:lnTo>
                <a:lnTo>
                  <a:pt x="0" y="9883678"/>
                </a:lnTo>
                <a:lnTo>
                  <a:pt x="18476383" y="9883678"/>
                </a:lnTo>
                <a:lnTo>
                  <a:pt x="18476383" y="0"/>
                </a:lnTo>
                <a:close/>
              </a:path>
            </a:pathLst>
          </a:custGeom>
          <a:blipFill>
            <a:blip r:embed="rId3"/>
            <a:stretch>
              <a:fillRect l="0" t="-11481" r="0" b="-1236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43097" y="8033163"/>
            <a:ext cx="11540096" cy="2094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60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Découvrez notre bureau des affaires internationales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303058" y="9258300"/>
            <a:ext cx="2700831" cy="789992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124932" y="415909"/>
            <a:ext cx="11106862" cy="1101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89"/>
              </a:lnSpc>
            </a:pPr>
            <a:r>
              <a:rPr lang="en-US" sz="6491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Numéros internationaux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0"/>
            <a:ext cx="2951131" cy="10287000"/>
            <a:chOff x="0" y="0"/>
            <a:chExt cx="4533930" cy="15804290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4533966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4533966">
                  <a:moveTo>
                    <a:pt x="4533966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4533966" y="15804262"/>
                  </a:lnTo>
                  <a:lnTo>
                    <a:pt x="4533966" y="0"/>
                  </a:lnTo>
                  <a:close/>
                </a:path>
              </a:pathLst>
            </a:custGeom>
            <a:blipFill>
              <a:blip r:embed="rId3"/>
              <a:stretch>
                <a:fillRect l="-213324" t="0" r="-213323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1196574" y="2718503"/>
            <a:ext cx="1495609" cy="1106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2"/>
              </a:lnSpc>
            </a:pPr>
            <a:r>
              <a:rPr lang="en-US" sz="571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+210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84615" y="6847289"/>
            <a:ext cx="1737641" cy="1120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3"/>
              </a:lnSpc>
            </a:pPr>
            <a:r>
              <a:rPr lang="en-US" sz="233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+210 universités partenaires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210242" y="2451054"/>
            <a:ext cx="1793647" cy="4129821"/>
          </a:xfrm>
          <a:custGeom>
            <a:avLst/>
            <a:gdLst/>
            <a:ahLst/>
            <a:cxnLst/>
            <a:rect r="r" b="b" t="t" l="l"/>
            <a:pathLst>
              <a:path h="4129821" w="1793647">
                <a:moveTo>
                  <a:pt x="0" y="0"/>
                </a:moveTo>
                <a:lnTo>
                  <a:pt x="1793647" y="0"/>
                </a:lnTo>
                <a:lnTo>
                  <a:pt x="1793647" y="4129822"/>
                </a:lnTo>
                <a:lnTo>
                  <a:pt x="0" y="4129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542827" y="2626905"/>
            <a:ext cx="1109916" cy="1106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2"/>
              </a:lnSpc>
            </a:pPr>
            <a:r>
              <a:rPr lang="en-US" sz="571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</a:t>
            </a:r>
            <a:r>
              <a:rPr lang="en-US" sz="571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10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336989" y="6979704"/>
            <a:ext cx="1521592" cy="1111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3"/>
              </a:lnSpc>
            </a:pPr>
            <a:r>
              <a:rPr lang="en-US" sz="233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+10 options de double diplôme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8461663" y="2527964"/>
            <a:ext cx="1820589" cy="5388271"/>
            <a:chOff x="0" y="0"/>
            <a:chExt cx="2427452" cy="7184362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6182039"/>
              <a:ext cx="2427452" cy="10023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03"/>
                </a:lnSpc>
              </a:pPr>
              <a:r>
                <a:rPr lang="en-US" sz="233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+40 employés internationaux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27452" cy="5506429"/>
            </a:xfrm>
            <a:custGeom>
              <a:avLst/>
              <a:gdLst/>
              <a:ahLst/>
              <a:cxnLst/>
              <a:rect r="r" b="b" t="t" l="l"/>
              <a:pathLst>
                <a:path h="5506429" w="2427452">
                  <a:moveTo>
                    <a:pt x="0" y="0"/>
                  </a:moveTo>
                  <a:lnTo>
                    <a:pt x="2427452" y="0"/>
                  </a:lnTo>
                  <a:lnTo>
                    <a:pt x="2427452" y="5506429"/>
                  </a:lnTo>
                  <a:lnTo>
                    <a:pt x="0" y="5506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57" t="0" r="-157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461975" y="395149"/>
              <a:ext cx="1568585" cy="13964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002"/>
                </a:lnSpc>
              </a:pPr>
              <a:r>
                <a:rPr lang="en-US" sz="5716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+40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3674468" y="6847289"/>
            <a:ext cx="2012602" cy="1120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3"/>
              </a:lnSpc>
            </a:pPr>
            <a:r>
              <a:rPr lang="en-US" sz="2336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+10 programmes internationaux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3619956" y="2475912"/>
            <a:ext cx="1820589" cy="4129821"/>
          </a:xfrm>
          <a:custGeom>
            <a:avLst/>
            <a:gdLst/>
            <a:ahLst/>
            <a:cxnLst/>
            <a:rect r="r" b="b" t="t" l="l"/>
            <a:pathLst>
              <a:path h="4129821" w="1820589">
                <a:moveTo>
                  <a:pt x="0" y="0"/>
                </a:moveTo>
                <a:lnTo>
                  <a:pt x="1820589" y="0"/>
                </a:lnTo>
                <a:lnTo>
                  <a:pt x="1820589" y="4129822"/>
                </a:lnTo>
                <a:lnTo>
                  <a:pt x="0" y="41298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3975542" y="2626905"/>
            <a:ext cx="1109416" cy="1106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2"/>
              </a:lnSpc>
            </a:pPr>
            <a:r>
              <a:rPr lang="en-US" sz="571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3287134" y="2475912"/>
            <a:ext cx="1820589" cy="4129821"/>
            <a:chOff x="0" y="0"/>
            <a:chExt cx="2427452" cy="550642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427452" cy="5506429"/>
            </a:xfrm>
            <a:custGeom>
              <a:avLst/>
              <a:gdLst/>
              <a:ahLst/>
              <a:cxnLst/>
              <a:rect r="r" b="b" t="t" l="l"/>
              <a:pathLst>
                <a:path h="5506429" w="2427452">
                  <a:moveTo>
                    <a:pt x="0" y="0"/>
                  </a:moveTo>
                  <a:lnTo>
                    <a:pt x="2427452" y="0"/>
                  </a:lnTo>
                  <a:lnTo>
                    <a:pt x="2427452" y="5506429"/>
                  </a:lnTo>
                  <a:lnTo>
                    <a:pt x="0" y="5506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157" t="0" r="-157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450266" y="333486"/>
              <a:ext cx="1526917" cy="16765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002"/>
                </a:lnSpc>
              </a:pPr>
              <a:r>
                <a:rPr lang="en-US" sz="5716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+2k</a:t>
              </a: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3287134" y="6620940"/>
            <a:ext cx="1601656" cy="1829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3"/>
              </a:lnSpc>
            </a:pPr>
            <a:r>
              <a:rPr lang="en-US" sz="2336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+2 000 étudiants de l'UFU en échange universitaire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5876730" y="2497475"/>
            <a:ext cx="1820589" cy="4129821"/>
          </a:xfrm>
          <a:custGeom>
            <a:avLst/>
            <a:gdLst/>
            <a:ahLst/>
            <a:cxnLst/>
            <a:rect r="r" b="b" t="t" l="l"/>
            <a:pathLst>
              <a:path h="4129821" w="1820589">
                <a:moveTo>
                  <a:pt x="0" y="0"/>
                </a:moveTo>
                <a:lnTo>
                  <a:pt x="1820588" y="0"/>
                </a:lnTo>
                <a:lnTo>
                  <a:pt x="1820588" y="4129821"/>
                </a:lnTo>
                <a:lnTo>
                  <a:pt x="0" y="41298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7" t="0" r="-157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6095662" y="4363486"/>
            <a:ext cx="1263956" cy="1265360"/>
            <a:chOff x="0" y="0"/>
            <a:chExt cx="333684" cy="33405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33684" cy="334055"/>
            </a:xfrm>
            <a:custGeom>
              <a:avLst/>
              <a:gdLst/>
              <a:ahLst/>
              <a:cxnLst/>
              <a:rect r="r" b="b" t="t" l="l"/>
              <a:pathLst>
                <a:path h="334055" w="333684">
                  <a:moveTo>
                    <a:pt x="0" y="0"/>
                  </a:moveTo>
                  <a:lnTo>
                    <a:pt x="333684" y="0"/>
                  </a:lnTo>
                  <a:lnTo>
                    <a:pt x="333684" y="334055"/>
                  </a:lnTo>
                  <a:lnTo>
                    <a:pt x="0" y="334055"/>
                  </a:lnTo>
                  <a:close/>
                </a:path>
              </a:pathLst>
            </a:custGeom>
            <a:solidFill>
              <a:srgbClr val="FFCC0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333684" cy="372155"/>
            </a:xfrm>
            <a:prstGeom prst="rect">
              <a:avLst/>
            </a:prstGeom>
          </p:spPr>
          <p:txBody>
            <a:bodyPr anchor="ctr" rtlCol="false" tIns="44088" lIns="44088" bIns="44088" rIns="44088"/>
            <a:lstStyle/>
            <a:p>
              <a:pPr algn="ctr">
                <a:lnSpc>
                  <a:spcPts val="2439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6238928" y="5104152"/>
            <a:ext cx="1120690" cy="166362"/>
          </a:xfrm>
          <a:custGeom>
            <a:avLst/>
            <a:gdLst/>
            <a:ahLst/>
            <a:cxnLst/>
            <a:rect r="r" b="b" t="t" l="l"/>
            <a:pathLst>
              <a:path h="166362" w="1120690">
                <a:moveTo>
                  <a:pt x="0" y="0"/>
                </a:moveTo>
                <a:lnTo>
                  <a:pt x="1120690" y="0"/>
                </a:lnTo>
                <a:lnTo>
                  <a:pt x="1120690" y="166362"/>
                </a:lnTo>
                <a:lnTo>
                  <a:pt x="0" y="1663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-506563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6322702" y="4242570"/>
            <a:ext cx="953142" cy="753596"/>
          </a:xfrm>
          <a:custGeom>
            <a:avLst/>
            <a:gdLst/>
            <a:ahLst/>
            <a:cxnLst/>
            <a:rect r="r" b="b" t="t" l="l"/>
            <a:pathLst>
              <a:path h="753596" w="953142">
                <a:moveTo>
                  <a:pt x="0" y="0"/>
                </a:moveTo>
                <a:lnTo>
                  <a:pt x="953142" y="0"/>
                </a:lnTo>
                <a:lnTo>
                  <a:pt x="953142" y="753596"/>
                </a:lnTo>
                <a:lnTo>
                  <a:pt x="0" y="753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-2841" b="-1712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5817240" y="6798102"/>
            <a:ext cx="1964065" cy="1474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3"/>
              </a:lnSpc>
            </a:pPr>
            <a:r>
              <a:rPr lang="en-US" sz="233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+1 000</a:t>
            </a:r>
          </a:p>
          <a:p>
            <a:pPr algn="ctr">
              <a:lnSpc>
                <a:spcPts val="2803"/>
              </a:lnSpc>
            </a:pPr>
            <a:r>
              <a:rPr lang="en-US" sz="233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étudiants internationaux en échange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214430" y="2814209"/>
            <a:ext cx="1145188" cy="1106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2"/>
              </a:lnSpc>
            </a:pPr>
            <a:r>
              <a:rPr lang="en-US" sz="571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+1k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11084615" y="2527964"/>
            <a:ext cx="1802466" cy="4150126"/>
            <a:chOff x="0" y="0"/>
            <a:chExt cx="2403288" cy="553350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403288" cy="5533501"/>
            </a:xfrm>
            <a:custGeom>
              <a:avLst/>
              <a:gdLst/>
              <a:ahLst/>
              <a:cxnLst/>
              <a:rect r="r" b="b" t="t" l="l"/>
              <a:pathLst>
                <a:path h="5533501" w="2403288">
                  <a:moveTo>
                    <a:pt x="0" y="0"/>
                  </a:moveTo>
                  <a:lnTo>
                    <a:pt x="2403288" y="0"/>
                  </a:lnTo>
                  <a:lnTo>
                    <a:pt x="2403288" y="5533501"/>
                  </a:lnTo>
                  <a:lnTo>
                    <a:pt x="0" y="5533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-6" r="0" b="-6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187534" y="345762"/>
              <a:ext cx="2003949" cy="13926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041"/>
                </a:lnSpc>
              </a:pPr>
              <a:r>
                <a:rPr lang="en-US" sz="5744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+210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1570841" y="-1566217"/>
            <a:ext cx="4309083" cy="11853217"/>
          </a:xfrm>
          <a:custGeom>
            <a:avLst/>
            <a:gdLst/>
            <a:ahLst/>
            <a:cxnLst/>
            <a:rect r="r" b="b" t="t" l="l"/>
            <a:pathLst>
              <a:path h="11853217" w="4309083">
                <a:moveTo>
                  <a:pt x="4309083" y="0"/>
                </a:moveTo>
                <a:lnTo>
                  <a:pt x="0" y="0"/>
                </a:lnTo>
                <a:lnTo>
                  <a:pt x="0" y="11853217"/>
                </a:lnTo>
                <a:lnTo>
                  <a:pt x="4309083" y="11853217"/>
                </a:lnTo>
                <a:lnTo>
                  <a:pt x="4309083" y="0"/>
                </a:lnTo>
                <a:close/>
              </a:path>
            </a:pathLst>
          </a:custGeom>
          <a:blipFill>
            <a:blip r:embed="rId2"/>
            <a:stretch>
              <a:fillRect l="-174310" t="0" r="-154467" b="-326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49820" y="32656"/>
            <a:ext cx="14624958" cy="110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3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 chiffres d’accords bilatéraux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880320" y="1078653"/>
            <a:ext cx="3117493" cy="509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Par continent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118501" y="1746330"/>
            <a:ext cx="16073282" cy="8540670"/>
          </a:xfrm>
          <a:custGeom>
            <a:avLst/>
            <a:gdLst/>
            <a:ahLst/>
            <a:cxnLst/>
            <a:rect r="r" b="b" t="t" l="l"/>
            <a:pathLst>
              <a:path h="8540670" w="16073282">
                <a:moveTo>
                  <a:pt x="0" y="0"/>
                </a:moveTo>
                <a:lnTo>
                  <a:pt x="16073282" y="0"/>
                </a:lnTo>
                <a:lnTo>
                  <a:pt x="16073282" y="8540670"/>
                </a:lnTo>
                <a:lnTo>
                  <a:pt x="0" y="854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" r="0" b="-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973807" y="9162415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11543" y="4554375"/>
            <a:ext cx="1184358" cy="1426910"/>
          </a:xfrm>
          <a:custGeom>
            <a:avLst/>
            <a:gdLst/>
            <a:ahLst/>
            <a:cxnLst/>
            <a:rect r="r" b="b" t="t" l="l"/>
            <a:pathLst>
              <a:path h="1426910" w="1184358">
                <a:moveTo>
                  <a:pt x="0" y="0"/>
                </a:moveTo>
                <a:lnTo>
                  <a:pt x="1184359" y="0"/>
                </a:lnTo>
                <a:lnTo>
                  <a:pt x="1184359" y="1426910"/>
                </a:lnTo>
                <a:lnTo>
                  <a:pt x="0" y="1426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143263" y="4608751"/>
            <a:ext cx="1120919" cy="1069875"/>
            <a:chOff x="0" y="0"/>
            <a:chExt cx="1377044" cy="131433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437685" y="2630352"/>
            <a:ext cx="953959" cy="1149325"/>
          </a:xfrm>
          <a:custGeom>
            <a:avLst/>
            <a:gdLst/>
            <a:ahLst/>
            <a:cxnLst/>
            <a:rect r="r" b="b" t="t" l="l"/>
            <a:pathLst>
              <a:path h="1149325" w="953959">
                <a:moveTo>
                  <a:pt x="0" y="0"/>
                </a:moveTo>
                <a:lnTo>
                  <a:pt x="953959" y="0"/>
                </a:lnTo>
                <a:lnTo>
                  <a:pt x="953959" y="1149324"/>
                </a:lnTo>
                <a:lnTo>
                  <a:pt x="0" y="11493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4463234" y="2674150"/>
            <a:ext cx="902861" cy="861746"/>
            <a:chOff x="0" y="0"/>
            <a:chExt cx="1109160" cy="105865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23670" y="883"/>
              <a:ext cx="1061704" cy="1056906"/>
            </a:xfrm>
            <a:custGeom>
              <a:avLst/>
              <a:gdLst/>
              <a:ahLst/>
              <a:cxnLst/>
              <a:rect r="r" b="b" t="t" l="l"/>
              <a:pathLst>
                <a:path h="1056906" w="1061704">
                  <a:moveTo>
                    <a:pt x="530939" y="6"/>
                  </a:moveTo>
                  <a:cubicBezTo>
                    <a:pt x="341582" y="-883"/>
                    <a:pt x="166195" y="99701"/>
                    <a:pt x="71199" y="263531"/>
                  </a:cubicBezTo>
                  <a:cubicBezTo>
                    <a:pt x="-23797" y="427361"/>
                    <a:pt x="-23670" y="629545"/>
                    <a:pt x="71199" y="793375"/>
                  </a:cubicBezTo>
                  <a:cubicBezTo>
                    <a:pt x="166068" y="957205"/>
                    <a:pt x="341582" y="1057789"/>
                    <a:pt x="530939" y="1056900"/>
                  </a:cubicBezTo>
                  <a:cubicBezTo>
                    <a:pt x="720296" y="1057789"/>
                    <a:pt x="895683" y="957205"/>
                    <a:pt x="990552" y="793375"/>
                  </a:cubicBezTo>
                  <a:cubicBezTo>
                    <a:pt x="1085421" y="629545"/>
                    <a:pt x="1085421" y="427361"/>
                    <a:pt x="990552" y="263531"/>
                  </a:cubicBezTo>
                  <a:cubicBezTo>
                    <a:pt x="895683" y="99701"/>
                    <a:pt x="720296" y="-883"/>
                    <a:pt x="530939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6" r="0" b="-8756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6029102" y="6099365"/>
            <a:ext cx="1091809" cy="1315407"/>
          </a:xfrm>
          <a:custGeom>
            <a:avLst/>
            <a:gdLst/>
            <a:ahLst/>
            <a:cxnLst/>
            <a:rect r="r" b="b" t="t" l="l"/>
            <a:pathLst>
              <a:path h="1315407" w="1091809">
                <a:moveTo>
                  <a:pt x="0" y="0"/>
                </a:moveTo>
                <a:lnTo>
                  <a:pt x="1091809" y="0"/>
                </a:lnTo>
                <a:lnTo>
                  <a:pt x="1091809" y="1315406"/>
                </a:lnTo>
                <a:lnTo>
                  <a:pt x="0" y="1315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6058343" y="6149491"/>
            <a:ext cx="1033327" cy="986272"/>
            <a:chOff x="0" y="0"/>
            <a:chExt cx="1269438" cy="121163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27099" y="1009"/>
              <a:ext cx="1215120" cy="1209688"/>
            </a:xfrm>
            <a:custGeom>
              <a:avLst/>
              <a:gdLst/>
              <a:ahLst/>
              <a:cxnLst/>
              <a:rect r="r" b="b" t="t" l="l"/>
              <a:pathLst>
                <a:path h="1209688" w="1215120">
                  <a:moveTo>
                    <a:pt x="607647" y="7"/>
                  </a:moveTo>
                  <a:cubicBezTo>
                    <a:pt x="390858" y="-1009"/>
                    <a:pt x="190198" y="114053"/>
                    <a:pt x="81486" y="301632"/>
                  </a:cubicBezTo>
                  <a:cubicBezTo>
                    <a:pt x="-27226" y="489211"/>
                    <a:pt x="-27099" y="720478"/>
                    <a:pt x="81486" y="908057"/>
                  </a:cubicBezTo>
                  <a:cubicBezTo>
                    <a:pt x="190071" y="1095636"/>
                    <a:pt x="390858" y="1210571"/>
                    <a:pt x="607647" y="1209682"/>
                  </a:cubicBezTo>
                  <a:cubicBezTo>
                    <a:pt x="824436" y="1210698"/>
                    <a:pt x="1025096" y="1095636"/>
                    <a:pt x="1133681" y="908057"/>
                  </a:cubicBezTo>
                  <a:cubicBezTo>
                    <a:pt x="1242266" y="720478"/>
                    <a:pt x="1242266" y="489211"/>
                    <a:pt x="1133681" y="301632"/>
                  </a:cubicBezTo>
                  <a:cubicBezTo>
                    <a:pt x="1025096" y="114053"/>
                    <a:pt x="824309" y="-1009"/>
                    <a:pt x="607647" y="7"/>
                  </a:cubicBezTo>
                  <a:close/>
                </a:path>
              </a:pathLst>
            </a:custGeom>
            <a:blipFill>
              <a:blip r:embed="rId8"/>
              <a:stretch>
                <a:fillRect l="0" t="-8753" r="0" b="-8753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5070848" y="4228999"/>
            <a:ext cx="977147" cy="1177263"/>
          </a:xfrm>
          <a:custGeom>
            <a:avLst/>
            <a:gdLst/>
            <a:ahLst/>
            <a:cxnLst/>
            <a:rect r="r" b="b" t="t" l="l"/>
            <a:pathLst>
              <a:path h="1177263" w="977147">
                <a:moveTo>
                  <a:pt x="0" y="0"/>
                </a:moveTo>
                <a:lnTo>
                  <a:pt x="977147" y="0"/>
                </a:lnTo>
                <a:lnTo>
                  <a:pt x="977147" y="1177263"/>
                </a:lnTo>
                <a:lnTo>
                  <a:pt x="0" y="11772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5097018" y="4273861"/>
            <a:ext cx="924807" cy="882694"/>
            <a:chOff x="0" y="0"/>
            <a:chExt cx="1136121" cy="108438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24368" y="883"/>
              <a:ext cx="1087406" cy="1082686"/>
            </a:xfrm>
            <a:custGeom>
              <a:avLst/>
              <a:gdLst/>
              <a:ahLst/>
              <a:cxnLst/>
              <a:rect r="r" b="b" t="t" l="l"/>
              <a:pathLst>
                <a:path h="1082686" w="1087406">
                  <a:moveTo>
                    <a:pt x="543703" y="6"/>
                  </a:moveTo>
                  <a:cubicBezTo>
                    <a:pt x="349774" y="-883"/>
                    <a:pt x="170069" y="102114"/>
                    <a:pt x="72914" y="270008"/>
                  </a:cubicBezTo>
                  <a:cubicBezTo>
                    <a:pt x="-24241" y="437902"/>
                    <a:pt x="-24368" y="644785"/>
                    <a:pt x="72914" y="812679"/>
                  </a:cubicBezTo>
                  <a:cubicBezTo>
                    <a:pt x="170196" y="980573"/>
                    <a:pt x="349774" y="1083570"/>
                    <a:pt x="543703" y="1082681"/>
                  </a:cubicBezTo>
                  <a:cubicBezTo>
                    <a:pt x="737632" y="1083443"/>
                    <a:pt x="917337" y="980573"/>
                    <a:pt x="1014492" y="812679"/>
                  </a:cubicBezTo>
                  <a:cubicBezTo>
                    <a:pt x="1111647" y="644785"/>
                    <a:pt x="1111774" y="437775"/>
                    <a:pt x="1014492" y="270008"/>
                  </a:cubicBezTo>
                  <a:cubicBezTo>
                    <a:pt x="917210" y="102241"/>
                    <a:pt x="737632" y="-883"/>
                    <a:pt x="5437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45" r="0" b="-8745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0079824" y="1887119"/>
            <a:ext cx="1184358" cy="1426910"/>
          </a:xfrm>
          <a:custGeom>
            <a:avLst/>
            <a:gdLst/>
            <a:ahLst/>
            <a:cxnLst/>
            <a:rect r="r" b="b" t="t" l="l"/>
            <a:pathLst>
              <a:path h="1426910" w="1184358">
                <a:moveTo>
                  <a:pt x="0" y="0"/>
                </a:moveTo>
                <a:lnTo>
                  <a:pt x="1184358" y="0"/>
                </a:lnTo>
                <a:lnTo>
                  <a:pt x="1184358" y="1426910"/>
                </a:lnTo>
                <a:lnTo>
                  <a:pt x="0" y="1426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0111543" y="1941495"/>
            <a:ext cx="1120919" cy="1069875"/>
            <a:chOff x="0" y="0"/>
            <a:chExt cx="1377044" cy="131433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3664241" y="2630352"/>
            <a:ext cx="1184358" cy="1426910"/>
          </a:xfrm>
          <a:custGeom>
            <a:avLst/>
            <a:gdLst/>
            <a:ahLst/>
            <a:cxnLst/>
            <a:rect r="r" b="b" t="t" l="l"/>
            <a:pathLst>
              <a:path h="1426910" w="1184358">
                <a:moveTo>
                  <a:pt x="0" y="0"/>
                </a:moveTo>
                <a:lnTo>
                  <a:pt x="1184358" y="0"/>
                </a:lnTo>
                <a:lnTo>
                  <a:pt x="1184358" y="1426910"/>
                </a:lnTo>
                <a:lnTo>
                  <a:pt x="0" y="1426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152707" y="6259764"/>
            <a:ext cx="1184358" cy="1426910"/>
          </a:xfrm>
          <a:custGeom>
            <a:avLst/>
            <a:gdLst/>
            <a:ahLst/>
            <a:cxnLst/>
            <a:rect r="r" b="b" t="t" l="l"/>
            <a:pathLst>
              <a:path h="1426910" w="1184358">
                <a:moveTo>
                  <a:pt x="0" y="0"/>
                </a:moveTo>
                <a:lnTo>
                  <a:pt x="1184359" y="0"/>
                </a:lnTo>
                <a:lnTo>
                  <a:pt x="1184359" y="1426910"/>
                </a:lnTo>
                <a:lnTo>
                  <a:pt x="0" y="1426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3695960" y="2684728"/>
            <a:ext cx="1120919" cy="1069875"/>
            <a:chOff x="0" y="0"/>
            <a:chExt cx="1377044" cy="1314337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5184427" y="6314140"/>
            <a:ext cx="1120919" cy="1069875"/>
            <a:chOff x="0" y="0"/>
            <a:chExt cx="1377044" cy="1314337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10160530" y="2009217"/>
            <a:ext cx="1022945" cy="533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9"/>
              </a:lnSpc>
              <a:spcBef>
                <a:spcPct val="0"/>
              </a:spcBef>
            </a:pPr>
            <a:r>
              <a:rPr lang="en-US" b="true" sz="1506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2109"/>
              </a:lnSpc>
              <a:spcBef>
                <a:spcPct val="0"/>
              </a:spcBef>
            </a:pPr>
            <a:r>
              <a:rPr lang="en-US" b="true" sz="1506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189174" y="4722726"/>
            <a:ext cx="1029097" cy="533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21"/>
              </a:lnSpc>
              <a:spcBef>
                <a:spcPct val="0"/>
              </a:spcBef>
            </a:pPr>
            <a:r>
              <a:rPr lang="en-US" b="true" sz="1515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2121"/>
              </a:lnSpc>
              <a:spcBef>
                <a:spcPct val="0"/>
              </a:spcBef>
            </a:pPr>
            <a:r>
              <a:rPr lang="en-US" b="true" sz="1515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082354" y="6231189"/>
            <a:ext cx="955080" cy="488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69"/>
              </a:lnSpc>
              <a:spcBef>
                <a:spcPct val="0"/>
              </a:spcBef>
            </a:pPr>
            <a:r>
              <a:rPr lang="en-US" b="true" sz="1406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969"/>
              </a:lnSpc>
              <a:spcBef>
                <a:spcPct val="0"/>
              </a:spcBef>
            </a:pPr>
            <a:r>
              <a:rPr lang="en-US" b="true" sz="1406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075710" y="4331816"/>
            <a:ext cx="926902" cy="452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19"/>
              </a:lnSpc>
              <a:spcBef>
                <a:spcPct val="0"/>
              </a:spcBef>
            </a:pPr>
            <a:r>
              <a:rPr lang="en-US" b="true" sz="1299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819"/>
              </a:lnSpc>
              <a:spcBef>
                <a:spcPct val="0"/>
              </a:spcBef>
            </a:pPr>
            <a:r>
              <a:rPr lang="en-US" b="true" sz="1299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Instituitions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516896" y="2781695"/>
            <a:ext cx="795536" cy="389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39"/>
              </a:lnSpc>
              <a:spcBef>
                <a:spcPct val="0"/>
              </a:spcBef>
            </a:pPr>
            <a:r>
              <a:rPr lang="en-US" b="true" sz="1171" spc="1" strike="noStrike" u="none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639"/>
              </a:lnSpc>
              <a:spcBef>
                <a:spcPct val="0"/>
              </a:spcBef>
            </a:pPr>
            <a:r>
              <a:rPr lang="en-US" b="true" sz="1171" spc="1" strike="noStrike" u="none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741871" y="2745456"/>
            <a:ext cx="1029097" cy="533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21"/>
              </a:lnSpc>
              <a:spcBef>
                <a:spcPct val="0"/>
              </a:spcBef>
            </a:pPr>
            <a:r>
              <a:rPr lang="en-US" b="true" sz="1515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2121"/>
              </a:lnSpc>
              <a:spcBef>
                <a:spcPct val="0"/>
              </a:spcBef>
            </a:pPr>
            <a:r>
              <a:rPr lang="en-US" b="true" sz="1515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5230338" y="6411485"/>
            <a:ext cx="1029097" cy="533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21"/>
              </a:lnSpc>
              <a:spcBef>
                <a:spcPct val="0"/>
              </a:spcBef>
            </a:pPr>
            <a:r>
              <a:rPr lang="en-US" b="true" sz="1515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2121"/>
              </a:lnSpc>
              <a:spcBef>
                <a:spcPct val="0"/>
              </a:spcBef>
            </a:pPr>
            <a:r>
              <a:rPr lang="en-US" b="true" sz="1515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Institutions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383376" y="2436931"/>
            <a:ext cx="577255" cy="455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151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599741" y="5138228"/>
            <a:ext cx="207963" cy="497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84"/>
              </a:lnSpc>
              <a:spcBef>
                <a:spcPct val="0"/>
              </a:spcBef>
            </a:pPr>
            <a:r>
              <a:rPr lang="en-US" b="true" sz="2917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064035" y="3172040"/>
            <a:ext cx="384770" cy="455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17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5648644" y="6959491"/>
            <a:ext cx="192484" cy="455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382621" y="6639226"/>
            <a:ext cx="384770" cy="455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33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463179" y="4699915"/>
            <a:ext cx="192484" cy="455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4743611" y="3057398"/>
            <a:ext cx="342106" cy="40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0"/>
              </a:lnSpc>
              <a:spcBef>
                <a:spcPct val="0"/>
              </a:spcBef>
            </a:pPr>
            <a:r>
              <a:rPr lang="en-US" b="true" sz="2400" spc="2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20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292747" y="8932086"/>
            <a:ext cx="2700831" cy="789992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3739705" cy="10287000"/>
            <a:chOff x="0" y="0"/>
            <a:chExt cx="5745444" cy="1580429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3"/>
              <a:stretch>
                <a:fillRect l="-157798" t="0" r="-157798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929289" y="451295"/>
            <a:ext cx="15871089" cy="1031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23"/>
              </a:lnSpc>
            </a:pPr>
            <a:r>
              <a:rPr lang="en-US" sz="6092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Associations et réseaux internationaux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5007946" y="6771927"/>
            <a:ext cx="5527016" cy="1691137"/>
            <a:chOff x="0" y="0"/>
            <a:chExt cx="3112422" cy="9523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12389" cy="952373"/>
            </a:xfrm>
            <a:custGeom>
              <a:avLst/>
              <a:gdLst/>
              <a:ahLst/>
              <a:cxnLst/>
              <a:rect r="r" b="b" t="t" l="l"/>
              <a:pathLst>
                <a:path h="952373" w="3112389">
                  <a:moveTo>
                    <a:pt x="0" y="0"/>
                  </a:moveTo>
                  <a:lnTo>
                    <a:pt x="3112389" y="0"/>
                  </a:lnTo>
                  <a:lnTo>
                    <a:pt x="3112389" y="952373"/>
                  </a:lnTo>
                  <a:lnTo>
                    <a:pt x="0" y="952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3726" r="0" b="-1372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972007" y="2702279"/>
            <a:ext cx="3892826" cy="1426821"/>
            <a:chOff x="0" y="0"/>
            <a:chExt cx="2807432" cy="10289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968" r="1" b="-1697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864735" y="4363111"/>
            <a:ext cx="3483600" cy="1900371"/>
            <a:chOff x="0" y="0"/>
            <a:chExt cx="2233512" cy="121842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33549" cy="1218438"/>
            </a:xfrm>
            <a:custGeom>
              <a:avLst/>
              <a:gdLst/>
              <a:ahLst/>
              <a:cxnLst/>
              <a:rect r="r" b="b" t="t" l="l"/>
              <a:pathLst>
                <a:path h="1218438" w="2233549">
                  <a:moveTo>
                    <a:pt x="0" y="0"/>
                  </a:moveTo>
                  <a:lnTo>
                    <a:pt x="2233549" y="0"/>
                  </a:lnTo>
                  <a:lnTo>
                    <a:pt x="2233549" y="1218438"/>
                  </a:lnTo>
                  <a:lnTo>
                    <a:pt x="0" y="1218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41655" r="1" b="-41654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2728428" y="2254705"/>
            <a:ext cx="2446434" cy="2321970"/>
            <a:chOff x="0" y="0"/>
            <a:chExt cx="1464432" cy="138992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64437" cy="1389888"/>
            </a:xfrm>
            <a:custGeom>
              <a:avLst/>
              <a:gdLst/>
              <a:ahLst/>
              <a:cxnLst/>
              <a:rect r="r" b="b" t="t" l="l"/>
              <a:pathLst>
                <a:path h="1389888" w="1464437">
                  <a:moveTo>
                    <a:pt x="0" y="0"/>
                  </a:moveTo>
                  <a:lnTo>
                    <a:pt x="1464437" y="0"/>
                  </a:lnTo>
                  <a:lnTo>
                    <a:pt x="1464437" y="1389888"/>
                  </a:lnTo>
                  <a:lnTo>
                    <a:pt x="0" y="138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52" t="0" r="-1252" b="-2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3367795" y="4903205"/>
            <a:ext cx="2811516" cy="2720555"/>
            <a:chOff x="0" y="0"/>
            <a:chExt cx="1498164" cy="144969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98219" cy="1449705"/>
            </a:xfrm>
            <a:custGeom>
              <a:avLst/>
              <a:gdLst/>
              <a:ahLst/>
              <a:cxnLst/>
              <a:rect r="r" b="b" t="t" l="l"/>
              <a:pathLst>
                <a:path h="1449705" w="1498219">
                  <a:moveTo>
                    <a:pt x="0" y="0"/>
                  </a:moveTo>
                  <a:lnTo>
                    <a:pt x="1498219" y="0"/>
                  </a:lnTo>
                  <a:lnTo>
                    <a:pt x="1498219" y="1449705"/>
                  </a:lnTo>
                  <a:lnTo>
                    <a:pt x="0" y="1449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1" r="3" b="-151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4932839" y="4129100"/>
            <a:ext cx="3218826" cy="2280940"/>
          </a:xfrm>
          <a:custGeom>
            <a:avLst/>
            <a:gdLst/>
            <a:ahLst/>
            <a:cxnLst/>
            <a:rect r="r" b="b" t="t" l="l"/>
            <a:pathLst>
              <a:path h="2280940" w="3218826">
                <a:moveTo>
                  <a:pt x="0" y="0"/>
                </a:moveTo>
                <a:lnTo>
                  <a:pt x="3218826" y="0"/>
                </a:lnTo>
                <a:lnTo>
                  <a:pt x="3218826" y="2280940"/>
                </a:lnTo>
                <a:lnTo>
                  <a:pt x="0" y="2280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386898" y="6017814"/>
            <a:ext cx="3220768" cy="3463845"/>
          </a:xfrm>
          <a:custGeom>
            <a:avLst/>
            <a:gdLst/>
            <a:ahLst/>
            <a:cxnLst/>
            <a:rect r="r" b="b" t="t" l="l"/>
            <a:pathLst>
              <a:path h="3463845" w="3220768">
                <a:moveTo>
                  <a:pt x="0" y="0"/>
                </a:moveTo>
                <a:lnTo>
                  <a:pt x="3220768" y="0"/>
                </a:lnTo>
                <a:lnTo>
                  <a:pt x="3220768" y="3463845"/>
                </a:lnTo>
                <a:lnTo>
                  <a:pt x="0" y="3463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292747" y="8932086"/>
            <a:ext cx="2700831" cy="789992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3739705" cy="10287000"/>
            <a:chOff x="0" y="0"/>
            <a:chExt cx="5745444" cy="1580429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5745480" cy="15804262"/>
            </a:xfrm>
            <a:custGeom>
              <a:avLst/>
              <a:gdLst/>
              <a:ahLst/>
              <a:cxnLst/>
              <a:rect r="r" b="b" t="t" l="l"/>
              <a:pathLst>
                <a:path h="15804262" w="5745480">
                  <a:moveTo>
                    <a:pt x="5745480" y="0"/>
                  </a:moveTo>
                  <a:lnTo>
                    <a:pt x="0" y="0"/>
                  </a:lnTo>
                  <a:lnTo>
                    <a:pt x="0" y="15804262"/>
                  </a:lnTo>
                  <a:lnTo>
                    <a:pt x="5745480" y="15804262"/>
                  </a:lnTo>
                  <a:lnTo>
                    <a:pt x="5745480" y="0"/>
                  </a:lnTo>
                  <a:close/>
                </a:path>
              </a:pathLst>
            </a:custGeom>
            <a:blipFill>
              <a:blip r:embed="rId3"/>
              <a:stretch>
                <a:fillRect l="-157798" t="0" r="-157798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250892" y="175283"/>
            <a:ext cx="13744836" cy="1105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58"/>
              </a:lnSpc>
            </a:pPr>
            <a:r>
              <a:rPr lang="en-US" sz="6542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Associations et réseaux nationaux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77343" y="1355620"/>
            <a:ext cx="3177233" cy="596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28"/>
              </a:lnSpc>
            </a:pPr>
            <a:r>
              <a:rPr lang="en-US" sz="1735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axées sur l'internationalisation</a:t>
            </a:r>
          </a:p>
          <a:p>
            <a:pPr algn="l" marL="0" indent="0" lvl="0">
              <a:lnSpc>
                <a:spcPts val="2429"/>
              </a:lnSpc>
              <a:spcBef>
                <a:spcPct val="0"/>
              </a:spcBef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7985937" y="5486878"/>
            <a:ext cx="2756031" cy="1010156"/>
            <a:chOff x="0" y="0"/>
            <a:chExt cx="2807432" cy="10289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6831" t="0" r="-36830" b="-4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346908" y="5918851"/>
            <a:ext cx="4955488" cy="1816314"/>
            <a:chOff x="0" y="0"/>
            <a:chExt cx="2807432" cy="102899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836" t="-16009" r="0" b="-16009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4932645" y="3017680"/>
            <a:ext cx="6106585" cy="1836455"/>
          </a:xfrm>
          <a:custGeom>
            <a:avLst/>
            <a:gdLst/>
            <a:ahLst/>
            <a:cxnLst/>
            <a:rect r="r" b="b" t="t" l="l"/>
            <a:pathLst>
              <a:path h="1836455" w="6106585">
                <a:moveTo>
                  <a:pt x="0" y="0"/>
                </a:moveTo>
                <a:lnTo>
                  <a:pt x="6106585" y="0"/>
                </a:lnTo>
                <a:lnTo>
                  <a:pt x="6106585" y="1836455"/>
                </a:lnTo>
                <a:lnTo>
                  <a:pt x="0" y="18364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685294" y="3237674"/>
            <a:ext cx="4628681" cy="4628681"/>
          </a:xfrm>
          <a:custGeom>
            <a:avLst/>
            <a:gdLst/>
            <a:ahLst/>
            <a:cxnLst/>
            <a:rect r="r" b="b" t="t" l="l"/>
            <a:pathLst>
              <a:path h="4628681" w="4628681">
                <a:moveTo>
                  <a:pt x="0" y="0"/>
                </a:moveTo>
                <a:lnTo>
                  <a:pt x="4628681" y="0"/>
                </a:lnTo>
                <a:lnTo>
                  <a:pt x="4628681" y="4628681"/>
                </a:lnTo>
                <a:lnTo>
                  <a:pt x="0" y="4628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214302" y="3986771"/>
            <a:ext cx="4588220" cy="3512044"/>
            <a:chOff x="0" y="0"/>
            <a:chExt cx="1537717" cy="117704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7717" cy="1177043"/>
            </a:xfrm>
            <a:custGeom>
              <a:avLst/>
              <a:gdLst/>
              <a:ahLst/>
              <a:cxnLst/>
              <a:rect r="r" b="b" t="t" l="l"/>
              <a:pathLst>
                <a:path h="1177043" w="1537717">
                  <a:moveTo>
                    <a:pt x="86055" y="0"/>
                  </a:moveTo>
                  <a:lnTo>
                    <a:pt x="1451662" y="0"/>
                  </a:lnTo>
                  <a:cubicBezTo>
                    <a:pt x="1499189" y="0"/>
                    <a:pt x="1537717" y="38528"/>
                    <a:pt x="1537717" y="86055"/>
                  </a:cubicBezTo>
                  <a:lnTo>
                    <a:pt x="1537717" y="1090988"/>
                  </a:lnTo>
                  <a:cubicBezTo>
                    <a:pt x="1537717" y="1138515"/>
                    <a:pt x="1499189" y="1177043"/>
                    <a:pt x="1451662" y="1177043"/>
                  </a:cubicBezTo>
                  <a:lnTo>
                    <a:pt x="86055" y="1177043"/>
                  </a:lnTo>
                  <a:cubicBezTo>
                    <a:pt x="38528" y="1177043"/>
                    <a:pt x="0" y="1138515"/>
                    <a:pt x="0" y="1090988"/>
                  </a:cubicBezTo>
                  <a:lnTo>
                    <a:pt x="0" y="86055"/>
                  </a:lnTo>
                  <a:cubicBezTo>
                    <a:pt x="0" y="38528"/>
                    <a:pt x="38528" y="0"/>
                    <a:pt x="86055" y="0"/>
                  </a:cubicBezTo>
                  <a:close/>
                </a:path>
              </a:pathLst>
            </a:custGeom>
            <a:solidFill>
              <a:srgbClr val="37337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537717" cy="12151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370066" y="4901408"/>
            <a:ext cx="4432456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7"/>
              </a:lnSpc>
            </a:pPr>
            <a:r>
              <a:rPr lang="en-US" sz="1964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Signature d’un protocole d’accord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119699" y="3986771"/>
            <a:ext cx="4588220" cy="3512044"/>
            <a:chOff x="0" y="0"/>
            <a:chExt cx="1537717" cy="117704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37717" cy="1177043"/>
            </a:xfrm>
            <a:custGeom>
              <a:avLst/>
              <a:gdLst/>
              <a:ahLst/>
              <a:cxnLst/>
              <a:rect r="r" b="b" t="t" l="l"/>
              <a:pathLst>
                <a:path h="1177043" w="1537717">
                  <a:moveTo>
                    <a:pt x="86055" y="0"/>
                  </a:moveTo>
                  <a:lnTo>
                    <a:pt x="1451662" y="0"/>
                  </a:lnTo>
                  <a:cubicBezTo>
                    <a:pt x="1499189" y="0"/>
                    <a:pt x="1537717" y="38528"/>
                    <a:pt x="1537717" y="86055"/>
                  </a:cubicBezTo>
                  <a:lnTo>
                    <a:pt x="1537717" y="1090988"/>
                  </a:lnTo>
                  <a:cubicBezTo>
                    <a:pt x="1537717" y="1138515"/>
                    <a:pt x="1499189" y="1177043"/>
                    <a:pt x="1451662" y="1177043"/>
                  </a:cubicBezTo>
                  <a:lnTo>
                    <a:pt x="86055" y="1177043"/>
                  </a:lnTo>
                  <a:cubicBezTo>
                    <a:pt x="38528" y="1177043"/>
                    <a:pt x="0" y="1138515"/>
                    <a:pt x="0" y="1090988"/>
                  </a:cubicBezTo>
                  <a:lnTo>
                    <a:pt x="0" y="86055"/>
                  </a:lnTo>
                  <a:cubicBezTo>
                    <a:pt x="0" y="38528"/>
                    <a:pt x="38528" y="0"/>
                    <a:pt x="86055" y="0"/>
                  </a:cubicBezTo>
                  <a:close/>
                </a:path>
              </a:pathLst>
            </a:custGeom>
            <a:solidFill>
              <a:srgbClr val="37337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537717" cy="12151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3370066" y="6106870"/>
            <a:ext cx="4189590" cy="611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10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Accord de coopération spécifique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577519" y="6156848"/>
            <a:ext cx="3672581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7"/>
              </a:lnSpc>
            </a:pPr>
            <a:r>
              <a:rPr lang="en-US" sz="1964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Double diplômes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3022197" y="4011635"/>
            <a:ext cx="4588220" cy="3512044"/>
            <a:chOff x="0" y="0"/>
            <a:chExt cx="1537717" cy="117704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37717" cy="1177043"/>
            </a:xfrm>
            <a:custGeom>
              <a:avLst/>
              <a:gdLst/>
              <a:ahLst/>
              <a:cxnLst/>
              <a:rect r="r" b="b" t="t" l="l"/>
              <a:pathLst>
                <a:path h="1177043" w="1537717">
                  <a:moveTo>
                    <a:pt x="86055" y="0"/>
                  </a:moveTo>
                  <a:lnTo>
                    <a:pt x="1451662" y="0"/>
                  </a:lnTo>
                  <a:cubicBezTo>
                    <a:pt x="1499189" y="0"/>
                    <a:pt x="1537717" y="38528"/>
                    <a:pt x="1537717" y="86055"/>
                  </a:cubicBezTo>
                  <a:lnTo>
                    <a:pt x="1537717" y="1090988"/>
                  </a:lnTo>
                  <a:cubicBezTo>
                    <a:pt x="1537717" y="1138515"/>
                    <a:pt x="1499189" y="1177043"/>
                    <a:pt x="1451662" y="1177043"/>
                  </a:cubicBezTo>
                  <a:lnTo>
                    <a:pt x="86055" y="1177043"/>
                  </a:lnTo>
                  <a:cubicBezTo>
                    <a:pt x="38528" y="1177043"/>
                    <a:pt x="0" y="1138515"/>
                    <a:pt x="0" y="1090988"/>
                  </a:cubicBezTo>
                  <a:lnTo>
                    <a:pt x="0" y="86055"/>
                  </a:lnTo>
                  <a:cubicBezTo>
                    <a:pt x="0" y="38528"/>
                    <a:pt x="38528" y="0"/>
                    <a:pt x="86055" y="0"/>
                  </a:cubicBezTo>
                  <a:close/>
                </a:path>
              </a:pathLst>
            </a:custGeom>
            <a:solidFill>
              <a:srgbClr val="37337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537717" cy="12151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8734484" y="4901408"/>
            <a:ext cx="3672581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7"/>
              </a:lnSpc>
            </a:pPr>
            <a:r>
              <a:rPr lang="en-US" sz="1964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Co-encandrement  (programme de cotutelle)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586719" y="5323693"/>
            <a:ext cx="3672581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7"/>
              </a:lnSpc>
            </a:pPr>
            <a:r>
              <a:rPr lang="en-US" sz="1964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Mobilité des étudiants, du personnel administratif, des chercheurs et des professeurs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4921622" y="9139944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045912" y="232816"/>
            <a:ext cx="14987747" cy="2246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Comment pouvons-nous collaborer à l’international?</a:t>
            </a:r>
          </a:p>
        </p:txBody>
      </p:sp>
      <p:sp>
        <p:nvSpPr>
          <p:cNvPr name="Freeform 18" id="18"/>
          <p:cNvSpPr/>
          <p:nvPr/>
        </p:nvSpPr>
        <p:spPr>
          <a:xfrm flipH="true" flipV="false" rot="0">
            <a:off x="0" y="0"/>
            <a:ext cx="2731587" cy="10287000"/>
          </a:xfrm>
          <a:custGeom>
            <a:avLst/>
            <a:gdLst/>
            <a:ahLst/>
            <a:cxnLst/>
            <a:rect r="r" b="b" t="t" l="l"/>
            <a:pathLst>
              <a:path h="10287000" w="2731587">
                <a:moveTo>
                  <a:pt x="2731587" y="0"/>
                </a:moveTo>
                <a:lnTo>
                  <a:pt x="0" y="0"/>
                </a:lnTo>
                <a:lnTo>
                  <a:pt x="0" y="10287000"/>
                </a:lnTo>
                <a:lnTo>
                  <a:pt x="2731587" y="10287000"/>
                </a:lnTo>
                <a:lnTo>
                  <a:pt x="2731587" y="0"/>
                </a:lnTo>
                <a:close/>
              </a:path>
            </a:pathLst>
          </a:custGeom>
          <a:blipFill>
            <a:blip r:embed="rId3"/>
            <a:stretch>
              <a:fillRect l="-274974" t="-15225" r="-301422" b="-3765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21622" y="9139944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0"/>
            <a:ext cx="2731587" cy="10287000"/>
          </a:xfrm>
          <a:custGeom>
            <a:avLst/>
            <a:gdLst/>
            <a:ahLst/>
            <a:cxnLst/>
            <a:rect r="r" b="b" t="t" l="l"/>
            <a:pathLst>
              <a:path h="10287000" w="2731587">
                <a:moveTo>
                  <a:pt x="2731587" y="0"/>
                </a:moveTo>
                <a:lnTo>
                  <a:pt x="0" y="0"/>
                </a:lnTo>
                <a:lnTo>
                  <a:pt x="0" y="10287000"/>
                </a:lnTo>
                <a:lnTo>
                  <a:pt x="2731587" y="10287000"/>
                </a:lnTo>
                <a:lnTo>
                  <a:pt x="2731587" y="0"/>
                </a:lnTo>
                <a:close/>
              </a:path>
            </a:pathLst>
          </a:custGeom>
          <a:blipFill>
            <a:blip r:embed="rId3"/>
            <a:stretch>
              <a:fillRect l="-274974" t="-15225" r="-301422" b="-376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10818" y="1718253"/>
            <a:ext cx="4348688" cy="3425247"/>
          </a:xfrm>
          <a:custGeom>
            <a:avLst/>
            <a:gdLst/>
            <a:ahLst/>
            <a:cxnLst/>
            <a:rect r="r" b="b" t="t" l="l"/>
            <a:pathLst>
              <a:path h="3425247" w="4348688">
                <a:moveTo>
                  <a:pt x="0" y="0"/>
                </a:moveTo>
                <a:lnTo>
                  <a:pt x="4348688" y="0"/>
                </a:lnTo>
                <a:lnTo>
                  <a:pt x="4348688" y="3425247"/>
                </a:lnTo>
                <a:lnTo>
                  <a:pt x="0" y="3425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639018" y="1876686"/>
            <a:ext cx="3451724" cy="3457866"/>
          </a:xfrm>
          <a:custGeom>
            <a:avLst/>
            <a:gdLst/>
            <a:ahLst/>
            <a:cxnLst/>
            <a:rect r="r" b="b" t="t" l="l"/>
            <a:pathLst>
              <a:path h="3457866" w="3451724">
                <a:moveTo>
                  <a:pt x="0" y="0"/>
                </a:moveTo>
                <a:lnTo>
                  <a:pt x="3451724" y="0"/>
                </a:lnTo>
                <a:lnTo>
                  <a:pt x="3451724" y="3457866"/>
                </a:lnTo>
                <a:lnTo>
                  <a:pt x="0" y="3457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910332" y="6515460"/>
            <a:ext cx="5994393" cy="3079619"/>
          </a:xfrm>
          <a:custGeom>
            <a:avLst/>
            <a:gdLst/>
            <a:ahLst/>
            <a:cxnLst/>
            <a:rect r="r" b="b" t="t" l="l"/>
            <a:pathLst>
              <a:path h="3079619" w="5994393">
                <a:moveTo>
                  <a:pt x="0" y="0"/>
                </a:moveTo>
                <a:lnTo>
                  <a:pt x="5994393" y="0"/>
                </a:lnTo>
                <a:lnTo>
                  <a:pt x="5994393" y="3079620"/>
                </a:lnTo>
                <a:lnTo>
                  <a:pt x="0" y="3079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45912" y="232816"/>
            <a:ext cx="14987747" cy="110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Partenariats franco-brésiliens à UFU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045912" y="5334552"/>
            <a:ext cx="7544991" cy="542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Chaires franco-brésiliennes à l’UFU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41774" y="5605980"/>
            <a:ext cx="1846213" cy="542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5 projets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21622" y="9139944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0"/>
            <a:ext cx="2731587" cy="10287000"/>
          </a:xfrm>
          <a:custGeom>
            <a:avLst/>
            <a:gdLst/>
            <a:ahLst/>
            <a:cxnLst/>
            <a:rect r="r" b="b" t="t" l="l"/>
            <a:pathLst>
              <a:path h="10287000" w="2731587">
                <a:moveTo>
                  <a:pt x="2731587" y="0"/>
                </a:moveTo>
                <a:lnTo>
                  <a:pt x="0" y="0"/>
                </a:lnTo>
                <a:lnTo>
                  <a:pt x="0" y="10287000"/>
                </a:lnTo>
                <a:lnTo>
                  <a:pt x="2731587" y="10287000"/>
                </a:lnTo>
                <a:lnTo>
                  <a:pt x="2731587" y="0"/>
                </a:lnTo>
                <a:close/>
              </a:path>
            </a:pathLst>
          </a:custGeom>
          <a:blipFill>
            <a:blip r:embed="rId3"/>
            <a:stretch>
              <a:fillRect l="-274974" t="-15225" r="-301422" b="-376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85970" y="5180026"/>
            <a:ext cx="2335195" cy="2182568"/>
          </a:xfrm>
          <a:custGeom>
            <a:avLst/>
            <a:gdLst/>
            <a:ahLst/>
            <a:cxnLst/>
            <a:rect r="r" b="b" t="t" l="l"/>
            <a:pathLst>
              <a:path h="2182568" w="2335195">
                <a:moveTo>
                  <a:pt x="0" y="0"/>
                </a:moveTo>
                <a:lnTo>
                  <a:pt x="2335195" y="0"/>
                </a:lnTo>
                <a:lnTo>
                  <a:pt x="2335195" y="2182568"/>
                </a:lnTo>
                <a:lnTo>
                  <a:pt x="0" y="218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225548" y="5180026"/>
            <a:ext cx="2825036" cy="2244254"/>
          </a:xfrm>
          <a:custGeom>
            <a:avLst/>
            <a:gdLst/>
            <a:ahLst/>
            <a:cxnLst/>
            <a:rect r="r" b="b" t="t" l="l"/>
            <a:pathLst>
              <a:path h="2244254" w="2825036">
                <a:moveTo>
                  <a:pt x="0" y="0"/>
                </a:moveTo>
                <a:lnTo>
                  <a:pt x="2825036" y="0"/>
                </a:lnTo>
                <a:lnTo>
                  <a:pt x="2825036" y="2244255"/>
                </a:lnTo>
                <a:lnTo>
                  <a:pt x="0" y="2244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45912" y="232816"/>
            <a:ext cx="14987747" cy="110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Partenariats franco-brésiliens à UFU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914775" y="2170160"/>
            <a:ext cx="5229225" cy="2171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650</a:t>
            </a: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étudiants brésiliens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en échange en France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depuis 2007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1941786" y="2170160"/>
            <a:ext cx="4800749" cy="1628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191</a:t>
            </a: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étudiants français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en échange à UFU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depuis 2009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867000" y="6142017"/>
            <a:ext cx="4950321" cy="2171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2025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+ 20</a:t>
            </a: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étudiants français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à UFU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424892" y="7792581"/>
            <a:ext cx="4429219" cy="162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Seule institution fédérale habilitée à faire passer le DELF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45912" y="7798266"/>
            <a:ext cx="3064655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18"/>
              </a:lnSpc>
              <a:spcBef>
                <a:spcPct val="0"/>
              </a:spcBef>
            </a:pPr>
            <a:r>
              <a:rPr lang="en-US" sz="2181" strike="noStrike" u="none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portal.ileel.ufu.br/graduacao/letras-frances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21622" y="9139944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0"/>
            <a:ext cx="2731587" cy="10287000"/>
          </a:xfrm>
          <a:custGeom>
            <a:avLst/>
            <a:gdLst/>
            <a:ahLst/>
            <a:cxnLst/>
            <a:rect r="r" b="b" t="t" l="l"/>
            <a:pathLst>
              <a:path h="10287000" w="2731587">
                <a:moveTo>
                  <a:pt x="2731587" y="0"/>
                </a:moveTo>
                <a:lnTo>
                  <a:pt x="0" y="0"/>
                </a:lnTo>
                <a:lnTo>
                  <a:pt x="0" y="10287000"/>
                </a:lnTo>
                <a:lnTo>
                  <a:pt x="2731587" y="10287000"/>
                </a:lnTo>
                <a:lnTo>
                  <a:pt x="2731587" y="0"/>
                </a:lnTo>
                <a:close/>
              </a:path>
            </a:pathLst>
          </a:custGeom>
          <a:blipFill>
            <a:blip r:embed="rId3"/>
            <a:stretch>
              <a:fillRect l="-309114" t="-11383" r="-267282" b="-760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86617" y="2565231"/>
            <a:ext cx="11093652" cy="6046041"/>
          </a:xfrm>
          <a:custGeom>
            <a:avLst/>
            <a:gdLst/>
            <a:ahLst/>
            <a:cxnLst/>
            <a:rect r="r" b="b" t="t" l="l"/>
            <a:pathLst>
              <a:path h="6046041" w="11093652">
                <a:moveTo>
                  <a:pt x="0" y="0"/>
                </a:moveTo>
                <a:lnTo>
                  <a:pt x="11093652" y="0"/>
                </a:lnTo>
                <a:lnTo>
                  <a:pt x="11093652" y="6046041"/>
                </a:lnTo>
                <a:lnTo>
                  <a:pt x="0" y="6046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651734" y="2924992"/>
            <a:ext cx="1108666" cy="110866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500" t="0" r="-1250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9479110" y="2924992"/>
            <a:ext cx="1108666" cy="110866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7518" t="-9220" r="-22128" b="-3042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3309184" y="2924992"/>
            <a:ext cx="1108666" cy="110866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50619" t="0" r="-55221" b="-31123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2993468" y="-102593"/>
            <a:ext cx="15723529" cy="3027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81"/>
              </a:lnSpc>
            </a:pPr>
            <a:r>
              <a:rPr lang="en-US" sz="5844" spc="5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</a:t>
            </a:r>
            <a:r>
              <a:rPr lang="en-US" sz="5844" spc="5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ogrammes de soutien à l'internationalisation universitaire au Brésil</a:t>
            </a:r>
          </a:p>
          <a:p>
            <a:pPr algn="l">
              <a:lnSpc>
                <a:spcPts val="775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4872979" y="4781943"/>
            <a:ext cx="2666176" cy="107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CAPES Print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2018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964976" y="7144908"/>
            <a:ext cx="2666176" cy="537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13 millions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849313" y="7144908"/>
            <a:ext cx="2666176" cy="537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2,5 millions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621208" y="7144908"/>
            <a:ext cx="2666176" cy="537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80 millions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446156" y="4781926"/>
            <a:ext cx="3177273" cy="1612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FAPEMIG Internacional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2022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530429" y="4781943"/>
            <a:ext cx="2666176" cy="1612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8"/>
              </a:lnSpc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CAPES Global</a:t>
            </a:r>
          </a:p>
          <a:p>
            <a:pPr algn="ctr">
              <a:lnSpc>
                <a:spcPts val="4298"/>
              </a:lnSpc>
              <a:spcBef>
                <a:spcPct val="0"/>
              </a:spcBef>
            </a:pPr>
            <a:r>
              <a:rPr lang="en-US" sz="3581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2026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762132" cy="10457959"/>
            <a:chOff x="0" y="0"/>
            <a:chExt cx="3731658" cy="141287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31680" cy="14128770"/>
            </a:xfrm>
            <a:custGeom>
              <a:avLst/>
              <a:gdLst/>
              <a:ahLst/>
              <a:cxnLst/>
              <a:rect r="r" b="b" t="t" l="l"/>
              <a:pathLst>
                <a:path h="14128770" w="3731680">
                  <a:moveTo>
                    <a:pt x="0" y="0"/>
                  </a:moveTo>
                  <a:lnTo>
                    <a:pt x="3731680" y="0"/>
                  </a:lnTo>
                  <a:lnTo>
                    <a:pt x="3731680" y="14128770"/>
                  </a:lnTo>
                  <a:lnTo>
                    <a:pt x="0" y="14128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64784" t="0" r="-264784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175962" y="9259050"/>
            <a:ext cx="3112038" cy="910271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924922" y="1509472"/>
            <a:ext cx="12625642" cy="7133488"/>
          </a:xfrm>
          <a:custGeom>
            <a:avLst/>
            <a:gdLst/>
            <a:ahLst/>
            <a:cxnLst/>
            <a:rect r="r" b="b" t="t" l="l"/>
            <a:pathLst>
              <a:path h="7133488" w="12625642">
                <a:moveTo>
                  <a:pt x="0" y="0"/>
                </a:moveTo>
                <a:lnTo>
                  <a:pt x="12625642" y="0"/>
                </a:lnTo>
                <a:lnTo>
                  <a:pt x="12625642" y="7133487"/>
                </a:lnTo>
                <a:lnTo>
                  <a:pt x="0" y="7133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216186" y="231349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Découvrez </a:t>
            </a: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Uberlândia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42571" y="9132389"/>
            <a:ext cx="8335980" cy="581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95"/>
              </a:lnSpc>
            </a:pPr>
            <a:r>
              <a:rPr lang="en-US" sz="335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www.youtube.com/watch?v=mLvM_WXJk0I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21622" y="9139944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0"/>
            <a:ext cx="2731587" cy="10287000"/>
          </a:xfrm>
          <a:custGeom>
            <a:avLst/>
            <a:gdLst/>
            <a:ahLst/>
            <a:cxnLst/>
            <a:rect r="r" b="b" t="t" l="l"/>
            <a:pathLst>
              <a:path h="10287000" w="2731587">
                <a:moveTo>
                  <a:pt x="2731587" y="0"/>
                </a:moveTo>
                <a:lnTo>
                  <a:pt x="0" y="0"/>
                </a:lnTo>
                <a:lnTo>
                  <a:pt x="0" y="10287000"/>
                </a:lnTo>
                <a:lnTo>
                  <a:pt x="2731587" y="10287000"/>
                </a:lnTo>
                <a:lnTo>
                  <a:pt x="2731587" y="0"/>
                </a:lnTo>
                <a:close/>
              </a:path>
            </a:pathLst>
          </a:custGeom>
          <a:blipFill>
            <a:blip r:embed="rId3"/>
            <a:stretch>
              <a:fillRect l="-309114" t="-11383" r="-267282" b="-760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29567" y="3128853"/>
            <a:ext cx="8165902" cy="2929517"/>
          </a:xfrm>
          <a:custGeom>
            <a:avLst/>
            <a:gdLst/>
            <a:ahLst/>
            <a:cxnLst/>
            <a:rect r="r" b="b" t="t" l="l"/>
            <a:pathLst>
              <a:path h="2929517" w="8165902">
                <a:moveTo>
                  <a:pt x="0" y="0"/>
                </a:moveTo>
                <a:lnTo>
                  <a:pt x="8165902" y="0"/>
                </a:lnTo>
                <a:lnTo>
                  <a:pt x="8165902" y="2929517"/>
                </a:lnTo>
                <a:lnTo>
                  <a:pt x="0" y="2929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413755" y="3743380"/>
            <a:ext cx="5015734" cy="4274773"/>
          </a:xfrm>
          <a:custGeom>
            <a:avLst/>
            <a:gdLst/>
            <a:ahLst/>
            <a:cxnLst/>
            <a:rect r="r" b="b" t="t" l="l"/>
            <a:pathLst>
              <a:path h="4274773" w="5015734">
                <a:moveTo>
                  <a:pt x="0" y="0"/>
                </a:moveTo>
                <a:lnTo>
                  <a:pt x="5015733" y="0"/>
                </a:lnTo>
                <a:lnTo>
                  <a:pt x="5015733" y="4274773"/>
                </a:lnTo>
                <a:lnTo>
                  <a:pt x="0" y="42747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29567" y="6474555"/>
            <a:ext cx="8169775" cy="2665389"/>
          </a:xfrm>
          <a:custGeom>
            <a:avLst/>
            <a:gdLst/>
            <a:ahLst/>
            <a:cxnLst/>
            <a:rect r="r" b="b" t="t" l="l"/>
            <a:pathLst>
              <a:path h="2665389" w="8169775">
                <a:moveTo>
                  <a:pt x="0" y="0"/>
                </a:moveTo>
                <a:lnTo>
                  <a:pt x="8169775" y="0"/>
                </a:lnTo>
                <a:lnTo>
                  <a:pt x="8169775" y="2665389"/>
                </a:lnTo>
                <a:lnTo>
                  <a:pt x="0" y="2665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10386" y="26550"/>
            <a:ext cx="14148914" cy="2228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Programmes d'accompagnement scolaire et d'intégration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21622" y="9139944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17248" y="2449837"/>
            <a:ext cx="5509791" cy="5509791"/>
          </a:xfrm>
          <a:custGeom>
            <a:avLst/>
            <a:gdLst/>
            <a:ahLst/>
            <a:cxnLst/>
            <a:rect r="r" b="b" t="t" l="l"/>
            <a:pathLst>
              <a:path h="5509791" w="5509791">
                <a:moveTo>
                  <a:pt x="0" y="0"/>
                </a:moveTo>
                <a:lnTo>
                  <a:pt x="5509790" y="0"/>
                </a:lnTo>
                <a:lnTo>
                  <a:pt x="5509790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61913" y="2388605"/>
            <a:ext cx="5509791" cy="5509791"/>
          </a:xfrm>
          <a:custGeom>
            <a:avLst/>
            <a:gdLst/>
            <a:ahLst/>
            <a:cxnLst/>
            <a:rect r="r" b="b" t="t" l="l"/>
            <a:pathLst>
              <a:path h="5509791" w="5509791">
                <a:moveTo>
                  <a:pt x="0" y="0"/>
                </a:moveTo>
                <a:lnTo>
                  <a:pt x="5509791" y="0"/>
                </a:lnTo>
                <a:lnTo>
                  <a:pt x="5509791" y="5509790"/>
                </a:lnTo>
                <a:lnTo>
                  <a:pt x="0" y="5509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784891" y="2449837"/>
            <a:ext cx="5509791" cy="5509791"/>
          </a:xfrm>
          <a:custGeom>
            <a:avLst/>
            <a:gdLst/>
            <a:ahLst/>
            <a:cxnLst/>
            <a:rect r="r" b="b" t="t" l="l"/>
            <a:pathLst>
              <a:path h="5509791" w="5509791">
                <a:moveTo>
                  <a:pt x="0" y="0"/>
                </a:moveTo>
                <a:lnTo>
                  <a:pt x="5509790" y="0"/>
                </a:lnTo>
                <a:lnTo>
                  <a:pt x="5509790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45912" y="232816"/>
            <a:ext cx="14987747" cy="110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L’ UFU dans les classements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0">
            <a:off x="0" y="13640"/>
            <a:ext cx="2731587" cy="10287000"/>
          </a:xfrm>
          <a:custGeom>
            <a:avLst/>
            <a:gdLst/>
            <a:ahLst/>
            <a:cxnLst/>
            <a:rect r="r" b="b" t="t" l="l"/>
            <a:pathLst>
              <a:path h="10287000" w="2731587">
                <a:moveTo>
                  <a:pt x="2731587" y="0"/>
                </a:moveTo>
                <a:lnTo>
                  <a:pt x="0" y="0"/>
                </a:lnTo>
                <a:lnTo>
                  <a:pt x="0" y="10287000"/>
                </a:lnTo>
                <a:lnTo>
                  <a:pt x="2731587" y="10287000"/>
                </a:lnTo>
                <a:lnTo>
                  <a:pt x="2731587" y="0"/>
                </a:lnTo>
                <a:close/>
              </a:path>
            </a:pathLst>
          </a:custGeom>
          <a:blipFill>
            <a:blip r:embed="rId6"/>
            <a:stretch>
              <a:fillRect l="-274974" t="-15225" r="-301422" b="-3765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6547827" y="-2026737"/>
            <a:ext cx="7947464" cy="15532881"/>
          </a:xfrm>
          <a:custGeom>
            <a:avLst/>
            <a:gdLst/>
            <a:ahLst/>
            <a:cxnLst/>
            <a:rect r="r" b="b" t="t" l="l"/>
            <a:pathLst>
              <a:path h="15532881" w="7947464">
                <a:moveTo>
                  <a:pt x="0" y="0"/>
                </a:moveTo>
                <a:lnTo>
                  <a:pt x="7947464" y="0"/>
                </a:lnTo>
                <a:lnTo>
                  <a:pt x="7947464" y="15532881"/>
                </a:lnTo>
                <a:lnTo>
                  <a:pt x="0" y="155328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110" t="-29211" r="-49240" b="-2390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67546" y="9258300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75717" y="1184947"/>
            <a:ext cx="2714512" cy="884116"/>
          </a:xfrm>
          <a:custGeom>
            <a:avLst/>
            <a:gdLst/>
            <a:ahLst/>
            <a:cxnLst/>
            <a:rect r="r" b="b" t="t" l="l"/>
            <a:pathLst>
              <a:path h="884116" w="2714512">
                <a:moveTo>
                  <a:pt x="0" y="0"/>
                </a:moveTo>
                <a:lnTo>
                  <a:pt x="2714512" y="0"/>
                </a:lnTo>
                <a:lnTo>
                  <a:pt x="2714512" y="884116"/>
                </a:lnTo>
                <a:lnTo>
                  <a:pt x="0" y="884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65819" y="81799"/>
            <a:ext cx="14822106" cy="110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Rapport d’avancement sur les ODD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0" y="27279"/>
            <a:ext cx="2731587" cy="10287000"/>
          </a:xfrm>
          <a:custGeom>
            <a:avLst/>
            <a:gdLst/>
            <a:ahLst/>
            <a:cxnLst/>
            <a:rect r="r" b="b" t="t" l="l"/>
            <a:pathLst>
              <a:path h="10287000" w="2731587">
                <a:moveTo>
                  <a:pt x="2731587" y="0"/>
                </a:moveTo>
                <a:lnTo>
                  <a:pt x="0" y="0"/>
                </a:lnTo>
                <a:lnTo>
                  <a:pt x="0" y="10287000"/>
                </a:lnTo>
                <a:lnTo>
                  <a:pt x="2731587" y="10287000"/>
                </a:lnTo>
                <a:lnTo>
                  <a:pt x="2731587" y="0"/>
                </a:lnTo>
                <a:close/>
              </a:path>
            </a:pathLst>
          </a:custGeom>
          <a:blipFill>
            <a:blip r:embed="rId5"/>
            <a:stretch>
              <a:fillRect l="-274974" t="-15225" r="-301422" b="-3765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04481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097611" y="129716"/>
            <a:ext cx="11014626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Découvrez notre site web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0"/>
            <a:ext cx="2731587" cy="10287000"/>
            <a:chOff x="0" y="0"/>
            <a:chExt cx="3642116" cy="13716000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3"/>
              <a:stretch>
                <a:fillRect l="-234491" t="0" r="-234491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302799" y="9202283"/>
            <a:ext cx="3302125" cy="496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dri.ufu.br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968798" y="1706596"/>
            <a:ext cx="8350404" cy="7339889"/>
          </a:xfrm>
          <a:custGeom>
            <a:avLst/>
            <a:gdLst/>
            <a:ahLst/>
            <a:cxnLst/>
            <a:rect r="r" b="b" t="t" l="l"/>
            <a:pathLst>
              <a:path h="7339889" w="8350404">
                <a:moveTo>
                  <a:pt x="0" y="0"/>
                </a:moveTo>
                <a:lnTo>
                  <a:pt x="8350404" y="0"/>
                </a:lnTo>
                <a:lnTo>
                  <a:pt x="8350404" y="7339889"/>
                </a:lnTo>
                <a:lnTo>
                  <a:pt x="0" y="7339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385" t="-8938" r="-42878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03029" y="8389025"/>
            <a:ext cx="5943762" cy="1738550"/>
          </a:xfrm>
          <a:custGeom>
            <a:avLst/>
            <a:gdLst/>
            <a:ahLst/>
            <a:cxnLst/>
            <a:rect r="r" b="b" t="t" l="l"/>
            <a:pathLst>
              <a:path h="1738550" w="5943762">
                <a:moveTo>
                  <a:pt x="0" y="0"/>
                </a:moveTo>
                <a:lnTo>
                  <a:pt x="5943761" y="0"/>
                </a:lnTo>
                <a:lnTo>
                  <a:pt x="5943761" y="1738550"/>
                </a:lnTo>
                <a:lnTo>
                  <a:pt x="0" y="1738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-2663621"/>
            <a:ext cx="18288000" cy="10845222"/>
          </a:xfrm>
          <a:custGeom>
            <a:avLst/>
            <a:gdLst/>
            <a:ahLst/>
            <a:cxnLst/>
            <a:rect r="r" b="b" t="t" l="l"/>
            <a:pathLst>
              <a:path h="10845222" w="18288000">
                <a:moveTo>
                  <a:pt x="18288000" y="0"/>
                </a:moveTo>
                <a:lnTo>
                  <a:pt x="0" y="0"/>
                </a:lnTo>
                <a:lnTo>
                  <a:pt x="0" y="10845222"/>
                </a:lnTo>
                <a:lnTo>
                  <a:pt x="18288000" y="10845222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0" t="0" r="0" b="-1171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62933" y="8295153"/>
            <a:ext cx="6794635" cy="1668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1"/>
              </a:lnSpc>
            </a:pPr>
            <a:r>
              <a:rPr lang="en-US" sz="5993" spc="5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Merci</a:t>
            </a: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Contact: international@ufu.br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762132" cy="10287000"/>
            <a:chOff x="0" y="0"/>
            <a:chExt cx="3731658" cy="138978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31680" cy="13897803"/>
            </a:xfrm>
            <a:custGeom>
              <a:avLst/>
              <a:gdLst/>
              <a:ahLst/>
              <a:cxnLst/>
              <a:rect r="r" b="b" t="t" l="l"/>
              <a:pathLst>
                <a:path h="13897803" w="3731680">
                  <a:moveTo>
                    <a:pt x="0" y="0"/>
                  </a:moveTo>
                  <a:lnTo>
                    <a:pt x="3731680" y="0"/>
                  </a:lnTo>
                  <a:lnTo>
                    <a:pt x="3731680" y="13897803"/>
                  </a:lnTo>
                  <a:lnTo>
                    <a:pt x="0" y="13897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9638" t="0" r="-25963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175962" y="9259050"/>
            <a:ext cx="3112038" cy="910271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296670" y="861045"/>
            <a:ext cx="9317302" cy="9305654"/>
            <a:chOff x="0" y="0"/>
            <a:chExt cx="12423069" cy="12407539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2423069" cy="12407539"/>
              <a:chOff x="0" y="0"/>
              <a:chExt cx="12395620" cy="1238012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2395581" cy="12380087"/>
              </a:xfrm>
              <a:custGeom>
                <a:avLst/>
                <a:gdLst/>
                <a:ahLst/>
                <a:cxnLst/>
                <a:rect r="r" b="b" t="t" l="l"/>
                <a:pathLst>
                  <a:path h="12380087" w="12395581">
                    <a:moveTo>
                      <a:pt x="0" y="0"/>
                    </a:moveTo>
                    <a:lnTo>
                      <a:pt x="12395581" y="0"/>
                    </a:lnTo>
                    <a:lnTo>
                      <a:pt x="12395581" y="12380087"/>
                    </a:lnTo>
                    <a:lnTo>
                      <a:pt x="0" y="1238008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0" t="-2" r="0" b="-3"/>
                </a:stretch>
              </a:blipFill>
            </p:spPr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7701854" y="6672952"/>
              <a:ext cx="372950" cy="882724"/>
            </a:xfrm>
            <a:custGeom>
              <a:avLst/>
              <a:gdLst/>
              <a:ahLst/>
              <a:cxnLst/>
              <a:rect r="r" b="b" t="t" l="l"/>
              <a:pathLst>
                <a:path h="882724" w="372950">
                  <a:moveTo>
                    <a:pt x="0" y="0"/>
                  </a:moveTo>
                  <a:lnTo>
                    <a:pt x="372950" y="0"/>
                  </a:lnTo>
                  <a:lnTo>
                    <a:pt x="372950" y="882725"/>
                  </a:lnTo>
                  <a:lnTo>
                    <a:pt x="0" y="88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718" t="0" r="-718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5182341" y="5110388"/>
              <a:ext cx="5039026" cy="12196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976"/>
                </a:lnSpc>
              </a:pPr>
              <a:r>
                <a:rPr lang="en-US" sz="4983" b="true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UBERLÂNDIA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3216186" y="231349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Découvrez </a:t>
            </a: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Uberlândia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10659" y="8326755"/>
            <a:ext cx="8205843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4e P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IB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 plus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élevé parm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les v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de l'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té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eur</a:t>
            </a:r>
          </a:p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2910659" y="6136749"/>
            <a:ext cx="7551142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Parmi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100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lles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les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us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rtes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du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monde</a:t>
            </a:r>
          </a:p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2910659" y="4422994"/>
            <a:ext cx="6940087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4e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lle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us agréable à v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iv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au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Br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és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il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8064" y="0"/>
            <a:ext cx="2840811" cy="10287000"/>
            <a:chOff x="0" y="0"/>
            <a:chExt cx="3787748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1062" t="0" r="-251062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889923" y="-174587"/>
            <a:ext cx="9613794" cy="10287000"/>
          </a:xfrm>
          <a:custGeom>
            <a:avLst/>
            <a:gdLst/>
            <a:ahLst/>
            <a:cxnLst/>
            <a:rect r="r" b="b" t="t" l="l"/>
            <a:pathLst>
              <a:path h="10287000" w="9613794">
                <a:moveTo>
                  <a:pt x="0" y="0"/>
                </a:moveTo>
                <a:lnTo>
                  <a:pt x="9613794" y="0"/>
                </a:lnTo>
                <a:lnTo>
                  <a:pt x="96137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810" t="-1620" r="-22111" b="-2942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672318" y="6121438"/>
            <a:ext cx="7586982" cy="473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27"/>
              </a:lnSpc>
              <a:spcBef>
                <a:spcPct val="0"/>
              </a:spcBef>
            </a:pPr>
            <a:r>
              <a:rPr lang="en-US" b="true" sz="2734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Deuxième plus grande ville du Minas Gerais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53264" y="3566384"/>
            <a:ext cx="7766291" cy="1402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7"/>
              </a:lnSpc>
            </a:pPr>
            <a:r>
              <a:rPr lang="en-US" sz="2719" b="tru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1er en matière d'assainissement de base dans l'État du Minas Gerais </a:t>
            </a:r>
          </a:p>
          <a:p>
            <a:pPr algn="ctr" marL="0" indent="0" lvl="0">
              <a:lnSpc>
                <a:spcPts val="3807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854592" y="971550"/>
            <a:ext cx="7433408" cy="144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 b="tru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2e ville du Minas Gerais en nombre de start-ups </a:t>
            </a:r>
          </a:p>
          <a:p>
            <a:pPr algn="ctr" marL="0" indent="0" lvl="0">
              <a:lnSpc>
                <a:spcPts val="3863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3050232" y="7947013"/>
            <a:ext cx="17482854" cy="957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4"/>
              </a:lnSpc>
            </a:pPr>
            <a:r>
              <a:rPr lang="en-US" sz="2788" b="tru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Pôle universitaire: 2 universités publiques (UFU et IFTM) </a:t>
            </a:r>
          </a:p>
          <a:p>
            <a:pPr algn="ctr" marL="0" indent="0" lvl="0">
              <a:lnSpc>
                <a:spcPts val="3904"/>
              </a:lnSpc>
              <a:spcBef>
                <a:spcPct val="0"/>
              </a:spcBef>
            </a:pPr>
            <a:r>
              <a:rPr lang="en-US" b="true" sz="2788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et plusieurs universités privées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4494509" y="9057645"/>
            <a:ext cx="3525047" cy="1054767"/>
            <a:chOff x="0" y="0"/>
            <a:chExt cx="4149384" cy="12415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149344" cy="1241627"/>
            </a:xfrm>
            <a:custGeom>
              <a:avLst/>
              <a:gdLst/>
              <a:ahLst/>
              <a:cxnLst/>
              <a:rect r="r" b="b" t="t" l="l"/>
              <a:pathLst>
                <a:path h="1241627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41627"/>
                  </a:lnTo>
                  <a:lnTo>
                    <a:pt x="0" y="1241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94" t="-3" r="-1195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1062" t="0" r="-251062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699933" y="0"/>
            <a:ext cx="12369262" cy="10352245"/>
          </a:xfrm>
          <a:custGeom>
            <a:avLst/>
            <a:gdLst/>
            <a:ahLst/>
            <a:cxnLst/>
            <a:rect r="r" b="b" t="t" l="l"/>
            <a:pathLst>
              <a:path h="10352245" w="12369262">
                <a:moveTo>
                  <a:pt x="0" y="0"/>
                </a:moveTo>
                <a:lnTo>
                  <a:pt x="12369262" y="0"/>
                </a:lnTo>
                <a:lnTo>
                  <a:pt x="12369262" y="10352245"/>
                </a:lnTo>
                <a:lnTo>
                  <a:pt x="0" y="10352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57" t="0" r="0" b="-2826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006399" y="8375436"/>
            <a:ext cx="7024377" cy="1765728"/>
          </a:xfrm>
          <a:custGeom>
            <a:avLst/>
            <a:gdLst/>
            <a:ahLst/>
            <a:cxnLst/>
            <a:rect r="r" b="b" t="t" l="l"/>
            <a:pathLst>
              <a:path h="1765728" w="7024377">
                <a:moveTo>
                  <a:pt x="0" y="0"/>
                </a:moveTo>
                <a:lnTo>
                  <a:pt x="7024377" y="0"/>
                </a:lnTo>
                <a:lnTo>
                  <a:pt x="7024377" y="1765728"/>
                </a:lnTo>
                <a:lnTo>
                  <a:pt x="0" y="1765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23151" r="-3106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656460" y="9021242"/>
            <a:ext cx="3476628" cy="1016913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3449654" y="1295315"/>
            <a:ext cx="4178772" cy="450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Aéroport local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693381" y="2850747"/>
            <a:ext cx="5691318" cy="922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Tarif zéro dans les transports publics pour les étudiants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551415" y="4894422"/>
            <a:ext cx="7035561" cy="450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Température moyenne: 23 °C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24259" y="6449853"/>
            <a:ext cx="9264402" cy="450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Accès facile à plusieurs autoroutes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73807" y="9162415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45925"/>
            <a:ext cx="2840811" cy="10287000"/>
          </a:xfrm>
          <a:custGeom>
            <a:avLst/>
            <a:gdLst/>
            <a:ahLst/>
            <a:cxnLst/>
            <a:rect r="r" b="b" t="t" l="l"/>
            <a:pathLst>
              <a:path h="10287000" w="2840811">
                <a:moveTo>
                  <a:pt x="0" y="0"/>
                </a:moveTo>
                <a:lnTo>
                  <a:pt x="2840811" y="0"/>
                </a:lnTo>
                <a:lnTo>
                  <a:pt x="28408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4916" t="0" r="-257353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77466" y="154375"/>
            <a:ext cx="5877849" cy="110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Nos Campus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718243" y="8880390"/>
            <a:ext cx="370314" cy="881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7"/>
              </a:lnSpc>
              <a:spcBef>
                <a:spcPct val="0"/>
              </a:spcBef>
            </a:pPr>
            <a:r>
              <a:rPr lang="en-US" b="true" sz="5205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7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4659845" y="1517103"/>
            <a:ext cx="5047305" cy="6638600"/>
            <a:chOff x="0" y="0"/>
            <a:chExt cx="6729740" cy="88514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729740" cy="5204992"/>
            </a:xfrm>
            <a:custGeom>
              <a:avLst/>
              <a:gdLst/>
              <a:ahLst/>
              <a:cxnLst/>
              <a:rect r="r" b="b" t="t" l="l"/>
              <a:pathLst>
                <a:path h="5204992" w="6729740">
                  <a:moveTo>
                    <a:pt x="0" y="0"/>
                  </a:moveTo>
                  <a:lnTo>
                    <a:pt x="6729740" y="0"/>
                  </a:lnTo>
                  <a:lnTo>
                    <a:pt x="6729740" y="5204992"/>
                  </a:lnTo>
                  <a:lnTo>
                    <a:pt x="0" y="5204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-137" b="-49503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706425" y="369068"/>
              <a:ext cx="3326121" cy="443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Santa Mônica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2393327" y="1592463"/>
              <a:ext cx="1952316" cy="5089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Glória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882785" y="2890760"/>
              <a:ext cx="2973400" cy="443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Educação Física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046400" y="4249442"/>
              <a:ext cx="2646169" cy="5089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Umuarama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744914" y="5608123"/>
              <a:ext cx="3249140" cy="443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402412" y="39238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1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402412" y="1359066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2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22444" y="2690039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3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402412" y="4011434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4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367863" y="7904253"/>
              <a:ext cx="410407" cy="947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57"/>
                </a:lnSpc>
                <a:spcBef>
                  <a:spcPct val="0"/>
                </a:spcBef>
              </a:pPr>
              <a:r>
                <a:rPr lang="en-US" b="true" sz="4326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7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770914" y="-2081064"/>
            <a:ext cx="5152332" cy="6917467"/>
            <a:chOff x="0" y="0"/>
            <a:chExt cx="6869776" cy="922329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8791" y="5108419"/>
              <a:ext cx="6850985" cy="2695903"/>
            </a:xfrm>
            <a:custGeom>
              <a:avLst/>
              <a:gdLst/>
              <a:ahLst/>
              <a:cxnLst/>
              <a:rect r="r" b="b" t="t" l="l"/>
              <a:pathLst>
                <a:path h="2695903" w="6850985">
                  <a:moveTo>
                    <a:pt x="0" y="0"/>
                  </a:moveTo>
                  <a:lnTo>
                    <a:pt x="6850985" y="0"/>
                  </a:lnTo>
                  <a:lnTo>
                    <a:pt x="6850985" y="2695903"/>
                  </a:lnTo>
                  <a:lnTo>
                    <a:pt x="0" y="2695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37" t="-193847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7916897"/>
              <a:ext cx="6860380" cy="1306393"/>
            </a:xfrm>
            <a:custGeom>
              <a:avLst/>
              <a:gdLst/>
              <a:ahLst/>
              <a:cxnLst/>
              <a:rect r="r" b="b" t="t" l="l"/>
              <a:pathLst>
                <a:path h="1306393" w="6860380">
                  <a:moveTo>
                    <a:pt x="0" y="0"/>
                  </a:moveTo>
                  <a:lnTo>
                    <a:pt x="6860380" y="0"/>
                  </a:lnTo>
                  <a:lnTo>
                    <a:pt x="6860380" y="1306393"/>
                  </a:lnTo>
                  <a:lnTo>
                    <a:pt x="0" y="1306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-50639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746564" y="278107"/>
              <a:ext cx="3386045" cy="431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Educação Física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1926101" y="2845231"/>
              <a:ext cx="3026970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Santa Mônica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2092664" y="4228390"/>
              <a:ext cx="2693842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Umuarama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785746" y="5611550"/>
              <a:ext cx="3307677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Monte Carmelo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814972" y="6936718"/>
              <a:ext cx="3249228" cy="431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Patos de Minas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2417403" y="8178014"/>
              <a:ext cx="2044364" cy="4982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198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Pontal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419058" y="-85725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1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419058" y="1257880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2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439451" y="2612833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3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419058" y="3958035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4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419058" y="5303236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5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383886" y="6648438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6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383886" y="7988085"/>
              <a:ext cx="417801" cy="972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6"/>
                </a:lnSpc>
                <a:spcBef>
                  <a:spcPct val="0"/>
                </a:spcBef>
              </a:pPr>
              <a:r>
                <a:rPr lang="en-US" b="true" sz="4404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7</a:t>
              </a: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4964857" y="4787887"/>
            <a:ext cx="10138702" cy="5284798"/>
          </a:xfrm>
          <a:custGeom>
            <a:avLst/>
            <a:gdLst/>
            <a:ahLst/>
            <a:cxnLst/>
            <a:rect r="r" b="b" t="t" l="l"/>
            <a:pathLst>
              <a:path h="5284798" w="10138702">
                <a:moveTo>
                  <a:pt x="0" y="0"/>
                </a:moveTo>
                <a:lnTo>
                  <a:pt x="10138702" y="0"/>
                </a:lnTo>
                <a:lnTo>
                  <a:pt x="10138702" y="5284799"/>
                </a:lnTo>
                <a:lnTo>
                  <a:pt x="0" y="5284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52158" y="9142696"/>
            <a:ext cx="3112038" cy="910271"/>
          </a:xfrm>
          <a:custGeom>
            <a:avLst/>
            <a:gdLst/>
            <a:ahLst/>
            <a:cxnLst/>
            <a:rect r="r" b="b" t="t" l="l"/>
            <a:pathLst>
              <a:path h="910271" w="3112038">
                <a:moveTo>
                  <a:pt x="0" y="0"/>
                </a:moveTo>
                <a:lnTo>
                  <a:pt x="3112038" y="0"/>
                </a:lnTo>
                <a:lnTo>
                  <a:pt x="3112038" y="910271"/>
                </a:lnTo>
                <a:lnTo>
                  <a:pt x="0" y="91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49527" y="2198018"/>
            <a:ext cx="6571821" cy="1634964"/>
            <a:chOff x="0" y="0"/>
            <a:chExt cx="8762428" cy="21799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762428" cy="2179952"/>
            </a:xfrm>
            <a:custGeom>
              <a:avLst/>
              <a:gdLst/>
              <a:ahLst/>
              <a:cxnLst/>
              <a:rect r="r" b="b" t="t" l="l"/>
              <a:pathLst>
                <a:path h="2179952" w="8762428">
                  <a:moveTo>
                    <a:pt x="0" y="0"/>
                  </a:moveTo>
                  <a:lnTo>
                    <a:pt x="8762428" y="0"/>
                  </a:lnTo>
                  <a:lnTo>
                    <a:pt x="8762428" y="2179952"/>
                  </a:lnTo>
                  <a:lnTo>
                    <a:pt x="0" y="217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6" t="0" r="-6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862952" y="490590"/>
              <a:ext cx="5467230" cy="12137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b="true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Glória </a:t>
              </a:r>
            </a:p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b="true" sz="2700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(685 hectares)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649527" y="4018496"/>
            <a:ext cx="6571821" cy="1634740"/>
            <a:chOff x="0" y="0"/>
            <a:chExt cx="8762428" cy="21796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762428" cy="2179654"/>
            </a:xfrm>
            <a:custGeom>
              <a:avLst/>
              <a:gdLst/>
              <a:ahLst/>
              <a:cxnLst/>
              <a:rect r="r" b="b" t="t" l="l"/>
              <a:pathLst>
                <a:path h="2179654" w="8762428">
                  <a:moveTo>
                    <a:pt x="0" y="0"/>
                  </a:moveTo>
                  <a:lnTo>
                    <a:pt x="8762428" y="0"/>
                  </a:lnTo>
                  <a:lnTo>
                    <a:pt x="8762428" y="2179654"/>
                  </a:lnTo>
                  <a:lnTo>
                    <a:pt x="0" y="2179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284508" y="375619"/>
              <a:ext cx="6624118" cy="12134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b="true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Capim Branco</a:t>
              </a:r>
            </a:p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b="true" sz="2700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 (373 hectares)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649527" y="5838974"/>
            <a:ext cx="6571821" cy="1634740"/>
            <a:chOff x="0" y="0"/>
            <a:chExt cx="8762428" cy="217965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762428" cy="2179654"/>
            </a:xfrm>
            <a:custGeom>
              <a:avLst/>
              <a:gdLst/>
              <a:ahLst/>
              <a:cxnLst/>
              <a:rect r="r" b="b" t="t" l="l"/>
              <a:pathLst>
                <a:path h="2179654" w="8762428">
                  <a:moveTo>
                    <a:pt x="0" y="0"/>
                  </a:moveTo>
                  <a:lnTo>
                    <a:pt x="8762428" y="0"/>
                  </a:lnTo>
                  <a:lnTo>
                    <a:pt x="8762428" y="2179654"/>
                  </a:lnTo>
                  <a:lnTo>
                    <a:pt x="0" y="2179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777493" y="459272"/>
              <a:ext cx="6131133" cy="12134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b="true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Água Limpa </a:t>
              </a:r>
            </a:p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b="true" sz="2700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(670 hectares)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649527" y="7659452"/>
            <a:ext cx="6571821" cy="1708076"/>
            <a:chOff x="0" y="0"/>
            <a:chExt cx="8762428" cy="22774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762428" cy="2179654"/>
            </a:xfrm>
            <a:custGeom>
              <a:avLst/>
              <a:gdLst/>
              <a:ahLst/>
              <a:cxnLst/>
              <a:rect r="r" b="b" t="t" l="l"/>
              <a:pathLst>
                <a:path h="2179654" w="8762428">
                  <a:moveTo>
                    <a:pt x="0" y="0"/>
                  </a:moveTo>
                  <a:lnTo>
                    <a:pt x="8762428" y="0"/>
                  </a:lnTo>
                  <a:lnTo>
                    <a:pt x="8762428" y="2179654"/>
                  </a:lnTo>
                  <a:lnTo>
                    <a:pt x="0" y="2179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2153880" y="544519"/>
              <a:ext cx="6535247" cy="17329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70"/>
                </a:lnSpc>
              </a:pPr>
              <a:r>
                <a:rPr lang="en-US" sz="2550" b="true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Reserva Ecológica do Panga</a:t>
              </a:r>
            </a:p>
            <a:p>
              <a:pPr algn="ctr">
                <a:lnSpc>
                  <a:spcPts val="3570"/>
                </a:lnSpc>
              </a:pPr>
              <a:r>
                <a:rPr lang="en-US" sz="2550" b="true">
                  <a:solidFill>
                    <a:srgbClr val="373372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(+400 hectares)</a:t>
              </a:r>
            </a:p>
            <a:p>
              <a:pPr algn="ctr">
                <a:lnSpc>
                  <a:spcPts val="357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3395948" y="229427"/>
            <a:ext cx="11798494" cy="110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Installations en plein air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0" y="15308"/>
            <a:ext cx="2840811" cy="10287000"/>
          </a:xfrm>
          <a:custGeom>
            <a:avLst/>
            <a:gdLst/>
            <a:ahLst/>
            <a:cxnLst/>
            <a:rect r="r" b="b" t="t" l="l"/>
            <a:pathLst>
              <a:path h="10287000" w="2840811">
                <a:moveTo>
                  <a:pt x="0" y="0"/>
                </a:moveTo>
                <a:lnTo>
                  <a:pt x="2840811" y="0"/>
                </a:lnTo>
                <a:lnTo>
                  <a:pt x="28408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4916" t="0" r="-257353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266322"/>
          </a:xfrm>
          <a:custGeom>
            <a:avLst/>
            <a:gdLst/>
            <a:ahLst/>
            <a:cxnLst/>
            <a:rect r="r" b="b" t="t" l="l"/>
            <a:pathLst>
              <a:path h="8266322" w="18288000">
                <a:moveTo>
                  <a:pt x="0" y="0"/>
                </a:moveTo>
                <a:lnTo>
                  <a:pt x="18288000" y="0"/>
                </a:lnTo>
                <a:lnTo>
                  <a:pt x="18288000" y="8266322"/>
                </a:lnTo>
                <a:lnTo>
                  <a:pt x="0" y="8266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4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203029" y="8389025"/>
            <a:ext cx="5943762" cy="1738550"/>
          </a:xfrm>
          <a:custGeom>
            <a:avLst/>
            <a:gdLst/>
            <a:ahLst/>
            <a:cxnLst/>
            <a:rect r="r" b="b" t="t" l="l"/>
            <a:pathLst>
              <a:path h="1738550" w="5943762">
                <a:moveTo>
                  <a:pt x="0" y="0"/>
                </a:moveTo>
                <a:lnTo>
                  <a:pt x="5943761" y="0"/>
                </a:lnTo>
                <a:lnTo>
                  <a:pt x="5943761" y="1738550"/>
                </a:lnTo>
                <a:lnTo>
                  <a:pt x="0" y="1738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64920" y="8687798"/>
            <a:ext cx="11540096" cy="1026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60"/>
              </a:lnSpc>
            </a:pPr>
            <a:r>
              <a:rPr lang="en-US" sz="61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Découvrez notre institution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DAHEaaOmEBA</dc:identifier>
  <dcterms:modified xsi:type="dcterms:W3CDTF">2011-08-01T06:04:30Z</dcterms:modified>
  <cp:revision>1</cp:revision>
  <dc:title>bienvenue à ufu - abril/2026</dc:title>
</cp:coreProperties>
</file>