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x="18288000" cy="10287000"/>
  <p:notesSz cx="6858000" cy="9144000"/>
  <p:embeddedFontLst>
    <p:embeddedFont>
      <p:font typeface="Mosse Thai Bold" charset="1" panose="00000500000000000000"/>
      <p:regular r:id="rId32"/>
    </p:embeddedFont>
    <p:embeddedFont>
      <p:font typeface="Mosse Thai" charset="1" panose="00000500000000000000"/>
      <p:regular r:id="rId33"/>
    </p:embeddedFont>
    <p:embeddedFont>
      <p:font typeface="Century Gothic Paneuropean" charset="1" panose="020B0502020202020204"/>
      <p:regular r:id="rId34"/>
    </p:embeddedFont>
    <p:embeddedFont>
      <p:font typeface="Arimo" charset="1" panose="020B0604020202020204"/>
      <p:regular r:id="rId35"/>
    </p:embeddedFont>
    <p:embeddedFont>
      <p:font typeface="Century Gothic Paneuropean Bold" charset="1" panose="020B0702020202020204"/>
      <p:regular r:id="rId36"/>
    </p:embeddedFont>
    <p:embeddedFont>
      <p:font typeface="Calibri (MS)" charset="1" panose="020F0502020204030204"/>
      <p:regular r:id="rId37"/>
    </p:embeddedFont>
    <p:embeddedFont>
      <p:font typeface="Calibri (MS) Bold" charset="1" panose="020F0702030404030204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jpe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8.svg" Type="http://schemas.openxmlformats.org/officeDocument/2006/relationships/image"/><Relationship Id="rId11" Target="../media/image49.png" Type="http://schemas.openxmlformats.org/officeDocument/2006/relationships/image"/><Relationship Id="rId12" Target="../media/image50.svg" Type="http://schemas.openxmlformats.org/officeDocument/2006/relationships/image"/><Relationship Id="rId2" Target="../media/image32.jpeg" Type="http://schemas.openxmlformats.org/officeDocument/2006/relationships/image"/><Relationship Id="rId3" Target="../media/image33.jpeg" Type="http://schemas.openxmlformats.org/officeDocument/2006/relationships/image"/><Relationship Id="rId4" Target="../media/image8.jpeg" Type="http://schemas.openxmlformats.org/officeDocument/2006/relationships/image"/><Relationship Id="rId5" Target="../media/image43.png" Type="http://schemas.openxmlformats.org/officeDocument/2006/relationships/image"/><Relationship Id="rId6" Target="../media/image44.svg" Type="http://schemas.openxmlformats.org/officeDocument/2006/relationships/image"/><Relationship Id="rId7" Target="../media/image45.png" Type="http://schemas.openxmlformats.org/officeDocument/2006/relationships/image"/><Relationship Id="rId8" Target="../media/image46.svg" Type="http://schemas.openxmlformats.org/officeDocument/2006/relationships/image"/><Relationship Id="rId9" Target="../media/image47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33.jpeg" Type="http://schemas.openxmlformats.org/officeDocument/2006/relationships/image"/><Relationship Id="rId4" Target="../media/image5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8.png" Type="http://schemas.openxmlformats.org/officeDocument/2006/relationships/image"/><Relationship Id="rId11" Target="../media/image59.svg" Type="http://schemas.openxmlformats.org/officeDocument/2006/relationships/image"/><Relationship Id="rId12" Target="../media/image60.png" Type="http://schemas.openxmlformats.org/officeDocument/2006/relationships/image"/><Relationship Id="rId13" Target="../media/image61.svg" Type="http://schemas.openxmlformats.org/officeDocument/2006/relationships/image"/><Relationship Id="rId14" Target="../media/image62.png" Type="http://schemas.openxmlformats.org/officeDocument/2006/relationships/image"/><Relationship Id="rId15" Target="../media/image63.svg" Type="http://schemas.openxmlformats.org/officeDocument/2006/relationships/image"/><Relationship Id="rId16" Target="../media/image64.png" Type="http://schemas.openxmlformats.org/officeDocument/2006/relationships/image"/><Relationship Id="rId17" Target="../media/image65.svg" Type="http://schemas.openxmlformats.org/officeDocument/2006/relationships/image"/><Relationship Id="rId2" Target="../media/image52.png" Type="http://schemas.openxmlformats.org/officeDocument/2006/relationships/image"/><Relationship Id="rId3" Target="../media/image53.svg" Type="http://schemas.openxmlformats.org/officeDocument/2006/relationships/image"/><Relationship Id="rId4" Target="../media/image33.jpeg" Type="http://schemas.openxmlformats.org/officeDocument/2006/relationships/image"/><Relationship Id="rId5" Target="../media/image8.jpeg" Type="http://schemas.openxmlformats.org/officeDocument/2006/relationships/image"/><Relationship Id="rId6" Target="../media/image54.png" Type="http://schemas.openxmlformats.org/officeDocument/2006/relationships/image"/><Relationship Id="rId7" Target="../media/image55.svg" Type="http://schemas.openxmlformats.org/officeDocument/2006/relationships/image"/><Relationship Id="rId8" Target="../media/image56.png" Type="http://schemas.openxmlformats.org/officeDocument/2006/relationships/image"/><Relationship Id="rId9" Target="../media/image57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0.png" Type="http://schemas.openxmlformats.org/officeDocument/2006/relationships/image"/><Relationship Id="rId11" Target="../media/image71.svg" Type="http://schemas.openxmlformats.org/officeDocument/2006/relationships/image"/><Relationship Id="rId12" Target="../media/image72.png" Type="http://schemas.openxmlformats.org/officeDocument/2006/relationships/image"/><Relationship Id="rId13" Target="../media/image73.svg" Type="http://schemas.openxmlformats.org/officeDocument/2006/relationships/image"/><Relationship Id="rId14" Target="../media/image74.png" Type="http://schemas.openxmlformats.org/officeDocument/2006/relationships/image"/><Relationship Id="rId15" Target="../media/image75.svg" Type="http://schemas.openxmlformats.org/officeDocument/2006/relationships/image"/><Relationship Id="rId16" Target="../media/image76.png" Type="http://schemas.openxmlformats.org/officeDocument/2006/relationships/image"/><Relationship Id="rId2" Target="../media/image52.png" Type="http://schemas.openxmlformats.org/officeDocument/2006/relationships/image"/><Relationship Id="rId3" Target="../media/image53.svg" Type="http://schemas.openxmlformats.org/officeDocument/2006/relationships/image"/><Relationship Id="rId4" Target="../media/image33.jpeg" Type="http://schemas.openxmlformats.org/officeDocument/2006/relationships/image"/><Relationship Id="rId5" Target="../media/image8.jpeg" Type="http://schemas.openxmlformats.org/officeDocument/2006/relationships/image"/><Relationship Id="rId6" Target="../media/image66.png" Type="http://schemas.openxmlformats.org/officeDocument/2006/relationships/image"/><Relationship Id="rId7" Target="../media/image67.svg" Type="http://schemas.openxmlformats.org/officeDocument/2006/relationships/image"/><Relationship Id="rId8" Target="../media/image68.png" Type="http://schemas.openxmlformats.org/officeDocument/2006/relationships/image"/><Relationship Id="rId9" Target="../media/image69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jpeg" Type="http://schemas.openxmlformats.org/officeDocument/2006/relationships/image"/><Relationship Id="rId3" Target="../media/image8.jpeg" Type="http://schemas.openxmlformats.org/officeDocument/2006/relationships/image"/><Relationship Id="rId4" Target="../media/image77.png" Type="http://schemas.openxmlformats.org/officeDocument/2006/relationships/image"/><Relationship Id="rId5" Target="../media/image78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jpeg" Type="http://schemas.openxmlformats.org/officeDocument/2006/relationships/image"/><Relationship Id="rId3" Target="../media/image8.jpeg" Type="http://schemas.openxmlformats.org/officeDocument/2006/relationships/image"/><Relationship Id="rId4" Target="../media/image79.png" Type="http://schemas.openxmlformats.org/officeDocument/2006/relationships/image"/><Relationship Id="rId5" Target="../media/image80.png" Type="http://schemas.openxmlformats.org/officeDocument/2006/relationships/image"/><Relationship Id="rId6" Target="../media/image81.png" Type="http://schemas.openxmlformats.org/officeDocument/2006/relationships/image"/><Relationship Id="rId7" Target="../media/image82.png" Type="http://schemas.openxmlformats.org/officeDocument/2006/relationships/image"/><Relationship Id="rId8" Target="../media/image83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jpeg" Type="http://schemas.openxmlformats.org/officeDocument/2006/relationships/image"/><Relationship Id="rId3" Target="../media/image8.jpeg" Type="http://schemas.openxmlformats.org/officeDocument/2006/relationships/image"/><Relationship Id="rId4" Target="../media/image84.png" Type="http://schemas.openxmlformats.org/officeDocument/2006/relationships/image"/><Relationship Id="rId5" Target="../media/image85.png" Type="http://schemas.openxmlformats.org/officeDocument/2006/relationships/image"/><Relationship Id="rId6" Target="../media/image86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87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3.svg" Type="http://schemas.openxmlformats.org/officeDocument/2006/relationships/image"/><Relationship Id="rId11" Target="../media/image94.png" Type="http://schemas.openxmlformats.org/officeDocument/2006/relationships/image"/><Relationship Id="rId12" Target="../media/image95.svg" Type="http://schemas.openxmlformats.org/officeDocument/2006/relationships/image"/><Relationship Id="rId13" Target="../media/image96.png" Type="http://schemas.openxmlformats.org/officeDocument/2006/relationships/image"/><Relationship Id="rId14" Target="../media/image97.png" Type="http://schemas.openxmlformats.org/officeDocument/2006/relationships/image"/><Relationship Id="rId15" Target="../media/image98.svg" Type="http://schemas.openxmlformats.org/officeDocument/2006/relationships/image"/><Relationship Id="rId16" Target="../media/image99.jpeg" Type="http://schemas.openxmlformats.org/officeDocument/2006/relationships/image"/><Relationship Id="rId2" Target="../media/image8.jpeg" Type="http://schemas.openxmlformats.org/officeDocument/2006/relationships/image"/><Relationship Id="rId3" Target="../media/image88.png" Type="http://schemas.openxmlformats.org/officeDocument/2006/relationships/image"/><Relationship Id="rId4" Target="../media/image89.svg" Type="http://schemas.openxmlformats.org/officeDocument/2006/relationships/image"/><Relationship Id="rId5" Target="../media/image90.png" Type="http://schemas.openxmlformats.org/officeDocument/2006/relationships/image"/><Relationship Id="rId6" Target="../media/image91.svg" Type="http://schemas.openxmlformats.org/officeDocument/2006/relationships/image"/><Relationship Id="rId7" Target="../media/image47.png" Type="http://schemas.openxmlformats.org/officeDocument/2006/relationships/image"/><Relationship Id="rId8" Target="../media/image48.svg" Type="http://schemas.openxmlformats.org/officeDocument/2006/relationships/image"/><Relationship Id="rId9" Target="../media/image92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6.svg" Type="http://schemas.openxmlformats.org/officeDocument/2006/relationships/image"/><Relationship Id="rId11" Target="../media/image107.png" Type="http://schemas.openxmlformats.org/officeDocument/2006/relationships/image"/><Relationship Id="rId12" Target="../media/image108.svg" Type="http://schemas.openxmlformats.org/officeDocument/2006/relationships/image"/><Relationship Id="rId13" Target="../media/image109.png" Type="http://schemas.openxmlformats.org/officeDocument/2006/relationships/image"/><Relationship Id="rId14" Target="../media/image110.svg" Type="http://schemas.openxmlformats.org/officeDocument/2006/relationships/image"/><Relationship Id="rId2" Target="../media/image99.jpeg" Type="http://schemas.openxmlformats.org/officeDocument/2006/relationships/image"/><Relationship Id="rId3" Target="../media/image100.png" Type="http://schemas.openxmlformats.org/officeDocument/2006/relationships/image"/><Relationship Id="rId4" Target="../media/image101.svg" Type="http://schemas.openxmlformats.org/officeDocument/2006/relationships/image"/><Relationship Id="rId5" Target="../media/image8.jpeg" Type="http://schemas.openxmlformats.org/officeDocument/2006/relationships/image"/><Relationship Id="rId6" Target="../media/image102.png" Type="http://schemas.openxmlformats.org/officeDocument/2006/relationships/image"/><Relationship Id="rId7" Target="../media/image103.svg" Type="http://schemas.openxmlformats.org/officeDocument/2006/relationships/image"/><Relationship Id="rId8" Target="../media/image104.png" Type="http://schemas.openxmlformats.org/officeDocument/2006/relationships/image"/><Relationship Id="rId9" Target="../media/image105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.png" Type="http://schemas.openxmlformats.org/officeDocument/2006/relationships/image"/><Relationship Id="rId11" Target="../media/image17.svg" Type="http://schemas.openxmlformats.org/officeDocument/2006/relationships/image"/><Relationship Id="rId2" Target="../media/image8.jpeg" Type="http://schemas.openxmlformats.org/officeDocument/2006/relationships/image"/><Relationship Id="rId3" Target="../media/image9.jpe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12.png" Type="http://schemas.openxmlformats.org/officeDocument/2006/relationships/image"/><Relationship Id="rId7" Target="../media/image13.svg" Type="http://schemas.openxmlformats.org/officeDocument/2006/relationships/image"/><Relationship Id="rId8" Target="../media/image14.png" Type="http://schemas.openxmlformats.org/officeDocument/2006/relationships/image"/><Relationship Id="rId9" Target="../media/image15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7.png" Type="http://schemas.openxmlformats.org/officeDocument/2006/relationships/image"/><Relationship Id="rId2" Target="../media/image111.png" Type="http://schemas.openxmlformats.org/officeDocument/2006/relationships/image"/><Relationship Id="rId3" Target="../media/image112.png" Type="http://schemas.openxmlformats.org/officeDocument/2006/relationships/image"/><Relationship Id="rId4" Target="../media/image113.png" Type="http://schemas.openxmlformats.org/officeDocument/2006/relationships/image"/><Relationship Id="rId5" Target="../media/image114.png" Type="http://schemas.openxmlformats.org/officeDocument/2006/relationships/image"/><Relationship Id="rId6" Target="../media/image8.jpeg" Type="http://schemas.openxmlformats.org/officeDocument/2006/relationships/image"/><Relationship Id="rId7" Target="../media/image115.png" Type="http://schemas.openxmlformats.org/officeDocument/2006/relationships/image"/><Relationship Id="rId8" Target="../media/image99.jpeg" Type="http://schemas.openxmlformats.org/officeDocument/2006/relationships/image"/><Relationship Id="rId9" Target="../media/image116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8.png" Type="http://schemas.openxmlformats.org/officeDocument/2006/relationships/image"/><Relationship Id="rId3" Target="../media/image119.png" Type="http://schemas.openxmlformats.org/officeDocument/2006/relationships/image"/><Relationship Id="rId4" Target="../media/image8.jpeg" Type="http://schemas.openxmlformats.org/officeDocument/2006/relationships/image"/><Relationship Id="rId5" Target="../media/image99.jpeg" Type="http://schemas.openxmlformats.org/officeDocument/2006/relationships/image"/><Relationship Id="rId6" Target="../media/image120.png" Type="http://schemas.openxmlformats.org/officeDocument/2006/relationships/image"/><Relationship Id="rId7" Target="../media/image121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2.png" Type="http://schemas.openxmlformats.org/officeDocument/2006/relationships/image"/><Relationship Id="rId3" Target="../media/image123.svg" Type="http://schemas.openxmlformats.org/officeDocument/2006/relationships/image"/><Relationship Id="rId4" Target="../media/image8.jpeg" Type="http://schemas.openxmlformats.org/officeDocument/2006/relationships/image"/><Relationship Id="rId5" Target="../media/image99.jpe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124.png" Type="http://schemas.openxmlformats.org/officeDocument/2006/relationships/image"/><Relationship Id="rId4" Target="../media/image125.png" Type="http://schemas.openxmlformats.org/officeDocument/2006/relationships/image"/><Relationship Id="rId5" Target="../media/image126.png" Type="http://schemas.openxmlformats.org/officeDocument/2006/relationships/image"/><Relationship Id="rId6" Target="../media/image99.jpe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127.png" Type="http://schemas.openxmlformats.org/officeDocument/2006/relationships/image"/><Relationship Id="rId4" Target="../media/image99.jpeg" Type="http://schemas.openxmlformats.org/officeDocument/2006/relationships/image"/><Relationship Id="rId5" Target="../media/image128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99.jpeg" Type="http://schemas.openxmlformats.org/officeDocument/2006/relationships/image"/><Relationship Id="rId4" Target="../media/image129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87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9.jpeg" Type="http://schemas.openxmlformats.org/officeDocument/2006/relationships/image"/><Relationship Id="rId4" Target="../media/image18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9.jpeg" Type="http://schemas.openxmlformats.org/officeDocument/2006/relationships/image"/><Relationship Id="rId4" Target="../media/image19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9.jpeg" Type="http://schemas.openxmlformats.org/officeDocument/2006/relationships/image"/><Relationship Id="rId4" Target="../media/image20.png" Type="http://schemas.openxmlformats.org/officeDocument/2006/relationships/image"/><Relationship Id="rId5" Target="../media/image21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svg" Type="http://schemas.openxmlformats.org/officeDocument/2006/relationships/image"/><Relationship Id="rId2" Target="../media/image22.png" Type="http://schemas.openxmlformats.org/officeDocument/2006/relationships/image"/><Relationship Id="rId3" Target="../media/image23.svg" Type="http://schemas.openxmlformats.org/officeDocument/2006/relationships/image"/><Relationship Id="rId4" Target="../media/image24.png" Type="http://schemas.openxmlformats.org/officeDocument/2006/relationships/image"/><Relationship Id="rId5" Target="../media/image25.png" Type="http://schemas.openxmlformats.org/officeDocument/2006/relationships/image"/><Relationship Id="rId6" Target="../media/image26.png" Type="http://schemas.openxmlformats.org/officeDocument/2006/relationships/image"/><Relationship Id="rId7" Target="../media/image8.jpeg" Type="http://schemas.openxmlformats.org/officeDocument/2006/relationships/image"/><Relationship Id="rId8" Target="../media/image9.jpeg" Type="http://schemas.openxmlformats.org/officeDocument/2006/relationships/image"/><Relationship Id="rId9" Target="../media/image27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29.png" Type="http://schemas.openxmlformats.org/officeDocument/2006/relationships/image"/><Relationship Id="rId4" Target="../media/image30.svg" Type="http://schemas.openxmlformats.org/officeDocument/2006/relationships/image"/><Relationship Id="rId5" Target="../media/image9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jpeg" Type="http://schemas.openxmlformats.org/officeDocument/2006/relationships/image"/><Relationship Id="rId3" Target="../media/image8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9.png" Type="http://schemas.openxmlformats.org/officeDocument/2006/relationships/image"/><Relationship Id="rId11" Target="../media/image40.svg" Type="http://schemas.openxmlformats.org/officeDocument/2006/relationships/image"/><Relationship Id="rId12" Target="../media/image41.png" Type="http://schemas.openxmlformats.org/officeDocument/2006/relationships/image"/><Relationship Id="rId13" Target="../media/image42.svg" Type="http://schemas.openxmlformats.org/officeDocument/2006/relationships/image"/><Relationship Id="rId2" Target="../media/image32.jpeg" Type="http://schemas.openxmlformats.org/officeDocument/2006/relationships/image"/><Relationship Id="rId3" Target="../media/image33.jpeg" Type="http://schemas.openxmlformats.org/officeDocument/2006/relationships/image"/><Relationship Id="rId4" Target="../media/image8.jpeg" Type="http://schemas.openxmlformats.org/officeDocument/2006/relationships/image"/><Relationship Id="rId5" Target="../media/image34.png" Type="http://schemas.openxmlformats.org/officeDocument/2006/relationships/image"/><Relationship Id="rId6" Target="../media/image35.png" Type="http://schemas.openxmlformats.org/officeDocument/2006/relationships/image"/><Relationship Id="rId7" Target="../media/image36.svg" Type="http://schemas.openxmlformats.org/officeDocument/2006/relationships/image"/><Relationship Id="rId8" Target="../media/image37.png" Type="http://schemas.openxmlformats.org/officeDocument/2006/relationships/image"/><Relationship Id="rId9" Target="../media/image38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8575" y="-162375"/>
            <a:ext cx="18427030" cy="11079252"/>
            <a:chOff x="0" y="0"/>
            <a:chExt cx="24569374" cy="1477233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569420" cy="14772387"/>
            </a:xfrm>
            <a:custGeom>
              <a:avLst/>
              <a:gdLst/>
              <a:ahLst/>
              <a:cxnLst/>
              <a:rect r="r" b="b" t="t" l="l"/>
              <a:pathLst>
                <a:path h="14772387" w="24569420">
                  <a:moveTo>
                    <a:pt x="0" y="0"/>
                  </a:moveTo>
                  <a:lnTo>
                    <a:pt x="24569420" y="0"/>
                  </a:lnTo>
                  <a:lnTo>
                    <a:pt x="24569420" y="14772387"/>
                  </a:lnTo>
                  <a:lnTo>
                    <a:pt x="0" y="147723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</a:blip>
              <a:stretch>
                <a:fillRect l="0" t="-11" r="0" b="-11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3748995" y="8468541"/>
            <a:ext cx="5970459" cy="701529"/>
          </a:xfrm>
          <a:custGeom>
            <a:avLst/>
            <a:gdLst/>
            <a:ahLst/>
            <a:cxnLst/>
            <a:rect r="r" b="b" t="t" l="l"/>
            <a:pathLst>
              <a:path h="701529" w="5970459">
                <a:moveTo>
                  <a:pt x="0" y="0"/>
                </a:moveTo>
                <a:lnTo>
                  <a:pt x="5970459" y="0"/>
                </a:lnTo>
                <a:lnTo>
                  <a:pt x="5970459" y="701529"/>
                </a:lnTo>
                <a:lnTo>
                  <a:pt x="0" y="7015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1579" r="0" b="-1579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774287" y="7705259"/>
            <a:ext cx="2126332" cy="2440052"/>
            <a:chOff x="0" y="0"/>
            <a:chExt cx="2835109" cy="325340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76200" y="76200"/>
              <a:ext cx="2556256" cy="2974594"/>
            </a:xfrm>
            <a:custGeom>
              <a:avLst/>
              <a:gdLst/>
              <a:ahLst/>
              <a:cxnLst/>
              <a:rect r="r" b="b" t="t" l="l"/>
              <a:pathLst>
                <a:path h="2974594" w="2556256">
                  <a:moveTo>
                    <a:pt x="1278128" y="0"/>
                  </a:moveTo>
                  <a:lnTo>
                    <a:pt x="2556256" y="743585"/>
                  </a:lnTo>
                  <a:lnTo>
                    <a:pt x="2556256" y="2230882"/>
                  </a:lnTo>
                  <a:lnTo>
                    <a:pt x="1278128" y="2974594"/>
                  </a:lnTo>
                  <a:lnTo>
                    <a:pt x="0" y="2230882"/>
                  </a:lnTo>
                  <a:lnTo>
                    <a:pt x="0" y="743585"/>
                  </a:lnTo>
                  <a:lnTo>
                    <a:pt x="1278128" y="0"/>
                  </a:lnTo>
                  <a:close/>
                </a:path>
              </a:pathLst>
            </a:custGeom>
            <a:blipFill>
              <a:blip r:embed="rId5"/>
              <a:stretch>
                <a:fillRect l="-80972" t="-1352" r="-9936" b="-802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-95"/>
              <a:ext cx="2708656" cy="3127057"/>
            </a:xfrm>
            <a:custGeom>
              <a:avLst/>
              <a:gdLst/>
              <a:ahLst/>
              <a:cxnLst/>
              <a:rect r="r" b="b" t="t" l="l"/>
              <a:pathLst>
                <a:path h="3127057" w="2708656">
                  <a:moveTo>
                    <a:pt x="1392682" y="10382"/>
                  </a:moveTo>
                  <a:lnTo>
                    <a:pt x="2670810" y="754094"/>
                  </a:lnTo>
                  <a:cubicBezTo>
                    <a:pt x="2694305" y="767683"/>
                    <a:pt x="2708656" y="792829"/>
                    <a:pt x="2708656" y="820007"/>
                  </a:cubicBezTo>
                  <a:lnTo>
                    <a:pt x="2708656" y="2307177"/>
                  </a:lnTo>
                  <a:cubicBezTo>
                    <a:pt x="2708656" y="2334355"/>
                    <a:pt x="2694178" y="2359374"/>
                    <a:pt x="2670810" y="2373090"/>
                  </a:cubicBezTo>
                  <a:lnTo>
                    <a:pt x="1392682" y="3116675"/>
                  </a:lnTo>
                  <a:cubicBezTo>
                    <a:pt x="1368933" y="3130518"/>
                    <a:pt x="1339723" y="3130518"/>
                    <a:pt x="1316101" y="3116675"/>
                  </a:cubicBezTo>
                  <a:lnTo>
                    <a:pt x="37846" y="2373090"/>
                  </a:lnTo>
                  <a:cubicBezTo>
                    <a:pt x="14478" y="2359374"/>
                    <a:pt x="0" y="2334355"/>
                    <a:pt x="0" y="2307177"/>
                  </a:cubicBezTo>
                  <a:lnTo>
                    <a:pt x="0" y="819880"/>
                  </a:lnTo>
                  <a:cubicBezTo>
                    <a:pt x="0" y="792702"/>
                    <a:pt x="14478" y="767683"/>
                    <a:pt x="37846" y="753967"/>
                  </a:cubicBezTo>
                  <a:lnTo>
                    <a:pt x="1315974" y="10382"/>
                  </a:lnTo>
                  <a:cubicBezTo>
                    <a:pt x="1339723" y="-3461"/>
                    <a:pt x="1368933" y="-3461"/>
                    <a:pt x="1392555" y="10382"/>
                  </a:cubicBezTo>
                  <a:moveTo>
                    <a:pt x="1315974" y="142081"/>
                  </a:moveTo>
                  <a:lnTo>
                    <a:pt x="1354328" y="76295"/>
                  </a:lnTo>
                  <a:lnTo>
                    <a:pt x="1392682" y="142208"/>
                  </a:lnTo>
                  <a:lnTo>
                    <a:pt x="114554" y="885793"/>
                  </a:lnTo>
                  <a:lnTo>
                    <a:pt x="76200" y="819880"/>
                  </a:lnTo>
                  <a:lnTo>
                    <a:pt x="152400" y="819880"/>
                  </a:lnTo>
                  <a:lnTo>
                    <a:pt x="152400" y="2307177"/>
                  </a:lnTo>
                  <a:lnTo>
                    <a:pt x="76200" y="2307177"/>
                  </a:lnTo>
                  <a:lnTo>
                    <a:pt x="114554" y="2241264"/>
                  </a:lnTo>
                  <a:lnTo>
                    <a:pt x="1392682" y="2984849"/>
                  </a:lnTo>
                  <a:lnTo>
                    <a:pt x="1354328" y="3050762"/>
                  </a:lnTo>
                  <a:lnTo>
                    <a:pt x="1315974" y="2984849"/>
                  </a:lnTo>
                  <a:lnTo>
                    <a:pt x="2594102" y="2241264"/>
                  </a:lnTo>
                  <a:lnTo>
                    <a:pt x="2632456" y="2307177"/>
                  </a:lnTo>
                  <a:lnTo>
                    <a:pt x="2556256" y="2307177"/>
                  </a:lnTo>
                  <a:lnTo>
                    <a:pt x="2556256" y="819880"/>
                  </a:lnTo>
                  <a:lnTo>
                    <a:pt x="2632456" y="819880"/>
                  </a:lnTo>
                  <a:lnTo>
                    <a:pt x="2594102" y="885793"/>
                  </a:lnTo>
                  <a:lnTo>
                    <a:pt x="1315974" y="142208"/>
                  </a:lnTo>
                  <a:close/>
                </a:path>
              </a:pathLst>
            </a:custGeom>
            <a:solidFill>
              <a:srgbClr val="373372"/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0" y="1075544"/>
            <a:ext cx="11186999" cy="26646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523"/>
              </a:lnSpc>
            </a:pPr>
            <a:r>
              <a:rPr lang="en-US" b="true" sz="12804" spc="-254">
                <a:solidFill>
                  <a:srgbClr val="373372"/>
                </a:solidFill>
                <a:latin typeface="Mosse Thai Bold"/>
                <a:ea typeface="Mosse Thai Bold"/>
                <a:cs typeface="Mosse Thai Bold"/>
                <a:sym typeface="Mosse Thai Bold"/>
              </a:rPr>
              <a:t>WELCOME TO UFU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459454" y="8146083"/>
            <a:ext cx="2307050" cy="2505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66"/>
              </a:lnSpc>
            </a:pPr>
            <a:r>
              <a:rPr lang="en-US" sz="2740" spc="-54">
                <a:solidFill>
                  <a:srgbClr val="373372"/>
                </a:solidFill>
                <a:latin typeface="Mosse Thai"/>
                <a:ea typeface="Mosse Thai"/>
                <a:cs typeface="Mosse Thai"/>
                <a:sym typeface="Mosse Thai"/>
              </a:rPr>
              <a:t>VICE -RECTOR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3748995" y="6179187"/>
            <a:ext cx="5970459" cy="701529"/>
          </a:xfrm>
          <a:custGeom>
            <a:avLst/>
            <a:gdLst/>
            <a:ahLst/>
            <a:cxnLst/>
            <a:rect r="r" b="b" t="t" l="l"/>
            <a:pathLst>
              <a:path h="701529" w="5970459">
                <a:moveTo>
                  <a:pt x="0" y="0"/>
                </a:moveTo>
                <a:lnTo>
                  <a:pt x="5970459" y="0"/>
                </a:lnTo>
                <a:lnTo>
                  <a:pt x="5970459" y="701529"/>
                </a:lnTo>
                <a:lnTo>
                  <a:pt x="0" y="7015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1579" r="0" b="-1579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774287" y="5368376"/>
            <a:ext cx="2126332" cy="2440052"/>
            <a:chOff x="0" y="0"/>
            <a:chExt cx="2835109" cy="325340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76200" y="76200"/>
              <a:ext cx="2556256" cy="2974594"/>
            </a:xfrm>
            <a:custGeom>
              <a:avLst/>
              <a:gdLst/>
              <a:ahLst/>
              <a:cxnLst/>
              <a:rect r="r" b="b" t="t" l="l"/>
              <a:pathLst>
                <a:path h="2974594" w="2556256">
                  <a:moveTo>
                    <a:pt x="1278128" y="0"/>
                  </a:moveTo>
                  <a:lnTo>
                    <a:pt x="2556256" y="743585"/>
                  </a:lnTo>
                  <a:lnTo>
                    <a:pt x="2556256" y="2230882"/>
                  </a:lnTo>
                  <a:lnTo>
                    <a:pt x="1278128" y="2974594"/>
                  </a:lnTo>
                  <a:lnTo>
                    <a:pt x="0" y="2230882"/>
                  </a:lnTo>
                  <a:lnTo>
                    <a:pt x="0" y="743585"/>
                  </a:lnTo>
                  <a:lnTo>
                    <a:pt x="1278128" y="0"/>
                  </a:lnTo>
                  <a:close/>
                </a:path>
              </a:pathLst>
            </a:custGeom>
            <a:blipFill>
              <a:blip r:embed="rId6"/>
              <a:stretch>
                <a:fillRect l="0" t="-2789" r="-2980" b="-30173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-95"/>
              <a:ext cx="2708656" cy="3127057"/>
            </a:xfrm>
            <a:custGeom>
              <a:avLst/>
              <a:gdLst/>
              <a:ahLst/>
              <a:cxnLst/>
              <a:rect r="r" b="b" t="t" l="l"/>
              <a:pathLst>
                <a:path h="3127057" w="2708656">
                  <a:moveTo>
                    <a:pt x="1392682" y="10382"/>
                  </a:moveTo>
                  <a:lnTo>
                    <a:pt x="2670810" y="754094"/>
                  </a:lnTo>
                  <a:cubicBezTo>
                    <a:pt x="2694305" y="767683"/>
                    <a:pt x="2708656" y="792829"/>
                    <a:pt x="2708656" y="820007"/>
                  </a:cubicBezTo>
                  <a:lnTo>
                    <a:pt x="2708656" y="2307177"/>
                  </a:lnTo>
                  <a:cubicBezTo>
                    <a:pt x="2708656" y="2334355"/>
                    <a:pt x="2694178" y="2359374"/>
                    <a:pt x="2670810" y="2373090"/>
                  </a:cubicBezTo>
                  <a:lnTo>
                    <a:pt x="1392682" y="3116675"/>
                  </a:lnTo>
                  <a:cubicBezTo>
                    <a:pt x="1368933" y="3130518"/>
                    <a:pt x="1339723" y="3130518"/>
                    <a:pt x="1316101" y="3116675"/>
                  </a:cubicBezTo>
                  <a:lnTo>
                    <a:pt x="37846" y="2373090"/>
                  </a:lnTo>
                  <a:cubicBezTo>
                    <a:pt x="14478" y="2359374"/>
                    <a:pt x="0" y="2334355"/>
                    <a:pt x="0" y="2307177"/>
                  </a:cubicBezTo>
                  <a:lnTo>
                    <a:pt x="0" y="819880"/>
                  </a:lnTo>
                  <a:cubicBezTo>
                    <a:pt x="0" y="792702"/>
                    <a:pt x="14478" y="767683"/>
                    <a:pt x="37846" y="753967"/>
                  </a:cubicBezTo>
                  <a:lnTo>
                    <a:pt x="1315974" y="10382"/>
                  </a:lnTo>
                  <a:cubicBezTo>
                    <a:pt x="1339723" y="-3461"/>
                    <a:pt x="1368933" y="-3461"/>
                    <a:pt x="1392555" y="10382"/>
                  </a:cubicBezTo>
                  <a:moveTo>
                    <a:pt x="1315974" y="142081"/>
                  </a:moveTo>
                  <a:lnTo>
                    <a:pt x="1354328" y="76295"/>
                  </a:lnTo>
                  <a:lnTo>
                    <a:pt x="1392682" y="142208"/>
                  </a:lnTo>
                  <a:lnTo>
                    <a:pt x="114554" y="885793"/>
                  </a:lnTo>
                  <a:lnTo>
                    <a:pt x="76200" y="819880"/>
                  </a:lnTo>
                  <a:lnTo>
                    <a:pt x="152400" y="819880"/>
                  </a:lnTo>
                  <a:lnTo>
                    <a:pt x="152400" y="2307177"/>
                  </a:lnTo>
                  <a:lnTo>
                    <a:pt x="76200" y="2307177"/>
                  </a:lnTo>
                  <a:lnTo>
                    <a:pt x="114554" y="2241264"/>
                  </a:lnTo>
                  <a:lnTo>
                    <a:pt x="1392682" y="2984849"/>
                  </a:lnTo>
                  <a:lnTo>
                    <a:pt x="1354328" y="3050762"/>
                  </a:lnTo>
                  <a:lnTo>
                    <a:pt x="1315974" y="2984849"/>
                  </a:lnTo>
                  <a:lnTo>
                    <a:pt x="2594102" y="2241264"/>
                  </a:lnTo>
                  <a:lnTo>
                    <a:pt x="2632456" y="2307177"/>
                  </a:lnTo>
                  <a:lnTo>
                    <a:pt x="2556256" y="2307177"/>
                  </a:lnTo>
                  <a:lnTo>
                    <a:pt x="2556256" y="819880"/>
                  </a:lnTo>
                  <a:lnTo>
                    <a:pt x="2632456" y="819880"/>
                  </a:lnTo>
                  <a:lnTo>
                    <a:pt x="2594102" y="885793"/>
                  </a:lnTo>
                  <a:lnTo>
                    <a:pt x="1315974" y="142208"/>
                  </a:lnTo>
                  <a:close/>
                </a:path>
              </a:pathLst>
            </a:custGeom>
            <a:solidFill>
              <a:srgbClr val="373372"/>
            </a:soli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8321849" y="5846946"/>
            <a:ext cx="1444654" cy="2643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73"/>
              </a:lnSpc>
            </a:pPr>
            <a:r>
              <a:rPr lang="en-US" sz="2749" spc="-54">
                <a:solidFill>
                  <a:srgbClr val="373372"/>
                </a:solidFill>
                <a:latin typeface="Mosse Thai"/>
                <a:ea typeface="Mosse Thai"/>
                <a:cs typeface="Mosse Thai"/>
                <a:sym typeface="Mosse Thai"/>
              </a:rPr>
              <a:t>RECTOR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896370" y="6351189"/>
            <a:ext cx="5675710" cy="390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Mosse Thai"/>
                <a:ea typeface="Mosse Thai"/>
                <a:cs typeface="Mosse Thai"/>
                <a:sym typeface="Mosse Thai"/>
              </a:rPr>
              <a:t>Prof. Dr. Carlos Henrique de Carvalho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6497803" y="-1310882"/>
            <a:ext cx="19025547" cy="18584688"/>
            <a:chOff x="0" y="0"/>
            <a:chExt cx="25367396" cy="24779584"/>
          </a:xfrm>
        </p:grpSpPr>
        <p:grpSp>
          <p:nvGrpSpPr>
            <p:cNvPr name="Group 17" id="17"/>
            <p:cNvGrpSpPr/>
            <p:nvPr/>
          </p:nvGrpSpPr>
          <p:grpSpPr>
            <a:xfrm rot="-1832212">
              <a:off x="10066335" y="2247869"/>
              <a:ext cx="10506388" cy="6074242"/>
              <a:chOff x="0" y="0"/>
              <a:chExt cx="411120" cy="237688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411120" cy="237688"/>
              </a:xfrm>
              <a:custGeom>
                <a:avLst/>
                <a:gdLst/>
                <a:ahLst/>
                <a:cxnLst/>
                <a:rect r="r" b="b" t="t" l="l"/>
                <a:pathLst>
                  <a:path h="237688" w="411120">
                    <a:moveTo>
                      <a:pt x="0" y="0"/>
                    </a:moveTo>
                    <a:lnTo>
                      <a:pt x="411120" y="0"/>
                    </a:lnTo>
                    <a:lnTo>
                      <a:pt x="411120" y="237688"/>
                    </a:lnTo>
                    <a:lnTo>
                      <a:pt x="0" y="237688"/>
                    </a:lnTo>
                    <a:close/>
                  </a:path>
                </a:pathLst>
              </a:custGeom>
              <a:solidFill>
                <a:srgbClr val="0A2268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0" y="-9525"/>
                <a:ext cx="411120" cy="24721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771"/>
                  </a:lnSpc>
                </a:pPr>
              </a:p>
            </p:txBody>
          </p:sp>
        </p:grpSp>
        <p:grpSp>
          <p:nvGrpSpPr>
            <p:cNvPr name="Group 20" id="20"/>
            <p:cNvGrpSpPr/>
            <p:nvPr/>
          </p:nvGrpSpPr>
          <p:grpSpPr>
            <a:xfrm rot="-1832212">
              <a:off x="3026686" y="10482911"/>
              <a:ext cx="21407171" cy="9518345"/>
              <a:chOff x="0" y="0"/>
              <a:chExt cx="837673" cy="372457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837673" cy="372457"/>
              </a:xfrm>
              <a:custGeom>
                <a:avLst/>
                <a:gdLst/>
                <a:ahLst/>
                <a:cxnLst/>
                <a:rect r="r" b="b" t="t" l="l"/>
                <a:pathLst>
                  <a:path h="372457" w="837673">
                    <a:moveTo>
                      <a:pt x="0" y="0"/>
                    </a:moveTo>
                    <a:lnTo>
                      <a:pt x="837673" y="0"/>
                    </a:lnTo>
                    <a:lnTo>
                      <a:pt x="837673" y="372457"/>
                    </a:lnTo>
                    <a:lnTo>
                      <a:pt x="0" y="372457"/>
                    </a:lnTo>
                    <a:close/>
                  </a:path>
                </a:pathLst>
              </a:custGeom>
              <a:solidFill>
                <a:srgbClr val="092169"/>
              </a:solidFill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0" y="-9525"/>
                <a:ext cx="837673" cy="38198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771"/>
                  </a:lnSpc>
                </a:pPr>
              </a:p>
            </p:txBody>
          </p:sp>
        </p:grpSp>
        <p:grpSp>
          <p:nvGrpSpPr>
            <p:cNvPr name="Group 23" id="23"/>
            <p:cNvGrpSpPr/>
            <p:nvPr/>
          </p:nvGrpSpPr>
          <p:grpSpPr>
            <a:xfrm rot="0">
              <a:off x="6679938" y="3583589"/>
              <a:ext cx="8779372" cy="10264282"/>
              <a:chOff x="0" y="0"/>
              <a:chExt cx="695214" cy="812800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7024"/>
                <a:ext cx="695214" cy="798752"/>
              </a:xfrm>
              <a:custGeom>
                <a:avLst/>
                <a:gdLst/>
                <a:ahLst/>
                <a:cxnLst/>
                <a:rect r="r" b="b" t="t" l="l"/>
                <a:pathLst>
                  <a:path h="798752" w="695214">
                    <a:moveTo>
                      <a:pt x="369996" y="6064"/>
                    </a:moveTo>
                    <a:lnTo>
                      <a:pt x="672825" y="183088"/>
                    </a:lnTo>
                    <a:cubicBezTo>
                      <a:pt x="686691" y="191194"/>
                      <a:pt x="695214" y="206049"/>
                      <a:pt x="695214" y="222110"/>
                    </a:cubicBezTo>
                    <a:lnTo>
                      <a:pt x="695214" y="576642"/>
                    </a:lnTo>
                    <a:cubicBezTo>
                      <a:pt x="695214" y="592703"/>
                      <a:pt x="686691" y="607558"/>
                      <a:pt x="672825" y="615664"/>
                    </a:cubicBezTo>
                    <a:lnTo>
                      <a:pt x="369996" y="792688"/>
                    </a:lnTo>
                    <a:cubicBezTo>
                      <a:pt x="356165" y="800773"/>
                      <a:pt x="339049" y="800773"/>
                      <a:pt x="325218" y="792688"/>
                    </a:cubicBezTo>
                    <a:lnTo>
                      <a:pt x="22389" y="615664"/>
                    </a:lnTo>
                    <a:cubicBezTo>
                      <a:pt x="8523" y="607558"/>
                      <a:pt x="0" y="592703"/>
                      <a:pt x="0" y="576642"/>
                    </a:cubicBezTo>
                    <a:lnTo>
                      <a:pt x="0" y="222110"/>
                    </a:lnTo>
                    <a:cubicBezTo>
                      <a:pt x="0" y="206049"/>
                      <a:pt x="8523" y="191194"/>
                      <a:pt x="22389" y="183088"/>
                    </a:cubicBezTo>
                    <a:lnTo>
                      <a:pt x="325218" y="6064"/>
                    </a:lnTo>
                    <a:cubicBezTo>
                      <a:pt x="339049" y="-2021"/>
                      <a:pt x="356165" y="-2021"/>
                      <a:pt x="369996" y="6064"/>
                    </a:cubicBezTo>
                    <a:close/>
                  </a:path>
                </a:pathLst>
              </a:custGeom>
              <a:ln w="19050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name="TextBox 25" id="25"/>
              <p:cNvSpPr txBox="true"/>
              <p:nvPr/>
            </p:nvSpPr>
            <p:spPr>
              <a:xfrm>
                <a:off x="0" y="130175"/>
                <a:ext cx="695214" cy="5429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771"/>
                  </a:lnSpc>
                </a:pPr>
              </a:p>
            </p:txBody>
          </p:sp>
        </p:grpSp>
        <p:grpSp>
          <p:nvGrpSpPr>
            <p:cNvPr name="Group 26" id="26"/>
            <p:cNvGrpSpPr/>
            <p:nvPr/>
          </p:nvGrpSpPr>
          <p:grpSpPr>
            <a:xfrm rot="-1842130">
              <a:off x="-743336" y="13952908"/>
              <a:ext cx="12189703" cy="434651"/>
              <a:chOff x="0" y="0"/>
              <a:chExt cx="2505195" cy="89328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0"/>
                <a:ext cx="2505195" cy="89328"/>
              </a:xfrm>
              <a:custGeom>
                <a:avLst/>
                <a:gdLst/>
                <a:ahLst/>
                <a:cxnLst/>
                <a:rect r="r" b="b" t="t" l="l"/>
                <a:pathLst>
                  <a:path h="89328" w="2505195">
                    <a:moveTo>
                      <a:pt x="44664" y="0"/>
                    </a:moveTo>
                    <a:lnTo>
                      <a:pt x="2460531" y="0"/>
                    </a:lnTo>
                    <a:cubicBezTo>
                      <a:pt x="2472377" y="0"/>
                      <a:pt x="2483737" y="4706"/>
                      <a:pt x="2492113" y="13082"/>
                    </a:cubicBezTo>
                    <a:cubicBezTo>
                      <a:pt x="2500489" y="21458"/>
                      <a:pt x="2505195" y="32818"/>
                      <a:pt x="2505195" y="44664"/>
                    </a:cubicBezTo>
                    <a:lnTo>
                      <a:pt x="2505195" y="44664"/>
                    </a:lnTo>
                    <a:cubicBezTo>
                      <a:pt x="2505195" y="69331"/>
                      <a:pt x="2485198" y="89328"/>
                      <a:pt x="2460531" y="89328"/>
                    </a:cubicBezTo>
                    <a:lnTo>
                      <a:pt x="44664" y="89328"/>
                    </a:lnTo>
                    <a:cubicBezTo>
                      <a:pt x="19997" y="89328"/>
                      <a:pt x="0" y="69331"/>
                      <a:pt x="0" y="44664"/>
                    </a:cubicBezTo>
                    <a:lnTo>
                      <a:pt x="0" y="44664"/>
                    </a:lnTo>
                    <a:cubicBezTo>
                      <a:pt x="0" y="19997"/>
                      <a:pt x="19997" y="0"/>
                      <a:pt x="44664" y="0"/>
                    </a:cubicBezTo>
                    <a:close/>
                  </a:path>
                </a:pathLst>
              </a:custGeom>
              <a:solidFill>
                <a:srgbClr val="092169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28" id="28"/>
              <p:cNvSpPr txBox="true"/>
              <p:nvPr/>
            </p:nvSpPr>
            <p:spPr>
              <a:xfrm>
                <a:off x="0" y="-9525"/>
                <a:ext cx="2505195" cy="9885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771"/>
                  </a:lnSpc>
                </a:pPr>
              </a:p>
            </p:txBody>
          </p:sp>
        </p:grpSp>
        <p:sp>
          <p:nvSpPr>
            <p:cNvPr name="Freeform 29" id="29"/>
            <p:cNvSpPr/>
            <p:nvPr/>
          </p:nvSpPr>
          <p:spPr>
            <a:xfrm flipH="false" flipV="false" rot="1868917">
              <a:off x="7603649" y="11661809"/>
              <a:ext cx="3296307" cy="157336"/>
            </a:xfrm>
            <a:custGeom>
              <a:avLst/>
              <a:gdLst/>
              <a:ahLst/>
              <a:cxnLst/>
              <a:rect r="r" b="b" t="t" l="l"/>
              <a:pathLst>
                <a:path h="157336" w="3296307">
                  <a:moveTo>
                    <a:pt x="0" y="0"/>
                  </a:moveTo>
                  <a:lnTo>
                    <a:pt x="3296306" y="0"/>
                  </a:lnTo>
                  <a:lnTo>
                    <a:pt x="3296306" y="157336"/>
                  </a:lnTo>
                  <a:lnTo>
                    <a:pt x="0" y="1573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43" t="0" r="-243" b="0"/>
              </a:stretch>
            </a:blipFill>
          </p:spPr>
        </p:sp>
        <p:sp>
          <p:nvSpPr>
            <p:cNvPr name="Freeform 30" id="30"/>
            <p:cNvSpPr/>
            <p:nvPr/>
          </p:nvSpPr>
          <p:spPr>
            <a:xfrm flipH="false" flipV="false" rot="-1901483">
              <a:off x="11359080" y="11625526"/>
              <a:ext cx="3296297" cy="157336"/>
            </a:xfrm>
            <a:custGeom>
              <a:avLst/>
              <a:gdLst/>
              <a:ahLst/>
              <a:cxnLst/>
              <a:rect r="r" b="b" t="t" l="l"/>
              <a:pathLst>
                <a:path h="157336" w="3296297">
                  <a:moveTo>
                    <a:pt x="0" y="0"/>
                  </a:moveTo>
                  <a:lnTo>
                    <a:pt x="3296297" y="0"/>
                  </a:lnTo>
                  <a:lnTo>
                    <a:pt x="3296297" y="157336"/>
                  </a:lnTo>
                  <a:lnTo>
                    <a:pt x="0" y="1573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43" t="0" r="-243" b="0"/>
              </a:stretch>
            </a:blipFill>
          </p:spPr>
        </p:sp>
        <p:grpSp>
          <p:nvGrpSpPr>
            <p:cNvPr name="Group 31" id="31"/>
            <p:cNvGrpSpPr/>
            <p:nvPr/>
          </p:nvGrpSpPr>
          <p:grpSpPr>
            <a:xfrm rot="62601">
              <a:off x="3555477" y="1610185"/>
              <a:ext cx="11434413" cy="3470159"/>
              <a:chOff x="0" y="0"/>
              <a:chExt cx="808955" cy="245505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18476" y="0"/>
                <a:ext cx="772003" cy="238329"/>
              </a:xfrm>
              <a:custGeom>
                <a:avLst/>
                <a:gdLst/>
                <a:ahLst/>
                <a:cxnLst/>
                <a:rect r="r" b="b" t="t" l="l"/>
                <a:pathLst>
                  <a:path h="238329" w="772003">
                    <a:moveTo>
                      <a:pt x="407931" y="232194"/>
                    </a:moveTo>
                    <a:lnTo>
                      <a:pt x="768550" y="13310"/>
                    </a:lnTo>
                    <a:cubicBezTo>
                      <a:pt x="771302" y="11640"/>
                      <a:pt x="772604" y="8343"/>
                      <a:pt x="771737" y="5243"/>
                    </a:cubicBezTo>
                    <a:cubicBezTo>
                      <a:pt x="770870" y="2143"/>
                      <a:pt x="768045" y="0"/>
                      <a:pt x="764827" y="0"/>
                    </a:cubicBezTo>
                    <a:lnTo>
                      <a:pt x="7177" y="0"/>
                    </a:lnTo>
                    <a:cubicBezTo>
                      <a:pt x="3958" y="0"/>
                      <a:pt x="1133" y="2143"/>
                      <a:pt x="266" y="5243"/>
                    </a:cubicBezTo>
                    <a:cubicBezTo>
                      <a:pt x="-601" y="8343"/>
                      <a:pt x="702" y="11640"/>
                      <a:pt x="3453" y="13310"/>
                    </a:cubicBezTo>
                    <a:lnTo>
                      <a:pt x="364072" y="232194"/>
                    </a:lnTo>
                    <a:cubicBezTo>
                      <a:pt x="377548" y="240374"/>
                      <a:pt x="394456" y="240374"/>
                      <a:pt x="407931" y="232194"/>
                    </a:cubicBezTo>
                    <a:close/>
                  </a:path>
                </a:pathLst>
              </a:custGeom>
              <a:solidFill>
                <a:srgbClr val="092169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126399" y="8011"/>
                <a:ext cx="556157" cy="12350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771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7350008" y="4277554"/>
              <a:ext cx="7384226" cy="8876351"/>
              <a:chOff x="0" y="0"/>
              <a:chExt cx="708491" cy="851656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11150"/>
                <a:ext cx="708491" cy="829356"/>
              </a:xfrm>
              <a:custGeom>
                <a:avLst/>
                <a:gdLst/>
                <a:ahLst/>
                <a:cxnLst/>
                <a:rect r="r" b="b" t="t" l="l"/>
                <a:pathLst>
                  <a:path h="829356" w="708491">
                    <a:moveTo>
                      <a:pt x="390544" y="9671"/>
                    </a:moveTo>
                    <a:lnTo>
                      <a:pt x="672193" y="171229"/>
                    </a:lnTo>
                    <a:cubicBezTo>
                      <a:pt x="694645" y="184107"/>
                      <a:pt x="708491" y="208013"/>
                      <a:pt x="708491" y="233896"/>
                    </a:cubicBezTo>
                    <a:lnTo>
                      <a:pt x="708491" y="595460"/>
                    </a:lnTo>
                    <a:cubicBezTo>
                      <a:pt x="708491" y="621343"/>
                      <a:pt x="694645" y="645248"/>
                      <a:pt x="672193" y="658127"/>
                    </a:cubicBezTo>
                    <a:lnTo>
                      <a:pt x="390544" y="819685"/>
                    </a:lnTo>
                    <a:cubicBezTo>
                      <a:pt x="368063" y="832580"/>
                      <a:pt x="340428" y="832580"/>
                      <a:pt x="317948" y="819685"/>
                    </a:cubicBezTo>
                    <a:lnTo>
                      <a:pt x="36298" y="658127"/>
                    </a:lnTo>
                    <a:cubicBezTo>
                      <a:pt x="13846" y="645248"/>
                      <a:pt x="0" y="621343"/>
                      <a:pt x="0" y="595460"/>
                    </a:cubicBezTo>
                    <a:lnTo>
                      <a:pt x="0" y="233896"/>
                    </a:lnTo>
                    <a:cubicBezTo>
                      <a:pt x="0" y="208013"/>
                      <a:pt x="13846" y="184107"/>
                      <a:pt x="36298" y="171229"/>
                    </a:cubicBezTo>
                    <a:lnTo>
                      <a:pt x="317948" y="9671"/>
                    </a:lnTo>
                    <a:cubicBezTo>
                      <a:pt x="340428" y="-3224"/>
                      <a:pt x="368063" y="-3224"/>
                      <a:pt x="390544" y="9671"/>
                    </a:cubicBezTo>
                    <a:close/>
                  </a:path>
                </a:pathLst>
              </a:custGeom>
              <a:solidFill>
                <a:srgbClr val="014094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130175"/>
                <a:ext cx="708491" cy="581781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771"/>
                  </a:lnSpc>
                </a:pPr>
              </a:p>
            </p:txBody>
          </p:sp>
        </p:grpSp>
        <p:grpSp>
          <p:nvGrpSpPr>
            <p:cNvPr name="Group 37" id="37"/>
            <p:cNvGrpSpPr/>
            <p:nvPr/>
          </p:nvGrpSpPr>
          <p:grpSpPr>
            <a:xfrm rot="0">
              <a:off x="7744436" y="4737697"/>
              <a:ext cx="6650376" cy="7903492"/>
              <a:chOff x="0" y="0"/>
              <a:chExt cx="683929" cy="812800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12763"/>
                <a:ext cx="683929" cy="787274"/>
              </a:xfrm>
              <a:custGeom>
                <a:avLst/>
                <a:gdLst/>
                <a:ahLst/>
                <a:cxnLst/>
                <a:rect r="r" b="b" t="t" l="l"/>
                <a:pathLst>
                  <a:path h="787274" w="683929">
                    <a:moveTo>
                      <a:pt x="381908" y="10972"/>
                    </a:moveTo>
                    <a:lnTo>
                      <a:pt x="643985" y="166702"/>
                    </a:lnTo>
                    <a:cubicBezTo>
                      <a:pt x="668750" y="181418"/>
                      <a:pt x="683929" y="208093"/>
                      <a:pt x="683929" y="236900"/>
                    </a:cubicBezTo>
                    <a:lnTo>
                      <a:pt x="683929" y="550374"/>
                    </a:lnTo>
                    <a:cubicBezTo>
                      <a:pt x="683929" y="579181"/>
                      <a:pt x="668750" y="605856"/>
                      <a:pt x="643985" y="620572"/>
                    </a:cubicBezTo>
                    <a:lnTo>
                      <a:pt x="381908" y="776302"/>
                    </a:lnTo>
                    <a:cubicBezTo>
                      <a:pt x="357288" y="790931"/>
                      <a:pt x="326641" y="790931"/>
                      <a:pt x="302021" y="776302"/>
                    </a:cubicBezTo>
                    <a:lnTo>
                      <a:pt x="39943" y="620572"/>
                    </a:lnTo>
                    <a:cubicBezTo>
                      <a:pt x="15179" y="605856"/>
                      <a:pt x="0" y="579181"/>
                      <a:pt x="0" y="550374"/>
                    </a:cubicBezTo>
                    <a:lnTo>
                      <a:pt x="0" y="236900"/>
                    </a:lnTo>
                    <a:cubicBezTo>
                      <a:pt x="0" y="208093"/>
                      <a:pt x="15179" y="181418"/>
                      <a:pt x="39943" y="166702"/>
                    </a:cubicBezTo>
                    <a:lnTo>
                      <a:pt x="302021" y="10972"/>
                    </a:lnTo>
                    <a:cubicBezTo>
                      <a:pt x="326641" y="-3657"/>
                      <a:pt x="357288" y="-3657"/>
                      <a:pt x="381908" y="10972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0" y="130175"/>
                <a:ext cx="683929" cy="5429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771"/>
                  </a:lnSpc>
                </a:pPr>
              </a:p>
            </p:txBody>
          </p:sp>
        </p:grpSp>
        <p:sp>
          <p:nvSpPr>
            <p:cNvPr name="Freeform 40" id="40"/>
            <p:cNvSpPr/>
            <p:nvPr/>
          </p:nvSpPr>
          <p:spPr>
            <a:xfrm flipH="false" flipV="false" rot="0">
              <a:off x="7744436" y="5373870"/>
              <a:ext cx="6599952" cy="6631146"/>
            </a:xfrm>
            <a:custGeom>
              <a:avLst/>
              <a:gdLst/>
              <a:ahLst/>
              <a:cxnLst/>
              <a:rect r="r" b="b" t="t" l="l"/>
              <a:pathLst>
                <a:path h="6631146" w="6599952">
                  <a:moveTo>
                    <a:pt x="0" y="0"/>
                  </a:moveTo>
                  <a:lnTo>
                    <a:pt x="6599952" y="0"/>
                  </a:lnTo>
                  <a:lnTo>
                    <a:pt x="6599952" y="6631146"/>
                  </a:lnTo>
                  <a:lnTo>
                    <a:pt x="0" y="6631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236" t="0" r="-236" b="0"/>
              </a:stretch>
            </a:blipFill>
          </p:spPr>
        </p:sp>
      </p:grpSp>
      <p:sp>
        <p:nvSpPr>
          <p:cNvPr name="TextBox 41" id="41"/>
          <p:cNvSpPr txBox="true"/>
          <p:nvPr/>
        </p:nvSpPr>
        <p:spPr>
          <a:xfrm rot="0">
            <a:off x="3873042" y="8628805"/>
            <a:ext cx="5722367" cy="390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Mosse Thai"/>
                <a:ea typeface="Mosse Thai"/>
                <a:cs typeface="Mosse Thai"/>
                <a:sym typeface="Mosse Thai"/>
              </a:rPr>
              <a:t>Profª. Dra. Catarina Machado Azeredo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2875088" cy="10287000"/>
            <a:chOff x="0" y="0"/>
            <a:chExt cx="383345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83349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67372" t="0" r="-167371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2875088" cy="10287000"/>
            <a:chOff x="0" y="0"/>
            <a:chExt cx="383345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83349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35426" t="0" r="-550419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73807" y="9162414"/>
            <a:ext cx="3112038" cy="910270"/>
            <a:chOff x="0" y="0"/>
            <a:chExt cx="4149384" cy="121369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1" t="0" r="-42" b="3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3954409" y="1901739"/>
            <a:ext cx="2448312" cy="5553747"/>
          </a:xfrm>
          <a:custGeom>
            <a:avLst/>
            <a:gdLst/>
            <a:ahLst/>
            <a:cxnLst/>
            <a:rect r="r" b="b" t="t" l="l"/>
            <a:pathLst>
              <a:path h="5553747" w="2448312">
                <a:moveTo>
                  <a:pt x="0" y="0"/>
                </a:moveTo>
                <a:lnTo>
                  <a:pt x="2448312" y="0"/>
                </a:lnTo>
                <a:lnTo>
                  <a:pt x="2448312" y="5553748"/>
                </a:lnTo>
                <a:lnTo>
                  <a:pt x="0" y="55537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57" t="0" r="-157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476763" y="1901739"/>
            <a:ext cx="2412081" cy="5553747"/>
          </a:xfrm>
          <a:custGeom>
            <a:avLst/>
            <a:gdLst/>
            <a:ahLst/>
            <a:cxnLst/>
            <a:rect r="r" b="b" t="t" l="l"/>
            <a:pathLst>
              <a:path h="5553747" w="2412081">
                <a:moveTo>
                  <a:pt x="0" y="0"/>
                </a:moveTo>
                <a:lnTo>
                  <a:pt x="2412081" y="0"/>
                </a:lnTo>
                <a:lnTo>
                  <a:pt x="2412081" y="5553748"/>
                </a:lnTo>
                <a:lnTo>
                  <a:pt x="0" y="55537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-6" r="0" b="-6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4789654" y="7750205"/>
            <a:ext cx="2062160" cy="5988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0"/>
              </a:lnSpc>
            </a:pPr>
            <a:r>
              <a:rPr lang="en-US" sz="314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+3.000 staff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4897864" y="2137774"/>
            <a:ext cx="1608749" cy="17556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61"/>
              </a:lnSpc>
            </a:pPr>
            <a:r>
              <a:rPr lang="en-US" sz="7687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+3k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1068596" y="1923687"/>
            <a:ext cx="2448312" cy="5553747"/>
          </a:xfrm>
          <a:custGeom>
            <a:avLst/>
            <a:gdLst/>
            <a:ahLst/>
            <a:cxnLst/>
            <a:rect r="r" b="b" t="t" l="l"/>
            <a:pathLst>
              <a:path h="5553747" w="2448312">
                <a:moveTo>
                  <a:pt x="0" y="0"/>
                </a:moveTo>
                <a:lnTo>
                  <a:pt x="2448312" y="0"/>
                </a:lnTo>
                <a:lnTo>
                  <a:pt x="2448312" y="5553748"/>
                </a:lnTo>
                <a:lnTo>
                  <a:pt x="0" y="55537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" t="0" r="-157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1246333" y="7750205"/>
            <a:ext cx="2092838" cy="14966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0"/>
              </a:lnSpc>
            </a:pPr>
            <a:r>
              <a:rPr lang="en-US" sz="314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+2.000 professors</a:t>
            </a:r>
          </a:p>
          <a:p>
            <a:pPr algn="ctr">
              <a:lnSpc>
                <a:spcPts val="3770"/>
              </a:lnSpc>
            </a:pPr>
            <a:r>
              <a:rPr lang="en-US" sz="314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( &gt;90% PhD)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534541" y="2159720"/>
            <a:ext cx="1582065" cy="17556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61"/>
              </a:lnSpc>
            </a:pPr>
            <a:r>
              <a:rPr lang="en-US" sz="7687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+2k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7412039" y="1901739"/>
            <a:ext cx="2448312" cy="5553747"/>
          </a:xfrm>
          <a:custGeom>
            <a:avLst/>
            <a:gdLst/>
            <a:ahLst/>
            <a:cxnLst/>
            <a:rect r="r" b="b" t="t" l="l"/>
            <a:pathLst>
              <a:path h="5553747" w="2448312">
                <a:moveTo>
                  <a:pt x="0" y="0"/>
                </a:moveTo>
                <a:lnTo>
                  <a:pt x="2448311" y="0"/>
                </a:lnTo>
                <a:lnTo>
                  <a:pt x="2448311" y="5553748"/>
                </a:lnTo>
                <a:lnTo>
                  <a:pt x="0" y="555374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57" t="0" r="-157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7997501" y="7728255"/>
            <a:ext cx="1502970" cy="1530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0"/>
              </a:lnSpc>
            </a:pPr>
            <a:r>
              <a:rPr lang="en-US" sz="3142" spc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+28.000 enrolled students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7582651" y="2173403"/>
            <a:ext cx="2011281" cy="17556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61"/>
              </a:lnSpc>
            </a:pPr>
            <a:r>
              <a:rPr lang="en-US" sz="7687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+28k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295455" y="333360"/>
            <a:ext cx="10682806" cy="12174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2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Our institutional numbers</a:t>
            </a:r>
          </a:p>
        </p:txBody>
      </p:sp>
      <p:sp>
        <p:nvSpPr>
          <p:cNvPr name="TextBox 19" id="19"/>
          <p:cNvSpPr txBox="true"/>
          <p:nvPr/>
        </p:nvSpPr>
        <p:spPr>
          <a:xfrm rot="60000">
            <a:off x="4412329" y="7728267"/>
            <a:ext cx="1428862" cy="1064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0"/>
              </a:lnSpc>
            </a:pPr>
            <a:r>
              <a:rPr lang="en-US" sz="3142" spc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+35.000 people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4191530" y="2173403"/>
            <a:ext cx="2011281" cy="17556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61"/>
              </a:lnSpc>
            </a:pPr>
            <a:r>
              <a:rPr lang="en-US" sz="7687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+35k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5110458" y="9228012"/>
            <a:ext cx="3112038" cy="910271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2875088" cy="10409466"/>
            <a:chOff x="0" y="0"/>
            <a:chExt cx="3833450" cy="1387928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833495" cy="13879322"/>
            </a:xfrm>
            <a:custGeom>
              <a:avLst/>
              <a:gdLst/>
              <a:ahLst/>
              <a:cxnLst/>
              <a:rect r="r" b="b" t="t" l="l"/>
              <a:pathLst>
                <a:path h="13879322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879322"/>
                  </a:lnTo>
                  <a:lnTo>
                    <a:pt x="0" y="138793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39551" t="0" r="-555650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5132114" y="1592680"/>
            <a:ext cx="11382186" cy="6430935"/>
          </a:xfrm>
          <a:custGeom>
            <a:avLst/>
            <a:gdLst/>
            <a:ahLst/>
            <a:cxnLst/>
            <a:rect r="r" b="b" t="t" l="l"/>
            <a:pathLst>
              <a:path h="6430935" w="11382186">
                <a:moveTo>
                  <a:pt x="0" y="0"/>
                </a:moveTo>
                <a:lnTo>
                  <a:pt x="11382186" y="0"/>
                </a:lnTo>
                <a:lnTo>
                  <a:pt x="11382186" y="6430935"/>
                </a:lnTo>
                <a:lnTo>
                  <a:pt x="0" y="64309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390802" y="10059"/>
            <a:ext cx="14043114" cy="12174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4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Get to know UFU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109868" y="8299840"/>
            <a:ext cx="8000590" cy="5744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54"/>
              </a:lnSpc>
            </a:pPr>
            <a:r>
              <a:rPr lang="en-US" sz="3252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youtube.com/watch?v=0sSN29KHzY4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017349" y="1916054"/>
            <a:ext cx="14885918" cy="7060340"/>
          </a:xfrm>
          <a:custGeom>
            <a:avLst/>
            <a:gdLst/>
            <a:ahLst/>
            <a:cxnLst/>
            <a:rect r="r" b="b" t="t" l="l"/>
            <a:pathLst>
              <a:path h="7060340" w="14885918">
                <a:moveTo>
                  <a:pt x="0" y="0"/>
                </a:moveTo>
                <a:lnTo>
                  <a:pt x="14885917" y="0"/>
                </a:lnTo>
                <a:lnTo>
                  <a:pt x="14885917" y="7060339"/>
                </a:lnTo>
                <a:lnTo>
                  <a:pt x="0" y="70603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45" r="0" b="-45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2875088" cy="10287000"/>
            <a:chOff x="0" y="0"/>
            <a:chExt cx="383345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83349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36500" t="0" r="-549346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973807" y="9162414"/>
            <a:ext cx="3112038" cy="910270"/>
            <a:chOff x="0" y="0"/>
            <a:chExt cx="4149384" cy="121369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1" t="0" r="-42" b="3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3261941" y="2371034"/>
            <a:ext cx="547016" cy="544281"/>
          </a:xfrm>
          <a:custGeom>
            <a:avLst/>
            <a:gdLst/>
            <a:ahLst/>
            <a:cxnLst/>
            <a:rect r="r" b="b" t="t" l="l"/>
            <a:pathLst>
              <a:path h="544281" w="547016">
                <a:moveTo>
                  <a:pt x="0" y="0"/>
                </a:moveTo>
                <a:lnTo>
                  <a:pt x="547015" y="0"/>
                </a:lnTo>
                <a:lnTo>
                  <a:pt x="547015" y="544280"/>
                </a:lnTo>
                <a:lnTo>
                  <a:pt x="0" y="5442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-251" r="0" b="-251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195810" y="4620148"/>
            <a:ext cx="669890" cy="523351"/>
          </a:xfrm>
          <a:custGeom>
            <a:avLst/>
            <a:gdLst/>
            <a:ahLst/>
            <a:cxnLst/>
            <a:rect r="r" b="b" t="t" l="l"/>
            <a:pathLst>
              <a:path h="523351" w="669890">
                <a:moveTo>
                  <a:pt x="0" y="0"/>
                </a:moveTo>
                <a:lnTo>
                  <a:pt x="669890" y="0"/>
                </a:lnTo>
                <a:lnTo>
                  <a:pt x="669890" y="523352"/>
                </a:lnTo>
                <a:lnTo>
                  <a:pt x="0" y="5233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-478" r="0" b="-478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195810" y="5719143"/>
            <a:ext cx="520116" cy="650145"/>
          </a:xfrm>
          <a:custGeom>
            <a:avLst/>
            <a:gdLst/>
            <a:ahLst/>
            <a:cxnLst/>
            <a:rect r="r" b="b" t="t" l="l"/>
            <a:pathLst>
              <a:path h="650145" w="520116">
                <a:moveTo>
                  <a:pt x="0" y="0"/>
                </a:moveTo>
                <a:lnTo>
                  <a:pt x="520116" y="0"/>
                </a:lnTo>
                <a:lnTo>
                  <a:pt x="520116" y="650145"/>
                </a:lnTo>
                <a:lnTo>
                  <a:pt x="0" y="6501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724" t="0" r="-724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3862675" y="3444147"/>
            <a:ext cx="668079" cy="615468"/>
          </a:xfrm>
          <a:custGeom>
            <a:avLst/>
            <a:gdLst/>
            <a:ahLst/>
            <a:cxnLst/>
            <a:rect r="r" b="b" t="t" l="l"/>
            <a:pathLst>
              <a:path h="615468" w="668079">
                <a:moveTo>
                  <a:pt x="0" y="0"/>
                </a:moveTo>
                <a:lnTo>
                  <a:pt x="668079" y="0"/>
                </a:lnTo>
                <a:lnTo>
                  <a:pt x="668079" y="615468"/>
                </a:lnTo>
                <a:lnTo>
                  <a:pt x="0" y="6154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-451" r="0" b="-451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3862676" y="6867681"/>
            <a:ext cx="668079" cy="652212"/>
          </a:xfrm>
          <a:custGeom>
            <a:avLst/>
            <a:gdLst/>
            <a:ahLst/>
            <a:cxnLst/>
            <a:rect r="r" b="b" t="t" l="l"/>
            <a:pathLst>
              <a:path h="652212" w="668079">
                <a:moveTo>
                  <a:pt x="668079" y="0"/>
                </a:moveTo>
                <a:lnTo>
                  <a:pt x="0" y="0"/>
                </a:lnTo>
                <a:lnTo>
                  <a:pt x="0" y="652212"/>
                </a:lnTo>
                <a:lnTo>
                  <a:pt x="668079" y="652212"/>
                </a:lnTo>
                <a:lnTo>
                  <a:pt x="668079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227" t="0" r="-227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136734" y="7881312"/>
            <a:ext cx="881637" cy="749392"/>
          </a:xfrm>
          <a:custGeom>
            <a:avLst/>
            <a:gdLst/>
            <a:ahLst/>
            <a:cxnLst/>
            <a:rect r="r" b="b" t="t" l="l"/>
            <a:pathLst>
              <a:path h="749392" w="881637">
                <a:moveTo>
                  <a:pt x="0" y="0"/>
                </a:moveTo>
                <a:lnTo>
                  <a:pt x="881637" y="0"/>
                </a:lnTo>
                <a:lnTo>
                  <a:pt x="881637" y="749392"/>
                </a:lnTo>
                <a:lnTo>
                  <a:pt x="0" y="74939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31" t="0" r="-31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4195810" y="7986618"/>
            <a:ext cx="10086732" cy="530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849"/>
              </a:lnSpc>
              <a:spcBef>
                <a:spcPct val="0"/>
              </a:spcBef>
            </a:pPr>
            <a:r>
              <a:rPr lang="en-US" b="true" sz="2749" strike="noStrike" u="non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+50 opportunities for distance education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818317" y="3470463"/>
            <a:ext cx="11976268" cy="530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849"/>
              </a:lnSpc>
              <a:spcBef>
                <a:spcPct val="0"/>
              </a:spcBef>
            </a:pPr>
            <a:r>
              <a:rPr lang="en-US" b="true" sz="2749" strike="noStrike" u="non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31 PhD degrees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818316" y="6796850"/>
            <a:ext cx="12064864" cy="530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849"/>
              </a:lnSpc>
              <a:spcBef>
                <a:spcPct val="0"/>
              </a:spcBef>
            </a:pPr>
            <a:r>
              <a:rPr lang="en-US" b="true" sz="2749" strike="noStrike" u="non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44 specialization courses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102981" y="4527495"/>
            <a:ext cx="12014960" cy="530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849"/>
              </a:lnSpc>
              <a:spcBef>
                <a:spcPct val="0"/>
              </a:spcBef>
            </a:pPr>
            <a:r>
              <a:rPr lang="en-US" b="true" sz="2749" strike="noStrike" u="non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42 academic Master’s degrees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195810" y="2257410"/>
            <a:ext cx="13081534" cy="530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49"/>
              </a:lnSpc>
            </a:pPr>
            <a:r>
              <a:rPr lang="en-US" sz="2749" b="tru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99 undergraduate degree programs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5102980" y="5736464"/>
            <a:ext cx="12828833" cy="530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849"/>
              </a:lnSpc>
              <a:spcBef>
                <a:spcPct val="0"/>
              </a:spcBef>
            </a:pPr>
            <a:r>
              <a:rPr lang="en-US" b="true" sz="2749" strike="noStrike" u="non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12 professional Master’s degrees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3295455" y="333360"/>
            <a:ext cx="5459640" cy="12255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2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Our institution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875088" y="1964301"/>
            <a:ext cx="14885918" cy="7060340"/>
          </a:xfrm>
          <a:custGeom>
            <a:avLst/>
            <a:gdLst/>
            <a:ahLst/>
            <a:cxnLst/>
            <a:rect r="r" b="b" t="t" l="l"/>
            <a:pathLst>
              <a:path h="7060340" w="14885918">
                <a:moveTo>
                  <a:pt x="0" y="0"/>
                </a:moveTo>
                <a:lnTo>
                  <a:pt x="14885917" y="0"/>
                </a:lnTo>
                <a:lnTo>
                  <a:pt x="14885917" y="7060339"/>
                </a:lnTo>
                <a:lnTo>
                  <a:pt x="0" y="70603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45" r="0" b="-45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2875088" cy="10287000"/>
            <a:chOff x="0" y="0"/>
            <a:chExt cx="383345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83349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35384" t="0" r="-550461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973807" y="9162414"/>
            <a:ext cx="3112038" cy="910270"/>
            <a:chOff x="0" y="0"/>
            <a:chExt cx="4149384" cy="121369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1" t="0" r="-42" b="3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3172989" y="2400799"/>
            <a:ext cx="584809" cy="515362"/>
          </a:xfrm>
          <a:custGeom>
            <a:avLst/>
            <a:gdLst/>
            <a:ahLst/>
            <a:cxnLst/>
            <a:rect r="r" b="b" t="t" l="l"/>
            <a:pathLst>
              <a:path h="515362" w="584809">
                <a:moveTo>
                  <a:pt x="0" y="0"/>
                </a:moveTo>
                <a:lnTo>
                  <a:pt x="584809" y="0"/>
                </a:lnTo>
                <a:lnTo>
                  <a:pt x="584809" y="515363"/>
                </a:lnTo>
                <a:lnTo>
                  <a:pt x="0" y="5153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-331" r="0" b="-331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073344" y="5763288"/>
            <a:ext cx="555498" cy="593322"/>
          </a:xfrm>
          <a:custGeom>
            <a:avLst/>
            <a:gdLst/>
            <a:ahLst/>
            <a:cxnLst/>
            <a:rect r="r" b="b" t="t" l="l"/>
            <a:pathLst>
              <a:path h="593322" w="555498">
                <a:moveTo>
                  <a:pt x="0" y="0"/>
                </a:moveTo>
                <a:lnTo>
                  <a:pt x="555498" y="0"/>
                </a:lnTo>
                <a:lnTo>
                  <a:pt x="555498" y="593322"/>
                </a:lnTo>
                <a:lnTo>
                  <a:pt x="0" y="5933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3" t="0" r="-13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809849" y="6878515"/>
            <a:ext cx="541245" cy="638810"/>
          </a:xfrm>
          <a:custGeom>
            <a:avLst/>
            <a:gdLst/>
            <a:ahLst/>
            <a:cxnLst/>
            <a:rect r="r" b="b" t="t" l="l"/>
            <a:pathLst>
              <a:path h="638810" w="541245">
                <a:moveTo>
                  <a:pt x="0" y="0"/>
                </a:moveTo>
                <a:lnTo>
                  <a:pt x="541245" y="0"/>
                </a:lnTo>
                <a:lnTo>
                  <a:pt x="541245" y="638810"/>
                </a:lnTo>
                <a:lnTo>
                  <a:pt x="0" y="6388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-538" r="0" b="-538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089483" y="4653244"/>
            <a:ext cx="523222" cy="505565"/>
          </a:xfrm>
          <a:custGeom>
            <a:avLst/>
            <a:gdLst/>
            <a:ahLst/>
            <a:cxnLst/>
            <a:rect r="r" b="b" t="t" l="l"/>
            <a:pathLst>
              <a:path h="505565" w="523222">
                <a:moveTo>
                  <a:pt x="0" y="0"/>
                </a:moveTo>
                <a:lnTo>
                  <a:pt x="523223" y="0"/>
                </a:lnTo>
                <a:lnTo>
                  <a:pt x="523223" y="505565"/>
                </a:lnTo>
                <a:lnTo>
                  <a:pt x="0" y="5055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-805" r="0" b="-805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792492" y="3496533"/>
            <a:ext cx="593981" cy="593981"/>
          </a:xfrm>
          <a:custGeom>
            <a:avLst/>
            <a:gdLst/>
            <a:ahLst/>
            <a:cxnLst/>
            <a:rect r="r" b="b" t="t" l="l"/>
            <a:pathLst>
              <a:path h="593981" w="593981">
                <a:moveTo>
                  <a:pt x="0" y="0"/>
                </a:moveTo>
                <a:lnTo>
                  <a:pt x="593980" y="0"/>
                </a:lnTo>
                <a:lnTo>
                  <a:pt x="593980" y="593981"/>
                </a:lnTo>
                <a:lnTo>
                  <a:pt x="0" y="5939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3094522" y="7982672"/>
            <a:ext cx="715326" cy="631354"/>
            <a:chOff x="0" y="0"/>
            <a:chExt cx="953768" cy="84180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953770" cy="841756"/>
            </a:xfrm>
            <a:custGeom>
              <a:avLst/>
              <a:gdLst/>
              <a:ahLst/>
              <a:cxnLst/>
              <a:rect r="r" b="b" t="t" l="l"/>
              <a:pathLst>
                <a:path h="841756" w="953770">
                  <a:moveTo>
                    <a:pt x="0" y="0"/>
                  </a:moveTo>
                  <a:lnTo>
                    <a:pt x="953770" y="0"/>
                  </a:lnTo>
                  <a:lnTo>
                    <a:pt x="953770" y="841756"/>
                  </a:lnTo>
                  <a:lnTo>
                    <a:pt x="0" y="841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-35665" t="0" r="-35664" b="-5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4028923" y="8056814"/>
            <a:ext cx="10086732" cy="530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849"/>
              </a:lnSpc>
              <a:spcBef>
                <a:spcPct val="0"/>
              </a:spcBef>
            </a:pPr>
            <a:r>
              <a:rPr lang="en-US" b="true" sz="2749" strike="noStrike" u="non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Moodle as a learning platform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612706" y="3485770"/>
            <a:ext cx="11976268" cy="530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849"/>
              </a:lnSpc>
              <a:spcBef>
                <a:spcPct val="0"/>
              </a:spcBef>
            </a:pPr>
            <a:r>
              <a:rPr lang="en-US" b="true" sz="2749" strike="noStrike" u="non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5 undergraduate degree courses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612706" y="6796611"/>
            <a:ext cx="12064864" cy="530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849"/>
              </a:lnSpc>
              <a:spcBef>
                <a:spcPct val="0"/>
              </a:spcBef>
            </a:pPr>
            <a:r>
              <a:rPr lang="en-US" b="true" sz="2749" strike="noStrike" u="non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8 refresher courses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932174" y="4520264"/>
            <a:ext cx="12014960" cy="530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849"/>
              </a:lnSpc>
              <a:spcBef>
                <a:spcPct val="0"/>
              </a:spcBef>
            </a:pPr>
            <a:r>
              <a:rPr lang="en-US" b="true" sz="2749" strike="noStrike" u="non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6 post-graduated specialization courses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4073345" y="2272719"/>
            <a:ext cx="13081534" cy="530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49"/>
              </a:lnSpc>
            </a:pPr>
            <a:r>
              <a:rPr lang="en-US" sz="2749" b="tru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20 distance education programs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4932174" y="5738193"/>
            <a:ext cx="12828833" cy="530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849"/>
              </a:lnSpc>
              <a:spcBef>
                <a:spcPct val="0"/>
              </a:spcBef>
            </a:pPr>
            <a:r>
              <a:rPr lang="en-US" b="true" sz="2749" strike="noStrike" u="non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 outreach and extension courses 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3295455" y="333360"/>
            <a:ext cx="7815006" cy="12174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2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Distance Education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2875088" cy="10287000"/>
            <a:chOff x="0" y="0"/>
            <a:chExt cx="383345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83349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5756" t="0" r="-55009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4991791" y="9266105"/>
            <a:ext cx="3112038" cy="910270"/>
            <a:chOff x="0" y="0"/>
            <a:chExt cx="4149384" cy="121369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1" t="0" r="-42" b="3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3329985" y="329636"/>
            <a:ext cx="13101315" cy="21819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790"/>
              </a:lnSpc>
            </a:pPr>
            <a:r>
              <a:rPr lang="en-US" sz="6278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Our general areas of knowledge</a:t>
            </a:r>
          </a:p>
          <a:p>
            <a:pPr algn="l">
              <a:lnSpc>
                <a:spcPts val="8790"/>
              </a:lnSpc>
            </a:pP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3831311" y="2051514"/>
            <a:ext cx="13546532" cy="6671667"/>
          </a:xfrm>
          <a:custGeom>
            <a:avLst/>
            <a:gdLst/>
            <a:ahLst/>
            <a:cxnLst/>
            <a:rect r="r" b="b" t="t" l="l"/>
            <a:pathLst>
              <a:path h="6671667" w="13546532">
                <a:moveTo>
                  <a:pt x="0" y="0"/>
                </a:moveTo>
                <a:lnTo>
                  <a:pt x="13546532" y="0"/>
                </a:lnTo>
                <a:lnTo>
                  <a:pt x="13546532" y="6671666"/>
                </a:lnTo>
                <a:lnTo>
                  <a:pt x="0" y="66716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9410374" y="4437090"/>
            <a:ext cx="2388406" cy="19258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1"/>
              </a:lnSpc>
              <a:spcBef>
                <a:spcPct val="0"/>
              </a:spcBef>
            </a:pPr>
            <a:r>
              <a:rPr lang="en-US" sz="2993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General Areas of Knowledge</a:t>
            </a:r>
          </a:p>
          <a:p>
            <a:pPr algn="ctr">
              <a:lnSpc>
                <a:spcPts val="2963"/>
              </a:lnSpc>
              <a:spcBef>
                <a:spcPct val="0"/>
              </a:spcBef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4242503" y="2249717"/>
            <a:ext cx="2375201" cy="7272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63"/>
              </a:lnSpc>
              <a:spcBef>
                <a:spcPct val="0"/>
              </a:spcBef>
            </a:pPr>
            <a:r>
              <a:rPr lang="en-US" sz="21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Biological Sciences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242503" y="3604117"/>
            <a:ext cx="2375201" cy="7272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63"/>
              </a:lnSpc>
              <a:spcBef>
                <a:spcPct val="0"/>
              </a:spcBef>
            </a:pPr>
            <a:r>
              <a:rPr lang="en-US" sz="21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Med</a:t>
            </a:r>
            <a:r>
              <a:rPr lang="en-US" sz="21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ical and Health Sciences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242503" y="5036285"/>
            <a:ext cx="2375201" cy="7272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63"/>
              </a:lnSpc>
              <a:spcBef>
                <a:spcPct val="0"/>
              </a:spcBef>
            </a:pPr>
            <a:r>
              <a:rPr lang="en-US" sz="21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En</a:t>
            </a:r>
            <a:r>
              <a:rPr lang="en-US" sz="21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gineering and Computing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191172" y="6223758"/>
            <a:ext cx="2375201" cy="10987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63"/>
              </a:lnSpc>
              <a:spcBef>
                <a:spcPct val="0"/>
              </a:spcBef>
            </a:pPr>
            <a:r>
              <a:rPr lang="en-US" sz="21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Agr</a:t>
            </a:r>
            <a:r>
              <a:rPr lang="en-US" sz="21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onomic and Veterinary Sciences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242503" y="7908091"/>
            <a:ext cx="2375201" cy="3558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63"/>
              </a:lnSpc>
              <a:spcBef>
                <a:spcPct val="0"/>
              </a:spcBef>
            </a:pPr>
            <a:r>
              <a:rPr lang="en-US" sz="21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Hum</a:t>
            </a:r>
            <a:r>
              <a:rPr lang="en-US" sz="21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an Sciences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4237059" y="7536616"/>
            <a:ext cx="3022241" cy="10987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63"/>
              </a:lnSpc>
              <a:spcBef>
                <a:spcPct val="0"/>
              </a:spcBef>
            </a:pPr>
            <a:r>
              <a:rPr lang="en-US" sz="21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Multidiscipl</a:t>
            </a:r>
            <a:r>
              <a:rPr lang="en-US" sz="21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inary: Technology/</a:t>
            </a:r>
          </a:p>
          <a:p>
            <a:pPr algn="ctr">
              <a:lnSpc>
                <a:spcPts val="2963"/>
              </a:lnSpc>
              <a:spcBef>
                <a:spcPct val="0"/>
              </a:spcBef>
            </a:pPr>
            <a:r>
              <a:rPr lang="en-US" sz="21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Management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4596619" y="6409495"/>
            <a:ext cx="2375201" cy="7272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63"/>
              </a:lnSpc>
              <a:spcBef>
                <a:spcPct val="0"/>
              </a:spcBef>
            </a:pPr>
            <a:r>
              <a:rPr lang="en-US" sz="21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Mult</a:t>
            </a:r>
            <a:r>
              <a:rPr lang="en-US" sz="21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idisciplinary: Engineering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4596619" y="5036285"/>
            <a:ext cx="2375201" cy="7272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63"/>
              </a:lnSpc>
              <a:spcBef>
                <a:spcPct val="0"/>
              </a:spcBef>
            </a:pPr>
            <a:r>
              <a:rPr lang="en-US" sz="21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S</a:t>
            </a:r>
            <a:r>
              <a:rPr lang="en-US" sz="21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ocially Applied Sciences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4444446" y="3418379"/>
            <a:ext cx="2375201" cy="10987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63"/>
              </a:lnSpc>
              <a:spcBef>
                <a:spcPct val="0"/>
              </a:spcBef>
            </a:pPr>
            <a:r>
              <a:rPr lang="en-US" sz="21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Mathemat</a:t>
            </a:r>
            <a:r>
              <a:rPr lang="en-US" sz="21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ical and Natural Sciences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4444446" y="2249717"/>
            <a:ext cx="2375201" cy="7272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63"/>
              </a:lnSpc>
              <a:spcBef>
                <a:spcPct val="0"/>
              </a:spcBef>
            </a:pPr>
            <a:r>
              <a:rPr lang="en-US" sz="21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Lan</a:t>
            </a:r>
            <a:r>
              <a:rPr lang="en-US" sz="21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guages and Arts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2875088" cy="10287000"/>
            <a:chOff x="0" y="0"/>
            <a:chExt cx="383345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83349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5756" t="0" r="-55009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4991791" y="9266105"/>
            <a:ext cx="3112038" cy="910270"/>
            <a:chOff x="0" y="0"/>
            <a:chExt cx="4149384" cy="121369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1" t="0" r="-42" b="3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3048101" y="2517825"/>
            <a:ext cx="4496793" cy="2995988"/>
          </a:xfrm>
          <a:custGeom>
            <a:avLst/>
            <a:gdLst/>
            <a:ahLst/>
            <a:cxnLst/>
            <a:rect r="r" b="b" t="t" l="l"/>
            <a:pathLst>
              <a:path h="2995988" w="4496793">
                <a:moveTo>
                  <a:pt x="0" y="0"/>
                </a:moveTo>
                <a:lnTo>
                  <a:pt x="4496793" y="0"/>
                </a:lnTo>
                <a:lnTo>
                  <a:pt x="4496793" y="2995988"/>
                </a:lnTo>
                <a:lnTo>
                  <a:pt x="0" y="29959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329985" y="329636"/>
            <a:ext cx="13101315" cy="1068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790"/>
              </a:lnSpc>
            </a:pPr>
            <a:r>
              <a:rPr lang="en-US" sz="6278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Adittional Numbers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710777" y="1920455"/>
            <a:ext cx="3171442" cy="4616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428"/>
              </a:lnSpc>
            </a:pPr>
            <a:r>
              <a:rPr lang="en-US" sz="2448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5 University Restaurants 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4647207" y="6383667"/>
            <a:ext cx="4496793" cy="2979125"/>
          </a:xfrm>
          <a:custGeom>
            <a:avLst/>
            <a:gdLst/>
            <a:ahLst/>
            <a:cxnLst/>
            <a:rect r="r" b="b" t="t" l="l"/>
            <a:pathLst>
              <a:path h="2979125" w="4496793">
                <a:moveTo>
                  <a:pt x="0" y="0"/>
                </a:moveTo>
                <a:lnTo>
                  <a:pt x="4496793" y="0"/>
                </a:lnTo>
                <a:lnTo>
                  <a:pt x="4496793" y="2979126"/>
                </a:lnTo>
                <a:lnTo>
                  <a:pt x="0" y="29791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880643" y="6383667"/>
            <a:ext cx="4851156" cy="3060648"/>
          </a:xfrm>
          <a:custGeom>
            <a:avLst/>
            <a:gdLst/>
            <a:ahLst/>
            <a:cxnLst/>
            <a:rect r="r" b="b" t="t" l="l"/>
            <a:pathLst>
              <a:path h="3060648" w="4851156">
                <a:moveTo>
                  <a:pt x="0" y="0"/>
                </a:moveTo>
                <a:lnTo>
                  <a:pt x="4851156" y="0"/>
                </a:lnTo>
                <a:lnTo>
                  <a:pt x="4851156" y="3060649"/>
                </a:lnTo>
                <a:lnTo>
                  <a:pt x="0" y="30606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820" t="0" r="-959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857793" y="2557677"/>
            <a:ext cx="5033384" cy="2894196"/>
          </a:xfrm>
          <a:custGeom>
            <a:avLst/>
            <a:gdLst/>
            <a:ahLst/>
            <a:cxnLst/>
            <a:rect r="r" b="b" t="t" l="l"/>
            <a:pathLst>
              <a:path h="2894196" w="5033384">
                <a:moveTo>
                  <a:pt x="0" y="0"/>
                </a:moveTo>
                <a:lnTo>
                  <a:pt x="5033384" y="0"/>
                </a:lnTo>
                <a:lnTo>
                  <a:pt x="5033384" y="2894196"/>
                </a:lnTo>
                <a:lnTo>
                  <a:pt x="0" y="28941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204076" y="2568721"/>
            <a:ext cx="4376856" cy="2894196"/>
          </a:xfrm>
          <a:custGeom>
            <a:avLst/>
            <a:gdLst/>
            <a:ahLst/>
            <a:cxnLst/>
            <a:rect r="r" b="b" t="t" l="l"/>
            <a:pathLst>
              <a:path h="2894196" w="4376856">
                <a:moveTo>
                  <a:pt x="0" y="0"/>
                </a:moveTo>
                <a:lnTo>
                  <a:pt x="4376856" y="0"/>
                </a:lnTo>
                <a:lnTo>
                  <a:pt x="4376856" y="2894196"/>
                </a:lnTo>
                <a:lnTo>
                  <a:pt x="0" y="28941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680621" y="5866238"/>
            <a:ext cx="3251200" cy="4616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28"/>
              </a:lnSpc>
              <a:spcBef>
                <a:spcPct val="0"/>
              </a:spcBef>
            </a:pPr>
            <a:r>
              <a:rPr lang="en-US" sz="2448" strike="noStrike" u="non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1 FM Radio Station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630744" y="1920455"/>
            <a:ext cx="3161348" cy="4616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28"/>
              </a:lnSpc>
            </a:pPr>
            <a:r>
              <a:rPr lang="en-US" sz="2448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6 Sports Centers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951360" y="5866238"/>
            <a:ext cx="3888486" cy="4616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28"/>
              </a:lnSpc>
              <a:spcBef>
                <a:spcPct val="0"/>
              </a:spcBef>
            </a:pPr>
            <a:r>
              <a:rPr lang="en-US" sz="2448" strike="noStrike" u="non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1 TV Station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4498490" y="1920454"/>
            <a:ext cx="1788029" cy="4616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28"/>
              </a:lnSpc>
              <a:spcBef>
                <a:spcPct val="0"/>
              </a:spcBef>
            </a:pPr>
            <a:r>
              <a:rPr lang="en-US" sz="2448" strike="noStrike" u="non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9 libraries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2875088" cy="10287000"/>
            <a:chOff x="0" y="0"/>
            <a:chExt cx="383345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83349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5756" t="0" r="-55009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4991791" y="9266105"/>
            <a:ext cx="3112038" cy="910270"/>
            <a:chOff x="0" y="0"/>
            <a:chExt cx="4149384" cy="121369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1" t="0" r="-42" b="3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8516662" y="6158273"/>
            <a:ext cx="5523426" cy="3652365"/>
          </a:xfrm>
          <a:custGeom>
            <a:avLst/>
            <a:gdLst/>
            <a:ahLst/>
            <a:cxnLst/>
            <a:rect r="r" b="b" t="t" l="l"/>
            <a:pathLst>
              <a:path h="3652365" w="5523426">
                <a:moveTo>
                  <a:pt x="0" y="0"/>
                </a:moveTo>
                <a:lnTo>
                  <a:pt x="5523426" y="0"/>
                </a:lnTo>
                <a:lnTo>
                  <a:pt x="5523426" y="3652365"/>
                </a:lnTo>
                <a:lnTo>
                  <a:pt x="0" y="36523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597119" y="2352404"/>
            <a:ext cx="5474869" cy="3627101"/>
          </a:xfrm>
          <a:custGeom>
            <a:avLst/>
            <a:gdLst/>
            <a:ahLst/>
            <a:cxnLst/>
            <a:rect r="r" b="b" t="t" l="l"/>
            <a:pathLst>
              <a:path h="3627101" w="5474869">
                <a:moveTo>
                  <a:pt x="0" y="0"/>
                </a:moveTo>
                <a:lnTo>
                  <a:pt x="5474869" y="0"/>
                </a:lnTo>
                <a:lnTo>
                  <a:pt x="5474869" y="3627100"/>
                </a:lnTo>
                <a:lnTo>
                  <a:pt x="0" y="36271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691720" y="2352404"/>
            <a:ext cx="5474869" cy="3627101"/>
          </a:xfrm>
          <a:custGeom>
            <a:avLst/>
            <a:gdLst/>
            <a:ahLst/>
            <a:cxnLst/>
            <a:rect r="r" b="b" t="t" l="l"/>
            <a:pathLst>
              <a:path h="3627101" w="5474869">
                <a:moveTo>
                  <a:pt x="0" y="0"/>
                </a:moveTo>
                <a:lnTo>
                  <a:pt x="5474869" y="0"/>
                </a:lnTo>
                <a:lnTo>
                  <a:pt x="5474869" y="3627100"/>
                </a:lnTo>
                <a:lnTo>
                  <a:pt x="0" y="36271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329985" y="141100"/>
            <a:ext cx="13101315" cy="1068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790"/>
              </a:lnSpc>
            </a:pPr>
            <a:r>
              <a:rPr lang="en-US" sz="6278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Adittional Numbers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016446" y="1709811"/>
            <a:ext cx="3161348" cy="4616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28"/>
              </a:lnSpc>
            </a:pPr>
            <a:r>
              <a:rPr lang="en-US" sz="2448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3 university hospitals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203028" y="8389024"/>
            <a:ext cx="5943762" cy="1738551"/>
            <a:chOff x="0" y="0"/>
            <a:chExt cx="7925016" cy="231806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925054" cy="2318131"/>
            </a:xfrm>
            <a:custGeom>
              <a:avLst/>
              <a:gdLst/>
              <a:ahLst/>
              <a:cxnLst/>
              <a:rect r="r" b="b" t="t" l="l"/>
              <a:pathLst>
                <a:path h="2318131" w="7925054">
                  <a:moveTo>
                    <a:pt x="0" y="0"/>
                  </a:moveTo>
                  <a:lnTo>
                    <a:pt x="7925054" y="0"/>
                  </a:lnTo>
                  <a:lnTo>
                    <a:pt x="7925054" y="2318131"/>
                  </a:lnTo>
                  <a:lnTo>
                    <a:pt x="0" y="2318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0" b="2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-1920458"/>
            <a:ext cx="18476384" cy="9883678"/>
            <a:chOff x="0" y="0"/>
            <a:chExt cx="24635178" cy="13178238"/>
          </a:xfrm>
        </p:grpSpPr>
        <p:sp>
          <p:nvSpPr>
            <p:cNvPr name="Freeform 5" id="5"/>
            <p:cNvSpPr/>
            <p:nvPr/>
          </p:nvSpPr>
          <p:spPr>
            <a:xfrm flipH="true" flipV="false" rot="0">
              <a:off x="0" y="0"/>
              <a:ext cx="24635206" cy="13178282"/>
            </a:xfrm>
            <a:custGeom>
              <a:avLst/>
              <a:gdLst/>
              <a:ahLst/>
              <a:cxnLst/>
              <a:rect r="r" b="b" t="t" l="l"/>
              <a:pathLst>
                <a:path h="13178282" w="24635206">
                  <a:moveTo>
                    <a:pt x="24635206" y="0"/>
                  </a:moveTo>
                  <a:lnTo>
                    <a:pt x="0" y="0"/>
                  </a:lnTo>
                  <a:lnTo>
                    <a:pt x="0" y="13178282"/>
                  </a:lnTo>
                  <a:lnTo>
                    <a:pt x="24635206" y="13178282"/>
                  </a:lnTo>
                  <a:lnTo>
                    <a:pt x="24635206" y="0"/>
                  </a:lnTo>
                  <a:close/>
                </a:path>
              </a:pathLst>
            </a:custGeom>
            <a:blipFill>
              <a:blip r:embed="rId3"/>
              <a:stretch>
                <a:fillRect l="0" t="-11864" r="0" b="-11864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243097" y="7904576"/>
            <a:ext cx="11540096" cy="21307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559"/>
              </a:lnSpc>
            </a:pPr>
            <a:r>
              <a:rPr lang="en-US" sz="6114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Get to know our international affairs office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73807" y="9162414"/>
            <a:ext cx="3112038" cy="910270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0985221" y="2282181"/>
            <a:ext cx="1797906" cy="4139628"/>
          </a:xfrm>
          <a:custGeom>
            <a:avLst/>
            <a:gdLst/>
            <a:ahLst/>
            <a:cxnLst/>
            <a:rect r="r" b="b" t="t" l="l"/>
            <a:pathLst>
              <a:path h="4139628" w="1797906">
                <a:moveTo>
                  <a:pt x="0" y="0"/>
                </a:moveTo>
                <a:lnTo>
                  <a:pt x="1797907" y="0"/>
                </a:lnTo>
                <a:lnTo>
                  <a:pt x="1797907" y="4139627"/>
                </a:lnTo>
                <a:lnTo>
                  <a:pt x="0" y="413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6" r="0" b="-6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1125516" y="2473737"/>
            <a:ext cx="1499160" cy="1108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21"/>
              </a:lnSpc>
            </a:pPr>
            <a:r>
              <a:rPr lang="en-US" sz="573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+210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1176686" y="6632395"/>
            <a:ext cx="1414978" cy="11229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10"/>
              </a:lnSpc>
            </a:pPr>
            <a:r>
              <a:rPr lang="en-US" sz="234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+210 partner</a:t>
            </a:r>
          </a:p>
          <a:p>
            <a:pPr algn="ctr">
              <a:lnSpc>
                <a:spcPts val="2810"/>
              </a:lnSpc>
            </a:pPr>
            <a:r>
              <a:rPr lang="en-US" sz="234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universities 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6151089" y="2205088"/>
            <a:ext cx="1797906" cy="4139628"/>
          </a:xfrm>
          <a:custGeom>
            <a:avLst/>
            <a:gdLst/>
            <a:ahLst/>
            <a:cxnLst/>
            <a:rect r="r" b="b" t="t" l="l"/>
            <a:pathLst>
              <a:path h="4139628" w="1797906">
                <a:moveTo>
                  <a:pt x="0" y="0"/>
                </a:moveTo>
                <a:lnTo>
                  <a:pt x="1797907" y="0"/>
                </a:lnTo>
                <a:lnTo>
                  <a:pt x="1797907" y="4139628"/>
                </a:lnTo>
                <a:lnTo>
                  <a:pt x="0" y="41396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6" r="0" b="-6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6484464" y="2381922"/>
            <a:ext cx="1112552" cy="1108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21"/>
              </a:lnSpc>
            </a:pPr>
            <a:r>
              <a:rPr lang="en-US" sz="573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</a:t>
            </a:r>
            <a:r>
              <a:rPr lang="en-US" sz="573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10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6560640" y="6744577"/>
            <a:ext cx="1068550" cy="1114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10"/>
              </a:lnSpc>
            </a:pPr>
            <a:r>
              <a:rPr lang="en-US" sz="234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</a:t>
            </a:r>
            <a:r>
              <a:rPr lang="en-US" sz="234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10 dual degree options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506809" y="6611898"/>
            <a:ext cx="1637793" cy="11229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10"/>
              </a:lnSpc>
            </a:pPr>
            <a:r>
              <a:rPr lang="en-US" sz="234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+40</a:t>
            </a:r>
            <a:r>
              <a:rPr lang="en-US" sz="234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international servants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8388785" y="2230006"/>
            <a:ext cx="1824912" cy="4139628"/>
          </a:xfrm>
          <a:custGeom>
            <a:avLst/>
            <a:gdLst/>
            <a:ahLst/>
            <a:cxnLst/>
            <a:rect r="r" b="b" t="t" l="l"/>
            <a:pathLst>
              <a:path h="4139628" w="1824912">
                <a:moveTo>
                  <a:pt x="0" y="0"/>
                </a:moveTo>
                <a:lnTo>
                  <a:pt x="1824911" y="0"/>
                </a:lnTo>
                <a:lnTo>
                  <a:pt x="1824911" y="4139627"/>
                </a:lnTo>
                <a:lnTo>
                  <a:pt x="0" y="41396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57" t="0" r="-157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8736089" y="2467964"/>
            <a:ext cx="1179232" cy="1108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21"/>
              </a:lnSpc>
            </a:pPr>
            <a:r>
              <a:rPr lang="en-US" sz="573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+40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3663936" y="6632395"/>
            <a:ext cx="1606346" cy="11229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10"/>
              </a:lnSpc>
            </a:pPr>
            <a:r>
              <a:rPr lang="en-US" sz="2342" spc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+10 </a:t>
            </a:r>
            <a:r>
              <a:rPr lang="en-US" sz="2342" spc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international programs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3554653" y="2230006"/>
            <a:ext cx="1824912" cy="4139628"/>
          </a:xfrm>
          <a:custGeom>
            <a:avLst/>
            <a:gdLst/>
            <a:ahLst/>
            <a:cxnLst/>
            <a:rect r="r" b="b" t="t" l="l"/>
            <a:pathLst>
              <a:path h="4139628" w="1824912">
                <a:moveTo>
                  <a:pt x="0" y="0"/>
                </a:moveTo>
                <a:lnTo>
                  <a:pt x="1824911" y="0"/>
                </a:lnTo>
                <a:lnTo>
                  <a:pt x="1824911" y="4139627"/>
                </a:lnTo>
                <a:lnTo>
                  <a:pt x="0" y="413962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" t="0" r="-157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3911084" y="2381922"/>
            <a:ext cx="1112050" cy="1108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21"/>
              </a:lnSpc>
            </a:pPr>
            <a:r>
              <a:rPr lang="en-US" sz="573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+10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3416748" y="6565498"/>
            <a:ext cx="1601418" cy="11229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10"/>
              </a:lnSpc>
            </a:pPr>
            <a:r>
              <a:rPr lang="en-US" sz="2342" spc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+2.000 outgoing students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3197295" y="2230006"/>
            <a:ext cx="1824912" cy="4139628"/>
          </a:xfrm>
          <a:custGeom>
            <a:avLst/>
            <a:gdLst/>
            <a:ahLst/>
            <a:cxnLst/>
            <a:rect r="r" b="b" t="t" l="l"/>
            <a:pathLst>
              <a:path h="4139628" w="1824912">
                <a:moveTo>
                  <a:pt x="0" y="0"/>
                </a:moveTo>
                <a:lnTo>
                  <a:pt x="1824912" y="0"/>
                </a:lnTo>
                <a:lnTo>
                  <a:pt x="1824912" y="4139627"/>
                </a:lnTo>
                <a:lnTo>
                  <a:pt x="0" y="41396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57" t="0" r="-157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3535797" y="2421606"/>
            <a:ext cx="1147907" cy="13194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21"/>
              </a:lnSpc>
            </a:pPr>
            <a:r>
              <a:rPr lang="en-US" sz="573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+2k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5793040" y="2251619"/>
            <a:ext cx="1824912" cy="4139628"/>
          </a:xfrm>
          <a:custGeom>
            <a:avLst/>
            <a:gdLst/>
            <a:ahLst/>
            <a:cxnLst/>
            <a:rect r="r" b="b" t="t" l="l"/>
            <a:pathLst>
              <a:path h="4139628" w="1824912">
                <a:moveTo>
                  <a:pt x="0" y="0"/>
                </a:moveTo>
                <a:lnTo>
                  <a:pt x="1824912" y="0"/>
                </a:lnTo>
                <a:lnTo>
                  <a:pt x="1824912" y="4139628"/>
                </a:lnTo>
                <a:lnTo>
                  <a:pt x="0" y="413962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57" t="0" r="-157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6012492" y="4122061"/>
            <a:ext cx="1266957" cy="1268364"/>
            <a:chOff x="0" y="0"/>
            <a:chExt cx="333684" cy="334055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333684" cy="334055"/>
            </a:xfrm>
            <a:custGeom>
              <a:avLst/>
              <a:gdLst/>
              <a:ahLst/>
              <a:cxnLst/>
              <a:rect r="r" b="b" t="t" l="l"/>
              <a:pathLst>
                <a:path h="334055" w="333684">
                  <a:moveTo>
                    <a:pt x="0" y="0"/>
                  </a:moveTo>
                  <a:lnTo>
                    <a:pt x="333684" y="0"/>
                  </a:lnTo>
                  <a:lnTo>
                    <a:pt x="333684" y="334055"/>
                  </a:lnTo>
                  <a:lnTo>
                    <a:pt x="0" y="334055"/>
                  </a:lnTo>
                  <a:close/>
                </a:path>
              </a:pathLst>
            </a:custGeom>
            <a:solidFill>
              <a:srgbClr val="FFCC00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57150"/>
              <a:ext cx="333684" cy="39120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10"/>
                </a:lnSpc>
              </a:pPr>
            </a:p>
          </p:txBody>
        </p:sp>
      </p:grpSp>
      <p:sp>
        <p:nvSpPr>
          <p:cNvPr name="Freeform 23" id="23"/>
          <p:cNvSpPr/>
          <p:nvPr/>
        </p:nvSpPr>
        <p:spPr>
          <a:xfrm flipH="false" flipV="false" rot="0">
            <a:off x="6156098" y="4864486"/>
            <a:ext cx="1123351" cy="166757"/>
          </a:xfrm>
          <a:custGeom>
            <a:avLst/>
            <a:gdLst/>
            <a:ahLst/>
            <a:cxnLst/>
            <a:rect r="r" b="b" t="t" l="l"/>
            <a:pathLst>
              <a:path h="166757" w="1123351">
                <a:moveTo>
                  <a:pt x="0" y="0"/>
                </a:moveTo>
                <a:lnTo>
                  <a:pt x="1123351" y="0"/>
                </a:lnTo>
                <a:lnTo>
                  <a:pt x="1123351" y="166757"/>
                </a:lnTo>
                <a:lnTo>
                  <a:pt x="0" y="16675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-506563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6240071" y="4000858"/>
            <a:ext cx="955406" cy="755385"/>
          </a:xfrm>
          <a:custGeom>
            <a:avLst/>
            <a:gdLst/>
            <a:ahLst/>
            <a:cxnLst/>
            <a:rect r="r" b="b" t="t" l="l"/>
            <a:pathLst>
              <a:path h="755385" w="955406">
                <a:moveTo>
                  <a:pt x="0" y="0"/>
                </a:moveTo>
                <a:lnTo>
                  <a:pt x="955406" y="0"/>
                </a:lnTo>
                <a:lnTo>
                  <a:pt x="955406" y="755385"/>
                </a:lnTo>
                <a:lnTo>
                  <a:pt x="0" y="7553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-2841" b="-1712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5845262" y="6565498"/>
            <a:ext cx="1601418" cy="11229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10"/>
              </a:lnSpc>
            </a:pPr>
            <a:r>
              <a:rPr lang="en-US" sz="234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+1.000</a:t>
            </a:r>
          </a:p>
          <a:p>
            <a:pPr algn="ctr">
              <a:lnSpc>
                <a:spcPts val="2810"/>
              </a:lnSpc>
            </a:pPr>
            <a:r>
              <a:rPr lang="en-US" sz="2342" spc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incoming students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6131542" y="2569671"/>
            <a:ext cx="1147907" cy="1108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21"/>
              </a:lnSpc>
            </a:pPr>
            <a:r>
              <a:rPr lang="en-US" sz="573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+1k</a:t>
            </a:r>
          </a:p>
        </p:txBody>
      </p:sp>
      <p:grpSp>
        <p:nvGrpSpPr>
          <p:cNvPr name="Group 27" id="27"/>
          <p:cNvGrpSpPr/>
          <p:nvPr/>
        </p:nvGrpSpPr>
        <p:grpSpPr>
          <a:xfrm rot="0">
            <a:off x="-1570840" y="-1566218"/>
            <a:ext cx="4309083" cy="11853217"/>
            <a:chOff x="0" y="0"/>
            <a:chExt cx="5745444" cy="15804290"/>
          </a:xfrm>
        </p:grpSpPr>
        <p:sp>
          <p:nvSpPr>
            <p:cNvPr name="Freeform 28" id="28"/>
            <p:cNvSpPr/>
            <p:nvPr/>
          </p:nvSpPr>
          <p:spPr>
            <a:xfrm flipH="true" flipV="false" rot="0">
              <a:off x="0" y="0"/>
              <a:ext cx="5745480" cy="15804262"/>
            </a:xfrm>
            <a:custGeom>
              <a:avLst/>
              <a:gdLst/>
              <a:ahLst/>
              <a:cxnLst/>
              <a:rect r="r" b="b" t="t" l="l"/>
              <a:pathLst>
                <a:path h="15804262" w="5745480">
                  <a:moveTo>
                    <a:pt x="5745480" y="0"/>
                  </a:moveTo>
                  <a:lnTo>
                    <a:pt x="0" y="0"/>
                  </a:lnTo>
                  <a:lnTo>
                    <a:pt x="0" y="15804262"/>
                  </a:lnTo>
                  <a:lnTo>
                    <a:pt x="5745480" y="15804262"/>
                  </a:lnTo>
                  <a:lnTo>
                    <a:pt x="5745480" y="0"/>
                  </a:lnTo>
                  <a:close/>
                </a:path>
              </a:pathLst>
            </a:custGeom>
            <a:blipFill>
              <a:blip r:embed="rId16"/>
              <a:stretch>
                <a:fillRect l="-186596" t="0" r="-129000" b="0"/>
              </a:stretch>
            </a:blipFill>
          </p:spPr>
        </p:sp>
      </p:grpSp>
      <p:sp>
        <p:nvSpPr>
          <p:cNvPr name="TextBox 29" id="29"/>
          <p:cNvSpPr txBox="true"/>
          <p:nvPr/>
        </p:nvSpPr>
        <p:spPr>
          <a:xfrm rot="0">
            <a:off x="3295455" y="333360"/>
            <a:ext cx="12797906" cy="12174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2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Our International numbers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570840" y="-1566218"/>
            <a:ext cx="4309083" cy="11853217"/>
            <a:chOff x="0" y="0"/>
            <a:chExt cx="5745444" cy="15804290"/>
          </a:xfrm>
        </p:grpSpPr>
        <p:sp>
          <p:nvSpPr>
            <p:cNvPr name="Freeform 3" id="3"/>
            <p:cNvSpPr/>
            <p:nvPr/>
          </p:nvSpPr>
          <p:spPr>
            <a:xfrm flipH="true" flipV="false" rot="0">
              <a:off x="0" y="0"/>
              <a:ext cx="5745480" cy="15804262"/>
            </a:xfrm>
            <a:custGeom>
              <a:avLst/>
              <a:gdLst/>
              <a:ahLst/>
              <a:cxnLst/>
              <a:rect r="r" b="b" t="t" l="l"/>
              <a:pathLst>
                <a:path h="15804262" w="5745480">
                  <a:moveTo>
                    <a:pt x="5745480" y="0"/>
                  </a:moveTo>
                  <a:lnTo>
                    <a:pt x="0" y="0"/>
                  </a:lnTo>
                  <a:lnTo>
                    <a:pt x="0" y="15804262"/>
                  </a:lnTo>
                  <a:lnTo>
                    <a:pt x="5745480" y="15804262"/>
                  </a:lnTo>
                  <a:lnTo>
                    <a:pt x="5745480" y="0"/>
                  </a:lnTo>
                  <a:close/>
                </a:path>
              </a:pathLst>
            </a:custGeom>
            <a:blipFill>
              <a:blip r:embed="rId2"/>
              <a:stretch>
                <a:fillRect l="-185970" t="0" r="-129626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2214718" y="1593003"/>
            <a:ext cx="16073282" cy="8540670"/>
          </a:xfrm>
          <a:custGeom>
            <a:avLst/>
            <a:gdLst/>
            <a:ahLst/>
            <a:cxnLst/>
            <a:rect r="r" b="b" t="t" l="l"/>
            <a:pathLst>
              <a:path h="8540670" w="16073282">
                <a:moveTo>
                  <a:pt x="0" y="0"/>
                </a:moveTo>
                <a:lnTo>
                  <a:pt x="16073282" y="0"/>
                </a:lnTo>
                <a:lnTo>
                  <a:pt x="16073282" y="8540670"/>
                </a:lnTo>
                <a:lnTo>
                  <a:pt x="0" y="85406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3" r="0" b="-3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4973807" y="9162414"/>
            <a:ext cx="3112038" cy="910270"/>
            <a:chOff x="0" y="0"/>
            <a:chExt cx="4149384" cy="121369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1" t="0" r="-42" b="3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0013157" y="4360392"/>
            <a:ext cx="1091234" cy="1314714"/>
          </a:xfrm>
          <a:custGeom>
            <a:avLst/>
            <a:gdLst/>
            <a:ahLst/>
            <a:cxnLst/>
            <a:rect r="r" b="b" t="t" l="l"/>
            <a:pathLst>
              <a:path h="1314714" w="1091234">
                <a:moveTo>
                  <a:pt x="0" y="0"/>
                </a:moveTo>
                <a:lnTo>
                  <a:pt x="1091234" y="0"/>
                </a:lnTo>
                <a:lnTo>
                  <a:pt x="1091234" y="1314714"/>
                </a:lnTo>
                <a:lnTo>
                  <a:pt x="0" y="13147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0042382" y="4410493"/>
            <a:ext cx="1032783" cy="985752"/>
            <a:chOff x="0" y="0"/>
            <a:chExt cx="1377044" cy="131433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29464" y="1010"/>
              <a:ext cx="1318006" cy="1312178"/>
            </a:xfrm>
            <a:custGeom>
              <a:avLst/>
              <a:gdLst/>
              <a:ahLst/>
              <a:cxnLst/>
              <a:rect r="r" b="b" t="t" l="l"/>
              <a:pathLst>
                <a:path h="1312178" w="1318006">
                  <a:moveTo>
                    <a:pt x="659003" y="6"/>
                  </a:moveTo>
                  <a:cubicBezTo>
                    <a:pt x="423926" y="-1010"/>
                    <a:pt x="206248" y="123831"/>
                    <a:pt x="88392" y="327285"/>
                  </a:cubicBezTo>
                  <a:cubicBezTo>
                    <a:pt x="-29464" y="530739"/>
                    <a:pt x="-29464" y="781691"/>
                    <a:pt x="88392" y="985018"/>
                  </a:cubicBezTo>
                  <a:cubicBezTo>
                    <a:pt x="206248" y="1188345"/>
                    <a:pt x="423926" y="1313313"/>
                    <a:pt x="659003" y="1312170"/>
                  </a:cubicBezTo>
                  <a:cubicBezTo>
                    <a:pt x="894080" y="1313186"/>
                    <a:pt x="1111758" y="1188345"/>
                    <a:pt x="1229614" y="985018"/>
                  </a:cubicBezTo>
                  <a:cubicBezTo>
                    <a:pt x="1347470" y="781691"/>
                    <a:pt x="1347470" y="530612"/>
                    <a:pt x="1229614" y="327158"/>
                  </a:cubicBezTo>
                  <a:cubicBezTo>
                    <a:pt x="1111758" y="123704"/>
                    <a:pt x="894207" y="-1010"/>
                    <a:pt x="659003" y="6"/>
                  </a:cubicBezTo>
                  <a:close/>
                </a:path>
              </a:pathLst>
            </a:custGeom>
            <a:blipFill>
              <a:blip r:embed="rId8"/>
              <a:stretch>
                <a:fillRect l="0" t="-8750" r="0" b="-8750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4785425" y="2587652"/>
            <a:ext cx="878950" cy="1058955"/>
          </a:xfrm>
          <a:custGeom>
            <a:avLst/>
            <a:gdLst/>
            <a:ahLst/>
            <a:cxnLst/>
            <a:rect r="r" b="b" t="t" l="l"/>
            <a:pathLst>
              <a:path h="1058955" w="878950">
                <a:moveTo>
                  <a:pt x="0" y="0"/>
                </a:moveTo>
                <a:lnTo>
                  <a:pt x="878951" y="0"/>
                </a:lnTo>
                <a:lnTo>
                  <a:pt x="878951" y="1058954"/>
                </a:lnTo>
                <a:lnTo>
                  <a:pt x="0" y="10589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4808966" y="2628006"/>
            <a:ext cx="831870" cy="793988"/>
            <a:chOff x="0" y="0"/>
            <a:chExt cx="1109160" cy="105865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23670" y="883"/>
              <a:ext cx="1061704" cy="1056906"/>
            </a:xfrm>
            <a:custGeom>
              <a:avLst/>
              <a:gdLst/>
              <a:ahLst/>
              <a:cxnLst/>
              <a:rect r="r" b="b" t="t" l="l"/>
              <a:pathLst>
                <a:path h="1056906" w="1061704">
                  <a:moveTo>
                    <a:pt x="530939" y="6"/>
                  </a:moveTo>
                  <a:cubicBezTo>
                    <a:pt x="341582" y="-883"/>
                    <a:pt x="166195" y="99701"/>
                    <a:pt x="71199" y="263531"/>
                  </a:cubicBezTo>
                  <a:cubicBezTo>
                    <a:pt x="-23797" y="427361"/>
                    <a:pt x="-23670" y="629545"/>
                    <a:pt x="71199" y="793375"/>
                  </a:cubicBezTo>
                  <a:cubicBezTo>
                    <a:pt x="166068" y="957205"/>
                    <a:pt x="341582" y="1057789"/>
                    <a:pt x="530939" y="1056900"/>
                  </a:cubicBezTo>
                  <a:cubicBezTo>
                    <a:pt x="720296" y="1057789"/>
                    <a:pt x="895683" y="957205"/>
                    <a:pt x="990552" y="793375"/>
                  </a:cubicBezTo>
                  <a:cubicBezTo>
                    <a:pt x="1085421" y="629545"/>
                    <a:pt x="1085421" y="427361"/>
                    <a:pt x="990552" y="263531"/>
                  </a:cubicBezTo>
                  <a:cubicBezTo>
                    <a:pt x="895683" y="99701"/>
                    <a:pt x="720296" y="-883"/>
                    <a:pt x="530939" y="6"/>
                  </a:cubicBezTo>
                  <a:close/>
                </a:path>
              </a:pathLst>
            </a:custGeom>
            <a:blipFill>
              <a:blip r:embed="rId8"/>
              <a:stretch>
                <a:fillRect l="0" t="-8756" r="0" b="-8756"/>
              </a:stretch>
            </a:blip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6251712" y="5783901"/>
            <a:ext cx="1005962" cy="1211978"/>
          </a:xfrm>
          <a:custGeom>
            <a:avLst/>
            <a:gdLst/>
            <a:ahLst/>
            <a:cxnLst/>
            <a:rect r="r" b="b" t="t" l="l"/>
            <a:pathLst>
              <a:path h="1211978" w="1005962">
                <a:moveTo>
                  <a:pt x="0" y="0"/>
                </a:moveTo>
                <a:lnTo>
                  <a:pt x="1005962" y="0"/>
                </a:lnTo>
                <a:lnTo>
                  <a:pt x="1005962" y="1211978"/>
                </a:lnTo>
                <a:lnTo>
                  <a:pt x="0" y="12119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6278654" y="5830087"/>
            <a:ext cx="952078" cy="908723"/>
            <a:chOff x="0" y="0"/>
            <a:chExt cx="1269438" cy="121163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27099" y="1009"/>
              <a:ext cx="1215120" cy="1209688"/>
            </a:xfrm>
            <a:custGeom>
              <a:avLst/>
              <a:gdLst/>
              <a:ahLst/>
              <a:cxnLst/>
              <a:rect r="r" b="b" t="t" l="l"/>
              <a:pathLst>
                <a:path h="1209688" w="1215120">
                  <a:moveTo>
                    <a:pt x="607647" y="7"/>
                  </a:moveTo>
                  <a:cubicBezTo>
                    <a:pt x="390858" y="-1009"/>
                    <a:pt x="190198" y="114053"/>
                    <a:pt x="81486" y="301632"/>
                  </a:cubicBezTo>
                  <a:cubicBezTo>
                    <a:pt x="-27226" y="489211"/>
                    <a:pt x="-27099" y="720478"/>
                    <a:pt x="81486" y="908057"/>
                  </a:cubicBezTo>
                  <a:cubicBezTo>
                    <a:pt x="190071" y="1095636"/>
                    <a:pt x="390858" y="1210571"/>
                    <a:pt x="607647" y="1209682"/>
                  </a:cubicBezTo>
                  <a:cubicBezTo>
                    <a:pt x="824436" y="1210698"/>
                    <a:pt x="1025096" y="1095636"/>
                    <a:pt x="1133681" y="908057"/>
                  </a:cubicBezTo>
                  <a:cubicBezTo>
                    <a:pt x="1242266" y="720478"/>
                    <a:pt x="1242266" y="489211"/>
                    <a:pt x="1133681" y="301632"/>
                  </a:cubicBezTo>
                  <a:cubicBezTo>
                    <a:pt x="1025096" y="114053"/>
                    <a:pt x="824309" y="-1009"/>
                    <a:pt x="607647" y="7"/>
                  </a:cubicBezTo>
                  <a:close/>
                </a:path>
              </a:pathLst>
            </a:custGeom>
            <a:blipFill>
              <a:blip r:embed="rId8"/>
              <a:stretch>
                <a:fillRect l="0" t="-8753" r="0" b="-8753"/>
              </a:stretch>
            </a:blip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5123299" y="4059002"/>
            <a:ext cx="900315" cy="1084697"/>
          </a:xfrm>
          <a:custGeom>
            <a:avLst/>
            <a:gdLst/>
            <a:ahLst/>
            <a:cxnLst/>
            <a:rect r="r" b="b" t="t" l="l"/>
            <a:pathLst>
              <a:path h="1084697" w="900315">
                <a:moveTo>
                  <a:pt x="0" y="0"/>
                </a:moveTo>
                <a:lnTo>
                  <a:pt x="900316" y="0"/>
                </a:lnTo>
                <a:lnTo>
                  <a:pt x="900316" y="1084696"/>
                </a:lnTo>
                <a:lnTo>
                  <a:pt x="0" y="10846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5147412" y="4100337"/>
            <a:ext cx="852091" cy="813289"/>
            <a:chOff x="0" y="0"/>
            <a:chExt cx="1136121" cy="108438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24368" y="883"/>
              <a:ext cx="1087406" cy="1082686"/>
            </a:xfrm>
            <a:custGeom>
              <a:avLst/>
              <a:gdLst/>
              <a:ahLst/>
              <a:cxnLst/>
              <a:rect r="r" b="b" t="t" l="l"/>
              <a:pathLst>
                <a:path h="1082686" w="1087406">
                  <a:moveTo>
                    <a:pt x="543703" y="6"/>
                  </a:moveTo>
                  <a:cubicBezTo>
                    <a:pt x="349774" y="-883"/>
                    <a:pt x="170069" y="102114"/>
                    <a:pt x="72914" y="270008"/>
                  </a:cubicBezTo>
                  <a:cubicBezTo>
                    <a:pt x="-24241" y="437902"/>
                    <a:pt x="-24368" y="644785"/>
                    <a:pt x="72914" y="812679"/>
                  </a:cubicBezTo>
                  <a:cubicBezTo>
                    <a:pt x="170196" y="980573"/>
                    <a:pt x="349774" y="1083570"/>
                    <a:pt x="543703" y="1082681"/>
                  </a:cubicBezTo>
                  <a:cubicBezTo>
                    <a:pt x="737632" y="1083443"/>
                    <a:pt x="917337" y="980573"/>
                    <a:pt x="1014492" y="812679"/>
                  </a:cubicBezTo>
                  <a:cubicBezTo>
                    <a:pt x="1111647" y="644785"/>
                    <a:pt x="1111774" y="437775"/>
                    <a:pt x="1014492" y="270008"/>
                  </a:cubicBezTo>
                  <a:cubicBezTo>
                    <a:pt x="917210" y="102241"/>
                    <a:pt x="737632" y="-883"/>
                    <a:pt x="543703" y="6"/>
                  </a:cubicBezTo>
                  <a:close/>
                </a:path>
              </a:pathLst>
            </a:custGeom>
            <a:blipFill>
              <a:blip r:embed="rId8"/>
              <a:stretch>
                <a:fillRect l="0" t="-8745" r="0" b="-8745"/>
              </a:stretch>
            </a:blipFill>
          </p:spPr>
        </p:sp>
      </p:grpSp>
      <p:sp>
        <p:nvSpPr>
          <p:cNvPr name="Freeform 19" id="19"/>
          <p:cNvSpPr/>
          <p:nvPr/>
        </p:nvSpPr>
        <p:spPr>
          <a:xfrm flipH="false" flipV="false" rot="0">
            <a:off x="10013157" y="2087291"/>
            <a:ext cx="1091234" cy="1314714"/>
          </a:xfrm>
          <a:custGeom>
            <a:avLst/>
            <a:gdLst/>
            <a:ahLst/>
            <a:cxnLst/>
            <a:rect r="r" b="b" t="t" l="l"/>
            <a:pathLst>
              <a:path h="1314714" w="1091234">
                <a:moveTo>
                  <a:pt x="0" y="0"/>
                </a:moveTo>
                <a:lnTo>
                  <a:pt x="1091234" y="0"/>
                </a:lnTo>
                <a:lnTo>
                  <a:pt x="1091234" y="1314714"/>
                </a:lnTo>
                <a:lnTo>
                  <a:pt x="0" y="13147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10042382" y="2137391"/>
            <a:ext cx="1032783" cy="985752"/>
            <a:chOff x="0" y="0"/>
            <a:chExt cx="1377044" cy="1314337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29464" y="1010"/>
              <a:ext cx="1318006" cy="1312178"/>
            </a:xfrm>
            <a:custGeom>
              <a:avLst/>
              <a:gdLst/>
              <a:ahLst/>
              <a:cxnLst/>
              <a:rect r="r" b="b" t="t" l="l"/>
              <a:pathLst>
                <a:path h="1312178" w="1318006">
                  <a:moveTo>
                    <a:pt x="659003" y="6"/>
                  </a:moveTo>
                  <a:cubicBezTo>
                    <a:pt x="423926" y="-1010"/>
                    <a:pt x="206248" y="123831"/>
                    <a:pt x="88392" y="327285"/>
                  </a:cubicBezTo>
                  <a:cubicBezTo>
                    <a:pt x="-29464" y="530739"/>
                    <a:pt x="-29464" y="781691"/>
                    <a:pt x="88392" y="985018"/>
                  </a:cubicBezTo>
                  <a:cubicBezTo>
                    <a:pt x="206248" y="1188345"/>
                    <a:pt x="423926" y="1313313"/>
                    <a:pt x="659003" y="1312170"/>
                  </a:cubicBezTo>
                  <a:cubicBezTo>
                    <a:pt x="894080" y="1313186"/>
                    <a:pt x="1111758" y="1188345"/>
                    <a:pt x="1229614" y="985018"/>
                  </a:cubicBezTo>
                  <a:cubicBezTo>
                    <a:pt x="1347470" y="781691"/>
                    <a:pt x="1347470" y="530612"/>
                    <a:pt x="1229614" y="327158"/>
                  </a:cubicBezTo>
                  <a:cubicBezTo>
                    <a:pt x="1111758" y="123704"/>
                    <a:pt x="894207" y="-1010"/>
                    <a:pt x="659003" y="6"/>
                  </a:cubicBezTo>
                  <a:close/>
                </a:path>
              </a:pathLst>
            </a:custGeom>
            <a:blipFill>
              <a:blip r:embed="rId8"/>
              <a:stretch>
                <a:fillRect l="0" t="-8750" r="0" b="-8750"/>
              </a:stretch>
            </a:blipFill>
          </p:spPr>
        </p:sp>
      </p:grpSp>
      <p:sp>
        <p:nvSpPr>
          <p:cNvPr name="Freeform 22" id="22"/>
          <p:cNvSpPr/>
          <p:nvPr/>
        </p:nvSpPr>
        <p:spPr>
          <a:xfrm flipH="false" flipV="false" rot="0">
            <a:off x="13286511" y="2587652"/>
            <a:ext cx="1091234" cy="1314714"/>
          </a:xfrm>
          <a:custGeom>
            <a:avLst/>
            <a:gdLst/>
            <a:ahLst/>
            <a:cxnLst/>
            <a:rect r="r" b="b" t="t" l="l"/>
            <a:pathLst>
              <a:path h="1314714" w="1091234">
                <a:moveTo>
                  <a:pt x="0" y="0"/>
                </a:moveTo>
                <a:lnTo>
                  <a:pt x="1091234" y="0"/>
                </a:lnTo>
                <a:lnTo>
                  <a:pt x="1091234" y="1314714"/>
                </a:lnTo>
                <a:lnTo>
                  <a:pt x="0" y="13147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3" id="23"/>
          <p:cNvGrpSpPr/>
          <p:nvPr/>
        </p:nvGrpSpPr>
        <p:grpSpPr>
          <a:xfrm rot="0">
            <a:off x="13315736" y="2637752"/>
            <a:ext cx="1032783" cy="985752"/>
            <a:chOff x="0" y="0"/>
            <a:chExt cx="1377044" cy="1314337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29464" y="1010"/>
              <a:ext cx="1318006" cy="1312178"/>
            </a:xfrm>
            <a:custGeom>
              <a:avLst/>
              <a:gdLst/>
              <a:ahLst/>
              <a:cxnLst/>
              <a:rect r="r" b="b" t="t" l="l"/>
              <a:pathLst>
                <a:path h="1312178" w="1318006">
                  <a:moveTo>
                    <a:pt x="659003" y="6"/>
                  </a:moveTo>
                  <a:cubicBezTo>
                    <a:pt x="423926" y="-1010"/>
                    <a:pt x="206248" y="123831"/>
                    <a:pt x="88392" y="327285"/>
                  </a:cubicBezTo>
                  <a:cubicBezTo>
                    <a:pt x="-29464" y="530739"/>
                    <a:pt x="-29464" y="781691"/>
                    <a:pt x="88392" y="985018"/>
                  </a:cubicBezTo>
                  <a:cubicBezTo>
                    <a:pt x="206248" y="1188345"/>
                    <a:pt x="423926" y="1313313"/>
                    <a:pt x="659003" y="1312170"/>
                  </a:cubicBezTo>
                  <a:cubicBezTo>
                    <a:pt x="894080" y="1313186"/>
                    <a:pt x="1111758" y="1188345"/>
                    <a:pt x="1229614" y="985018"/>
                  </a:cubicBezTo>
                  <a:cubicBezTo>
                    <a:pt x="1347470" y="781691"/>
                    <a:pt x="1347470" y="530612"/>
                    <a:pt x="1229614" y="327158"/>
                  </a:cubicBezTo>
                  <a:cubicBezTo>
                    <a:pt x="1111758" y="123704"/>
                    <a:pt x="894207" y="-1010"/>
                    <a:pt x="659003" y="6"/>
                  </a:cubicBezTo>
                  <a:close/>
                </a:path>
              </a:pathLst>
            </a:custGeom>
            <a:blipFill>
              <a:blip r:embed="rId8"/>
              <a:stretch>
                <a:fillRect l="0" t="-8750" r="0" b="-8750"/>
              </a:stretch>
            </a:blipFill>
          </p:spPr>
        </p:sp>
      </p:grpSp>
      <p:sp>
        <p:nvSpPr>
          <p:cNvPr name="TextBox 25" id="25"/>
          <p:cNvSpPr txBox="true"/>
          <p:nvPr/>
        </p:nvSpPr>
        <p:spPr>
          <a:xfrm rot="0">
            <a:off x="3149820" y="-81645"/>
            <a:ext cx="14624958" cy="12174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2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Our bilateral agreement numbers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3880320" y="1021503"/>
            <a:ext cx="3117494" cy="5666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spc="3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By continent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0181445" y="2215842"/>
            <a:ext cx="754658" cy="3718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556"/>
              </a:lnSpc>
              <a:spcBef>
                <a:spcPct val="0"/>
              </a:spcBef>
            </a:pPr>
            <a:r>
              <a:rPr lang="en-US" b="true" sz="1111" spc="1" strike="noStrike" u="none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Partner</a:t>
            </a:r>
          </a:p>
          <a:p>
            <a:pPr algn="ctr" marL="0" indent="0" lvl="0">
              <a:lnSpc>
                <a:spcPts val="1556"/>
              </a:lnSpc>
              <a:spcBef>
                <a:spcPct val="0"/>
              </a:spcBef>
            </a:pPr>
            <a:r>
              <a:rPr lang="en-US" b="true" sz="1111" spc="1" strike="noStrike" u="none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Instituitons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147413" y="4531560"/>
            <a:ext cx="822722" cy="4073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696"/>
              </a:lnSpc>
              <a:spcBef>
                <a:spcPct val="0"/>
              </a:spcBef>
            </a:pPr>
            <a:r>
              <a:rPr lang="en-US" b="true" sz="1211" spc="1" strike="noStrike" u="none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Partner</a:t>
            </a:r>
          </a:p>
          <a:p>
            <a:pPr algn="ctr" marL="0" indent="0" lvl="0">
              <a:lnSpc>
                <a:spcPts val="1696"/>
              </a:lnSpc>
              <a:spcBef>
                <a:spcPct val="0"/>
              </a:spcBef>
            </a:pPr>
            <a:r>
              <a:rPr lang="en-US" b="true" sz="1211" spc="1" strike="noStrike" u="none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Instituitons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6384146" y="5912639"/>
            <a:ext cx="754658" cy="3718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556"/>
              </a:lnSpc>
              <a:spcBef>
                <a:spcPct val="0"/>
              </a:spcBef>
            </a:pPr>
            <a:r>
              <a:rPr lang="en-US" b="true" sz="1111" spc="1" strike="noStrike" u="none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Partner</a:t>
            </a:r>
          </a:p>
          <a:p>
            <a:pPr algn="ctr" marL="0" indent="0" lvl="0">
              <a:lnSpc>
                <a:spcPts val="1556"/>
              </a:lnSpc>
              <a:spcBef>
                <a:spcPct val="0"/>
              </a:spcBef>
            </a:pPr>
            <a:r>
              <a:rPr lang="en-US" b="true" sz="1111" spc="1" strike="noStrike" u="none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Instituitons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5196128" y="4164962"/>
            <a:ext cx="754658" cy="3718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556"/>
              </a:lnSpc>
              <a:spcBef>
                <a:spcPct val="0"/>
              </a:spcBef>
            </a:pPr>
            <a:r>
              <a:rPr lang="en-US" b="true" sz="1111" spc="1" strike="noStrike" u="none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Partner</a:t>
            </a:r>
          </a:p>
          <a:p>
            <a:pPr algn="ctr" marL="0" indent="0" lvl="0">
              <a:lnSpc>
                <a:spcPts val="1556"/>
              </a:lnSpc>
              <a:spcBef>
                <a:spcPct val="0"/>
              </a:spcBef>
            </a:pPr>
            <a:r>
              <a:rPr lang="en-US" b="true" sz="1111" spc="1" strike="noStrike" u="none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Instituitons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4949148" y="2735123"/>
            <a:ext cx="551506" cy="2638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36"/>
              </a:lnSpc>
              <a:spcBef>
                <a:spcPct val="0"/>
              </a:spcBef>
            </a:pPr>
            <a:r>
              <a:rPr lang="en-US" b="true" sz="811" spc="0" strike="noStrike" u="none">
                <a:solidFill>
                  <a:srgbClr val="171317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Partner</a:t>
            </a:r>
          </a:p>
          <a:p>
            <a:pPr algn="ctr" marL="0" indent="0" lvl="0">
              <a:lnSpc>
                <a:spcPts val="1136"/>
              </a:lnSpc>
              <a:spcBef>
                <a:spcPct val="0"/>
              </a:spcBef>
            </a:pPr>
            <a:r>
              <a:rPr lang="en-US" b="true" sz="811" spc="0" strike="noStrike" u="none">
                <a:solidFill>
                  <a:srgbClr val="171317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Instituitons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3420767" y="2709760"/>
            <a:ext cx="822722" cy="4073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696"/>
              </a:lnSpc>
              <a:spcBef>
                <a:spcPct val="0"/>
              </a:spcBef>
            </a:pPr>
            <a:r>
              <a:rPr lang="en-US" b="true" sz="1211" spc="1" strike="noStrike" u="none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Partner</a:t>
            </a:r>
          </a:p>
          <a:p>
            <a:pPr algn="ctr" marL="0" indent="0" lvl="0">
              <a:lnSpc>
                <a:spcPts val="1696"/>
              </a:lnSpc>
              <a:spcBef>
                <a:spcPct val="0"/>
              </a:spcBef>
            </a:pPr>
            <a:r>
              <a:rPr lang="en-US" b="true" sz="1211" spc="1" strike="noStrike" u="none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Instituitons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0322435" y="2590127"/>
            <a:ext cx="472678" cy="3819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096"/>
              </a:lnSpc>
              <a:spcBef>
                <a:spcPct val="0"/>
              </a:spcBef>
            </a:pPr>
            <a:r>
              <a:rPr lang="en-US" b="true" sz="2211" spc="2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151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0472850" y="4912894"/>
            <a:ext cx="171847" cy="405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76"/>
              </a:lnSpc>
              <a:spcBef>
                <a:spcPct val="0"/>
              </a:spcBef>
            </a:pPr>
            <a:r>
              <a:rPr lang="en-US" b="true" sz="2411" spc="2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5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3674568" y="3083003"/>
            <a:ext cx="315119" cy="3819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096"/>
              </a:lnSpc>
              <a:spcBef>
                <a:spcPct val="0"/>
              </a:spcBef>
            </a:pPr>
            <a:r>
              <a:rPr lang="en-US" b="true" sz="2211" spc="2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17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6597133" y="6277569"/>
            <a:ext cx="315119" cy="3819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096"/>
              </a:lnSpc>
              <a:spcBef>
                <a:spcPct val="0"/>
              </a:spcBef>
            </a:pPr>
            <a:r>
              <a:rPr lang="en-US" b="true" sz="2211" spc="2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33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5494677" y="4489146"/>
            <a:ext cx="157559" cy="3819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096"/>
              </a:lnSpc>
              <a:spcBef>
                <a:spcPct val="0"/>
              </a:spcBef>
            </a:pPr>
            <a:r>
              <a:rPr lang="en-US" b="true" sz="2211" spc="2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3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5067341" y="2977375"/>
            <a:ext cx="315119" cy="3819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096"/>
              </a:lnSpc>
              <a:spcBef>
                <a:spcPct val="0"/>
              </a:spcBef>
            </a:pPr>
            <a:r>
              <a:rPr lang="en-US" b="true" sz="2211" spc="2">
                <a:solidFill>
                  <a:srgbClr val="171317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20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845081" y="8803164"/>
            <a:ext cx="3112038" cy="910271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-4407507" y="0"/>
            <a:ext cx="7248318" cy="10287000"/>
            <a:chOff x="0" y="0"/>
            <a:chExt cx="9664424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664446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664446">
                  <a:moveTo>
                    <a:pt x="0" y="0"/>
                  </a:moveTo>
                  <a:lnTo>
                    <a:pt x="9664446" y="0"/>
                  </a:lnTo>
                  <a:lnTo>
                    <a:pt x="9664446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0082" t="0" r="-95908" b="0"/>
              </a:stretch>
            </a:blipFill>
          </p:spPr>
        </p:sp>
      </p:grpSp>
      <p:sp>
        <p:nvSpPr>
          <p:cNvPr name="AutoShape 6" id="6"/>
          <p:cNvSpPr/>
          <p:nvPr/>
        </p:nvSpPr>
        <p:spPr>
          <a:xfrm flipV="true">
            <a:off x="6845296" y="5758800"/>
            <a:ext cx="461549" cy="266476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6420557" y="4316449"/>
            <a:ext cx="7315200" cy="2459736"/>
          </a:xfrm>
          <a:custGeom>
            <a:avLst/>
            <a:gdLst/>
            <a:ahLst/>
            <a:cxnLst/>
            <a:rect r="r" b="b" t="t" l="l"/>
            <a:pathLst>
              <a:path h="2459736" w="7315200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976635" y="5262494"/>
            <a:ext cx="7759121" cy="7627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259"/>
              </a:lnSpc>
              <a:spcBef>
                <a:spcPct val="0"/>
              </a:spcBef>
            </a:pPr>
            <a:r>
              <a:rPr lang="en-US" sz="4471" spc="4" strike="noStrike" u="none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Tuition-free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7132177" y="5123305"/>
            <a:ext cx="877561" cy="1126884"/>
          </a:xfrm>
          <a:custGeom>
            <a:avLst/>
            <a:gdLst/>
            <a:ahLst/>
            <a:cxnLst/>
            <a:rect r="r" b="b" t="t" l="l"/>
            <a:pathLst>
              <a:path h="1126884" w="877561">
                <a:moveTo>
                  <a:pt x="0" y="0"/>
                </a:moveTo>
                <a:lnTo>
                  <a:pt x="877561" y="0"/>
                </a:lnTo>
                <a:lnTo>
                  <a:pt x="877561" y="1126884"/>
                </a:lnTo>
                <a:lnTo>
                  <a:pt x="0" y="11268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0" id="10"/>
          <p:cNvSpPr txBox="true"/>
          <p:nvPr/>
        </p:nvSpPr>
        <p:spPr>
          <a:xfrm rot="0">
            <a:off x="3282838" y="33537"/>
            <a:ext cx="11562241" cy="12174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4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About UFU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6420557" y="1419625"/>
            <a:ext cx="7315200" cy="2459736"/>
            <a:chOff x="0" y="0"/>
            <a:chExt cx="9753600" cy="327964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9753600" cy="3279648"/>
            </a:xfrm>
            <a:custGeom>
              <a:avLst/>
              <a:gdLst/>
              <a:ahLst/>
              <a:cxnLst/>
              <a:rect r="r" b="b" t="t" l="l"/>
              <a:pathLst>
                <a:path h="3279648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3279648"/>
                  </a:lnTo>
                  <a:lnTo>
                    <a:pt x="0" y="3279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760574" y="1166697"/>
              <a:ext cx="1361654" cy="1155704"/>
            </a:xfrm>
            <a:custGeom>
              <a:avLst/>
              <a:gdLst/>
              <a:ahLst/>
              <a:cxnLst/>
              <a:rect r="r" b="b" t="t" l="l"/>
              <a:pathLst>
                <a:path h="1155704" w="1361654">
                  <a:moveTo>
                    <a:pt x="0" y="0"/>
                  </a:moveTo>
                  <a:lnTo>
                    <a:pt x="1361654" y="0"/>
                  </a:lnTo>
                  <a:lnTo>
                    <a:pt x="1361654" y="1155703"/>
                  </a:lnTo>
                  <a:lnTo>
                    <a:pt x="0" y="11557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 rot="0">
              <a:off x="1921418" y="1330590"/>
              <a:ext cx="7178329" cy="9918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259"/>
                </a:lnSpc>
                <a:spcBef>
                  <a:spcPct val="0"/>
                </a:spcBef>
              </a:pPr>
              <a:r>
                <a:rPr lang="en-US" sz="4471" spc="4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F</a:t>
              </a:r>
              <a:r>
                <a:rPr lang="en-US" sz="4471" spc="4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ounded in 1978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5792442" y="7128610"/>
            <a:ext cx="7943314" cy="2459736"/>
            <a:chOff x="0" y="0"/>
            <a:chExt cx="10591086" cy="3279648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837486" y="0"/>
              <a:ext cx="9753600" cy="3279648"/>
            </a:xfrm>
            <a:custGeom>
              <a:avLst/>
              <a:gdLst/>
              <a:ahLst/>
              <a:cxnLst/>
              <a:rect r="r" b="b" t="t" l="l"/>
              <a:pathLst>
                <a:path h="3279648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3279648"/>
                  </a:lnTo>
                  <a:lnTo>
                    <a:pt x="0" y="3279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 rot="0">
              <a:off x="0" y="1210374"/>
              <a:ext cx="10345495" cy="9884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6259"/>
                </a:lnSpc>
                <a:spcBef>
                  <a:spcPct val="0"/>
                </a:spcBef>
              </a:pPr>
              <a:r>
                <a:rPr lang="en-US" sz="4471" spc="4" strike="noStrike" u="none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Public</a:t>
              </a:r>
            </a:p>
          </p:txBody>
        </p:sp>
        <p:sp>
          <p:nvSpPr>
            <p:cNvPr name="Freeform 18" id="18"/>
            <p:cNvSpPr/>
            <p:nvPr/>
          </p:nvSpPr>
          <p:spPr>
            <a:xfrm flipH="false" flipV="false" rot="0">
              <a:off x="1937714" y="986893"/>
              <a:ext cx="1710910" cy="1521154"/>
            </a:xfrm>
            <a:custGeom>
              <a:avLst/>
              <a:gdLst/>
              <a:ahLst/>
              <a:cxnLst/>
              <a:rect r="r" b="b" t="t" l="l"/>
              <a:pathLst>
                <a:path h="1521154" w="1710910">
                  <a:moveTo>
                    <a:pt x="0" y="0"/>
                  </a:moveTo>
                  <a:lnTo>
                    <a:pt x="1710909" y="0"/>
                  </a:lnTo>
                  <a:lnTo>
                    <a:pt x="1710909" y="1521155"/>
                  </a:lnTo>
                  <a:lnTo>
                    <a:pt x="0" y="1521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275375" y="6673367"/>
            <a:ext cx="6368515" cy="1948616"/>
            <a:chOff x="0" y="0"/>
            <a:chExt cx="3112422" cy="95232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112389" cy="952373"/>
            </a:xfrm>
            <a:custGeom>
              <a:avLst/>
              <a:gdLst/>
              <a:ahLst/>
              <a:cxnLst/>
              <a:rect r="r" b="b" t="t" l="l"/>
              <a:pathLst>
                <a:path h="952373" w="3112389">
                  <a:moveTo>
                    <a:pt x="0" y="0"/>
                  </a:moveTo>
                  <a:lnTo>
                    <a:pt x="3112389" y="0"/>
                  </a:lnTo>
                  <a:lnTo>
                    <a:pt x="3112389" y="952373"/>
                  </a:lnTo>
                  <a:lnTo>
                    <a:pt x="0" y="952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13726" r="0" b="-13726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7690721" y="1984107"/>
            <a:ext cx="4485517" cy="1644057"/>
            <a:chOff x="0" y="0"/>
            <a:chExt cx="2807432" cy="102899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807462" cy="1028954"/>
            </a:xfrm>
            <a:custGeom>
              <a:avLst/>
              <a:gdLst/>
              <a:ahLst/>
              <a:cxnLst/>
              <a:rect r="r" b="b" t="t" l="l"/>
              <a:pathLst>
                <a:path h="1028954" w="2807462">
                  <a:moveTo>
                    <a:pt x="0" y="0"/>
                  </a:moveTo>
                  <a:lnTo>
                    <a:pt x="2807462" y="0"/>
                  </a:lnTo>
                  <a:lnTo>
                    <a:pt x="2807462" y="1028954"/>
                  </a:lnTo>
                  <a:lnTo>
                    <a:pt x="0" y="1028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16968" r="1" b="-16972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8719368" y="3897804"/>
            <a:ext cx="4013985" cy="2189707"/>
            <a:chOff x="0" y="0"/>
            <a:chExt cx="2233512" cy="121842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233549" cy="1218438"/>
            </a:xfrm>
            <a:custGeom>
              <a:avLst/>
              <a:gdLst/>
              <a:ahLst/>
              <a:cxnLst/>
              <a:rect r="r" b="b" t="t" l="l"/>
              <a:pathLst>
                <a:path h="1218438" w="2233549">
                  <a:moveTo>
                    <a:pt x="0" y="0"/>
                  </a:moveTo>
                  <a:lnTo>
                    <a:pt x="2233549" y="0"/>
                  </a:lnTo>
                  <a:lnTo>
                    <a:pt x="2233549" y="1218438"/>
                  </a:lnTo>
                  <a:lnTo>
                    <a:pt x="0" y="12184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41655" r="1" b="-41654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3171317" y="1468388"/>
            <a:ext cx="2818908" cy="2675494"/>
            <a:chOff x="0" y="0"/>
            <a:chExt cx="1464432" cy="138992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464437" cy="1389888"/>
            </a:xfrm>
            <a:custGeom>
              <a:avLst/>
              <a:gdLst/>
              <a:ahLst/>
              <a:cxnLst/>
              <a:rect r="r" b="b" t="t" l="l"/>
              <a:pathLst>
                <a:path h="1389888" w="1464437">
                  <a:moveTo>
                    <a:pt x="0" y="0"/>
                  </a:moveTo>
                  <a:lnTo>
                    <a:pt x="1464437" y="0"/>
                  </a:lnTo>
                  <a:lnTo>
                    <a:pt x="1464437" y="1389888"/>
                  </a:lnTo>
                  <a:lnTo>
                    <a:pt x="0" y="13898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252" t="0" r="-1252" b="-2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5099698" y="9258300"/>
            <a:ext cx="3112038" cy="910270"/>
            <a:chOff x="0" y="0"/>
            <a:chExt cx="4149384" cy="1213694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41" t="0" r="-42" b="3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3908029" y="4520128"/>
            <a:ext cx="3239575" cy="3134765"/>
            <a:chOff x="0" y="0"/>
            <a:chExt cx="1498164" cy="1449694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498219" cy="1449705"/>
            </a:xfrm>
            <a:custGeom>
              <a:avLst/>
              <a:gdLst/>
              <a:ahLst/>
              <a:cxnLst/>
              <a:rect r="r" b="b" t="t" l="l"/>
              <a:pathLst>
                <a:path h="1449705" w="1498219">
                  <a:moveTo>
                    <a:pt x="0" y="0"/>
                  </a:moveTo>
                  <a:lnTo>
                    <a:pt x="1498219" y="0"/>
                  </a:lnTo>
                  <a:lnTo>
                    <a:pt x="1498219" y="1449705"/>
                  </a:lnTo>
                  <a:lnTo>
                    <a:pt x="0" y="14497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-151" r="3" b="-151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-1495041" y="-1129600"/>
            <a:ext cx="4309083" cy="11853218"/>
            <a:chOff x="0" y="0"/>
            <a:chExt cx="5745444" cy="15804290"/>
          </a:xfrm>
        </p:grpSpPr>
        <p:sp>
          <p:nvSpPr>
            <p:cNvPr name="Freeform 15" id="15"/>
            <p:cNvSpPr/>
            <p:nvPr/>
          </p:nvSpPr>
          <p:spPr>
            <a:xfrm flipH="true" flipV="false" rot="0">
              <a:off x="0" y="0"/>
              <a:ext cx="5745480" cy="15804262"/>
            </a:xfrm>
            <a:custGeom>
              <a:avLst/>
              <a:gdLst/>
              <a:ahLst/>
              <a:cxnLst/>
              <a:rect r="r" b="b" t="t" l="l"/>
              <a:pathLst>
                <a:path h="15804262" w="5745480">
                  <a:moveTo>
                    <a:pt x="5745480" y="0"/>
                  </a:moveTo>
                  <a:lnTo>
                    <a:pt x="0" y="0"/>
                  </a:lnTo>
                  <a:lnTo>
                    <a:pt x="0" y="15804262"/>
                  </a:lnTo>
                  <a:lnTo>
                    <a:pt x="5745480" y="15804262"/>
                  </a:lnTo>
                  <a:lnTo>
                    <a:pt x="5745480" y="0"/>
                  </a:lnTo>
                  <a:close/>
                </a:path>
              </a:pathLst>
            </a:custGeom>
            <a:blipFill>
              <a:blip r:embed="rId8"/>
              <a:stretch>
                <a:fillRect l="-185344" t="0" r="-130252" b="0"/>
              </a:stretch>
            </a:blip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4188833" y="3628164"/>
            <a:ext cx="3708899" cy="2628218"/>
          </a:xfrm>
          <a:custGeom>
            <a:avLst/>
            <a:gdLst/>
            <a:ahLst/>
            <a:cxnLst/>
            <a:rect r="r" b="b" t="t" l="l"/>
            <a:pathLst>
              <a:path h="2628218" w="3708899">
                <a:moveTo>
                  <a:pt x="0" y="0"/>
                </a:moveTo>
                <a:lnTo>
                  <a:pt x="3708899" y="0"/>
                </a:lnTo>
                <a:lnTo>
                  <a:pt x="3708899" y="2628218"/>
                </a:lnTo>
                <a:lnTo>
                  <a:pt x="0" y="262821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0473284" y="5804439"/>
            <a:ext cx="3711137" cy="3991223"/>
          </a:xfrm>
          <a:custGeom>
            <a:avLst/>
            <a:gdLst/>
            <a:ahLst/>
            <a:cxnLst/>
            <a:rect r="r" b="b" t="t" l="l"/>
            <a:pathLst>
              <a:path h="3991223" w="3711137">
                <a:moveTo>
                  <a:pt x="0" y="0"/>
                </a:moveTo>
                <a:lnTo>
                  <a:pt x="3711137" y="0"/>
                </a:lnTo>
                <a:lnTo>
                  <a:pt x="3711137" y="3991223"/>
                </a:lnTo>
                <a:lnTo>
                  <a:pt x="0" y="399122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2999781" y="-366"/>
            <a:ext cx="15288219" cy="11676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617"/>
              </a:lnSpc>
            </a:pPr>
            <a:r>
              <a:rPr lang="en-US" sz="6156">
                <a:solidFill>
                  <a:srgbClr val="022B7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International Associations and Networks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172461" y="5185872"/>
            <a:ext cx="2603178" cy="954132"/>
            <a:chOff x="0" y="0"/>
            <a:chExt cx="2807432" cy="102899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07462" cy="1028954"/>
            </a:xfrm>
            <a:custGeom>
              <a:avLst/>
              <a:gdLst/>
              <a:ahLst/>
              <a:cxnLst/>
              <a:rect r="r" b="b" t="t" l="l"/>
              <a:pathLst>
                <a:path h="1028954" w="2807462">
                  <a:moveTo>
                    <a:pt x="0" y="0"/>
                  </a:moveTo>
                  <a:lnTo>
                    <a:pt x="2807462" y="0"/>
                  </a:lnTo>
                  <a:lnTo>
                    <a:pt x="2807462" y="1028954"/>
                  </a:lnTo>
                  <a:lnTo>
                    <a:pt x="0" y="1028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36831" t="0" r="-36830" b="-4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5624335" y="5593888"/>
            <a:ext cx="4680651" cy="1715579"/>
            <a:chOff x="0" y="0"/>
            <a:chExt cx="2807432" cy="102899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807462" cy="1028954"/>
            </a:xfrm>
            <a:custGeom>
              <a:avLst/>
              <a:gdLst/>
              <a:ahLst/>
              <a:cxnLst/>
              <a:rect r="r" b="b" t="t" l="l"/>
              <a:pathLst>
                <a:path h="1028954" w="2807462">
                  <a:moveTo>
                    <a:pt x="0" y="0"/>
                  </a:moveTo>
                  <a:lnTo>
                    <a:pt x="2807462" y="0"/>
                  </a:lnTo>
                  <a:lnTo>
                    <a:pt x="2807462" y="1028954"/>
                  </a:lnTo>
                  <a:lnTo>
                    <a:pt x="0" y="1028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836" t="-16009" r="0" b="-16009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73807" y="9162414"/>
            <a:ext cx="3112038" cy="910270"/>
            <a:chOff x="0" y="0"/>
            <a:chExt cx="4149384" cy="121369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1" t="0" r="-42" b="3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-1495041" y="-1129600"/>
            <a:ext cx="4309083" cy="11853218"/>
            <a:chOff x="0" y="0"/>
            <a:chExt cx="5745444" cy="15804290"/>
          </a:xfrm>
        </p:grpSpPr>
        <p:sp>
          <p:nvSpPr>
            <p:cNvPr name="Freeform 9" id="9"/>
            <p:cNvSpPr/>
            <p:nvPr/>
          </p:nvSpPr>
          <p:spPr>
            <a:xfrm flipH="true" flipV="false" rot="0">
              <a:off x="0" y="0"/>
              <a:ext cx="5745480" cy="15804262"/>
            </a:xfrm>
            <a:custGeom>
              <a:avLst/>
              <a:gdLst/>
              <a:ahLst/>
              <a:cxnLst/>
              <a:rect r="r" b="b" t="t" l="l"/>
              <a:pathLst>
                <a:path h="15804262" w="5745480">
                  <a:moveTo>
                    <a:pt x="5745480" y="0"/>
                  </a:moveTo>
                  <a:lnTo>
                    <a:pt x="0" y="0"/>
                  </a:lnTo>
                  <a:lnTo>
                    <a:pt x="0" y="15804262"/>
                  </a:lnTo>
                  <a:lnTo>
                    <a:pt x="5745480" y="15804262"/>
                  </a:lnTo>
                  <a:lnTo>
                    <a:pt x="5745480" y="0"/>
                  </a:lnTo>
                  <a:close/>
                </a:path>
              </a:pathLst>
            </a:custGeom>
            <a:blipFill>
              <a:blip r:embed="rId5"/>
              <a:stretch>
                <a:fillRect l="-187848" t="0" r="-127748" b="0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4288508" y="2853619"/>
            <a:ext cx="5767907" cy="1734603"/>
          </a:xfrm>
          <a:custGeom>
            <a:avLst/>
            <a:gdLst/>
            <a:ahLst/>
            <a:cxnLst/>
            <a:rect r="r" b="b" t="t" l="l"/>
            <a:pathLst>
              <a:path h="1734603" w="5767907">
                <a:moveTo>
                  <a:pt x="0" y="0"/>
                </a:moveTo>
                <a:lnTo>
                  <a:pt x="5767907" y="0"/>
                </a:lnTo>
                <a:lnTo>
                  <a:pt x="5767907" y="1734603"/>
                </a:lnTo>
                <a:lnTo>
                  <a:pt x="0" y="17346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1611187" y="3061412"/>
            <a:ext cx="4371969" cy="4371969"/>
          </a:xfrm>
          <a:custGeom>
            <a:avLst/>
            <a:gdLst/>
            <a:ahLst/>
            <a:cxnLst/>
            <a:rect r="r" b="b" t="t" l="l"/>
            <a:pathLst>
              <a:path h="4371969" w="4371969">
                <a:moveTo>
                  <a:pt x="0" y="0"/>
                </a:moveTo>
                <a:lnTo>
                  <a:pt x="4371969" y="0"/>
                </a:lnTo>
                <a:lnTo>
                  <a:pt x="4371969" y="4371969"/>
                </a:lnTo>
                <a:lnTo>
                  <a:pt x="0" y="43719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3323500" y="25059"/>
            <a:ext cx="13624664" cy="10534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617"/>
              </a:lnSpc>
            </a:pPr>
            <a:r>
              <a:rPr lang="en-US" sz="6156">
                <a:solidFill>
                  <a:srgbClr val="022B7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National</a:t>
            </a:r>
            <a:r>
              <a:rPr lang="en-US" sz="6156">
                <a:solidFill>
                  <a:srgbClr val="022B7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Associations and Networks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097453" y="1145363"/>
            <a:ext cx="3824362" cy="3303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99"/>
              </a:lnSpc>
              <a:spcBef>
                <a:spcPct val="0"/>
              </a:spcBef>
            </a:pPr>
            <a:r>
              <a:rPr lang="en-US" sz="2000" strike="noStrike" u="none">
                <a:solidFill>
                  <a:srgbClr val="022B7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focused on internationalization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029986" y="3255982"/>
            <a:ext cx="4781856" cy="3749123"/>
          </a:xfrm>
          <a:custGeom>
            <a:avLst/>
            <a:gdLst/>
            <a:ahLst/>
            <a:cxnLst/>
            <a:rect r="r" b="b" t="t" l="l"/>
            <a:pathLst>
              <a:path h="3749123" w="4781856">
                <a:moveTo>
                  <a:pt x="0" y="0"/>
                </a:moveTo>
                <a:lnTo>
                  <a:pt x="4781855" y="0"/>
                </a:lnTo>
                <a:lnTo>
                  <a:pt x="4781855" y="3749123"/>
                </a:lnTo>
                <a:lnTo>
                  <a:pt x="0" y="37491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507126" y="3549516"/>
            <a:ext cx="3827574" cy="13620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56"/>
              </a:lnSpc>
            </a:pPr>
            <a:r>
              <a:rPr lang="en-US" sz="304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Signing of MoU (Memorandum of Understanding)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8142405" y="3255982"/>
            <a:ext cx="4781856" cy="3749123"/>
          </a:xfrm>
          <a:custGeom>
            <a:avLst/>
            <a:gdLst/>
            <a:ahLst/>
            <a:cxnLst/>
            <a:rect r="r" b="b" t="t" l="l"/>
            <a:pathLst>
              <a:path h="3749123" w="4781856">
                <a:moveTo>
                  <a:pt x="0" y="0"/>
                </a:moveTo>
                <a:lnTo>
                  <a:pt x="4781856" y="0"/>
                </a:lnTo>
                <a:lnTo>
                  <a:pt x="4781856" y="3749123"/>
                </a:lnTo>
                <a:lnTo>
                  <a:pt x="0" y="37491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507126" y="5301867"/>
            <a:ext cx="3827574" cy="13620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56"/>
              </a:lnSpc>
            </a:pPr>
            <a:r>
              <a:rPr lang="en-US" sz="304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Specific Cooperation Agreement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619546" y="5620991"/>
            <a:ext cx="3827574" cy="4476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56"/>
              </a:lnSpc>
            </a:pPr>
            <a:r>
              <a:rPr lang="en-US" sz="304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Double Degrees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3251803" y="3281895"/>
            <a:ext cx="4781856" cy="3749123"/>
          </a:xfrm>
          <a:custGeom>
            <a:avLst/>
            <a:gdLst/>
            <a:ahLst/>
            <a:cxnLst/>
            <a:rect r="r" b="b" t="t" l="l"/>
            <a:pathLst>
              <a:path h="3749123" w="4781856">
                <a:moveTo>
                  <a:pt x="0" y="0"/>
                </a:moveTo>
                <a:lnTo>
                  <a:pt x="4781855" y="0"/>
                </a:lnTo>
                <a:lnTo>
                  <a:pt x="4781855" y="3749123"/>
                </a:lnTo>
                <a:lnTo>
                  <a:pt x="0" y="37491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8618035" y="3811421"/>
            <a:ext cx="3827574" cy="13620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56"/>
              </a:lnSpc>
            </a:pPr>
            <a:r>
              <a:rPr lang="en-US" sz="304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Co-supervisions (Cotutelle Programs)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728944" y="4454298"/>
            <a:ext cx="3827574" cy="13620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56"/>
              </a:lnSpc>
            </a:pPr>
            <a:r>
              <a:rPr lang="en-US" sz="304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Mobility of students, staff, researchers, and professors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4921622" y="9139944"/>
            <a:ext cx="3112038" cy="910271"/>
            <a:chOff x="0" y="0"/>
            <a:chExt cx="4149384" cy="1213694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1" t="0" r="-42" b="3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3045912" y="94704"/>
            <a:ext cx="14987747" cy="1191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601"/>
              </a:lnSpc>
            </a:pPr>
            <a:r>
              <a:rPr lang="en-US" sz="6144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How can we internationaly collaborate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0" y="0"/>
            <a:ext cx="2731587" cy="10287000"/>
            <a:chOff x="0" y="0"/>
            <a:chExt cx="3642116" cy="13716000"/>
          </a:xfrm>
        </p:grpSpPr>
        <p:sp>
          <p:nvSpPr>
            <p:cNvPr name="Freeform 14" id="14"/>
            <p:cNvSpPr/>
            <p:nvPr/>
          </p:nvSpPr>
          <p:spPr>
            <a:xfrm flipH="true" flipV="false" rot="0">
              <a:off x="0" y="0"/>
              <a:ext cx="3642106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642106">
                  <a:moveTo>
                    <a:pt x="3642106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3642106" y="13716000"/>
                  </a:lnTo>
                  <a:lnTo>
                    <a:pt x="3642106" y="0"/>
                  </a:lnTo>
                  <a:close/>
                </a:path>
              </a:pathLst>
            </a:custGeom>
            <a:blipFill>
              <a:blip r:embed="rId5"/>
              <a:stretch>
                <a:fillRect l="-246946" t="0" r="-222035" b="0"/>
              </a:stretch>
            </a:blipFill>
          </p:spPr>
        </p:sp>
      </p:grp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21622" y="9139944"/>
            <a:ext cx="3112038" cy="910271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2417248" y="2449838"/>
            <a:ext cx="5509791" cy="5509791"/>
            <a:chOff x="0" y="0"/>
            <a:chExt cx="7346388" cy="734638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346442" cy="7346442"/>
            </a:xfrm>
            <a:custGeom>
              <a:avLst/>
              <a:gdLst/>
              <a:ahLst/>
              <a:cxnLst/>
              <a:rect r="r" b="b" t="t" l="l"/>
              <a:pathLst>
                <a:path h="7346442" w="7346442">
                  <a:moveTo>
                    <a:pt x="0" y="0"/>
                  </a:moveTo>
                  <a:lnTo>
                    <a:pt x="7346442" y="0"/>
                  </a:lnTo>
                  <a:lnTo>
                    <a:pt x="7346442" y="7346442"/>
                  </a:lnTo>
                  <a:lnTo>
                    <a:pt x="0" y="7346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3061913" y="2388604"/>
            <a:ext cx="5509791" cy="5509791"/>
            <a:chOff x="0" y="0"/>
            <a:chExt cx="7346388" cy="734638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7346442" cy="7346442"/>
            </a:xfrm>
            <a:custGeom>
              <a:avLst/>
              <a:gdLst/>
              <a:ahLst/>
              <a:cxnLst/>
              <a:rect r="r" b="b" t="t" l="l"/>
              <a:pathLst>
                <a:path h="7346442" w="7346442">
                  <a:moveTo>
                    <a:pt x="0" y="0"/>
                  </a:moveTo>
                  <a:lnTo>
                    <a:pt x="7346442" y="0"/>
                  </a:lnTo>
                  <a:lnTo>
                    <a:pt x="7346442" y="7346442"/>
                  </a:lnTo>
                  <a:lnTo>
                    <a:pt x="0" y="7346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7784890" y="2449838"/>
            <a:ext cx="5509791" cy="5509791"/>
            <a:chOff x="0" y="0"/>
            <a:chExt cx="7346388" cy="734638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7346442" cy="7346442"/>
            </a:xfrm>
            <a:custGeom>
              <a:avLst/>
              <a:gdLst/>
              <a:ahLst/>
              <a:cxnLst/>
              <a:rect r="r" b="b" t="t" l="l"/>
              <a:pathLst>
                <a:path h="7346442" w="7346442">
                  <a:moveTo>
                    <a:pt x="0" y="0"/>
                  </a:moveTo>
                  <a:lnTo>
                    <a:pt x="7346442" y="0"/>
                  </a:lnTo>
                  <a:lnTo>
                    <a:pt x="7346442" y="7346442"/>
                  </a:lnTo>
                  <a:lnTo>
                    <a:pt x="0" y="7346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3045912" y="94704"/>
            <a:ext cx="14987747" cy="1191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601"/>
              </a:lnSpc>
            </a:pPr>
            <a:r>
              <a:rPr lang="en-US" sz="6144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UFU at rankings 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0" y="13639"/>
            <a:ext cx="2731587" cy="10287000"/>
            <a:chOff x="0" y="0"/>
            <a:chExt cx="3642116" cy="13716000"/>
          </a:xfrm>
        </p:grpSpPr>
        <p:sp>
          <p:nvSpPr>
            <p:cNvPr name="Freeform 12" id="12"/>
            <p:cNvSpPr/>
            <p:nvPr/>
          </p:nvSpPr>
          <p:spPr>
            <a:xfrm flipH="true" flipV="false" rot="0">
              <a:off x="0" y="0"/>
              <a:ext cx="3642106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642106">
                  <a:moveTo>
                    <a:pt x="3642106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3642106" y="13716000"/>
                  </a:lnTo>
                  <a:lnTo>
                    <a:pt x="3642106" y="0"/>
                  </a:lnTo>
                  <a:close/>
                </a:path>
              </a:pathLst>
            </a:custGeom>
            <a:blipFill>
              <a:blip r:embed="rId6"/>
              <a:stretch>
                <a:fillRect l="-240087" t="0" r="-228895" b="0"/>
              </a:stretch>
            </a:blipFill>
          </p:spPr>
        </p:sp>
      </p:grp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67546" y="9258300"/>
            <a:ext cx="3112038" cy="910270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2856989" y="144261"/>
            <a:ext cx="5431011" cy="1768878"/>
            <a:chOff x="0" y="0"/>
            <a:chExt cx="7241348" cy="235850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241286" cy="2358517"/>
            </a:xfrm>
            <a:custGeom>
              <a:avLst/>
              <a:gdLst/>
              <a:ahLst/>
              <a:cxnLst/>
              <a:rect r="r" b="b" t="t" l="l"/>
              <a:pathLst>
                <a:path h="2358517" w="7241286">
                  <a:moveTo>
                    <a:pt x="0" y="0"/>
                  </a:moveTo>
                  <a:lnTo>
                    <a:pt x="7241286" y="0"/>
                  </a:lnTo>
                  <a:lnTo>
                    <a:pt x="7241286" y="2358517"/>
                  </a:lnTo>
                  <a:lnTo>
                    <a:pt x="0" y="23585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3282838" y="33537"/>
            <a:ext cx="9333652" cy="12174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4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SDG progress report 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0" y="27279"/>
            <a:ext cx="2731587" cy="10287000"/>
            <a:chOff x="0" y="0"/>
            <a:chExt cx="3642116" cy="13716000"/>
          </a:xfrm>
        </p:grpSpPr>
        <p:sp>
          <p:nvSpPr>
            <p:cNvPr name="Freeform 8" id="8"/>
            <p:cNvSpPr/>
            <p:nvPr/>
          </p:nvSpPr>
          <p:spPr>
            <a:xfrm flipH="true" flipV="false" rot="0">
              <a:off x="0" y="0"/>
              <a:ext cx="3642106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642106">
                  <a:moveTo>
                    <a:pt x="3642106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3642106" y="13716000"/>
                  </a:lnTo>
                  <a:lnTo>
                    <a:pt x="3642106" y="0"/>
                  </a:lnTo>
                  <a:close/>
                </a:path>
              </a:pathLst>
            </a:custGeom>
            <a:blipFill>
              <a:blip r:embed="rId4"/>
              <a:stretch>
                <a:fillRect l="-234491" t="0" r="-234491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5399999">
            <a:off x="6912453" y="-2085155"/>
            <a:ext cx="7611369" cy="15607958"/>
          </a:xfrm>
          <a:custGeom>
            <a:avLst/>
            <a:gdLst/>
            <a:ahLst/>
            <a:cxnLst/>
            <a:rect r="r" b="b" t="t" l="l"/>
            <a:pathLst>
              <a:path h="15607958" w="7611369">
                <a:moveTo>
                  <a:pt x="0" y="0"/>
                </a:moveTo>
                <a:lnTo>
                  <a:pt x="7611370" y="0"/>
                </a:lnTo>
                <a:lnTo>
                  <a:pt x="7611370" y="15607958"/>
                </a:lnTo>
                <a:lnTo>
                  <a:pt x="0" y="15607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8235" t="-25924" r="-49078" b="-24064"/>
            </a:stretch>
          </a:blip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21622" y="9139944"/>
            <a:ext cx="3112038" cy="910271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35463"/>
            <a:ext cx="2731587" cy="10287000"/>
            <a:chOff x="0" y="0"/>
            <a:chExt cx="3642116" cy="13716000"/>
          </a:xfrm>
        </p:grpSpPr>
        <p:sp>
          <p:nvSpPr>
            <p:cNvPr name="Freeform 5" id="5"/>
            <p:cNvSpPr/>
            <p:nvPr/>
          </p:nvSpPr>
          <p:spPr>
            <a:xfrm flipH="true" flipV="false" rot="0">
              <a:off x="0" y="0"/>
              <a:ext cx="3642106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642106">
                  <a:moveTo>
                    <a:pt x="3642106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3642106" y="13716000"/>
                  </a:lnTo>
                  <a:lnTo>
                    <a:pt x="3642106" y="0"/>
                  </a:lnTo>
                  <a:close/>
                </a:path>
              </a:pathLst>
            </a:custGeom>
            <a:blipFill>
              <a:blip r:embed="rId3"/>
              <a:stretch>
                <a:fillRect l="-234491" t="0" r="-234491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5935840" y="1642547"/>
            <a:ext cx="8350404" cy="7339889"/>
          </a:xfrm>
          <a:custGeom>
            <a:avLst/>
            <a:gdLst/>
            <a:ahLst/>
            <a:cxnLst/>
            <a:rect r="r" b="b" t="t" l="l"/>
            <a:pathLst>
              <a:path h="7339889" w="8350404">
                <a:moveTo>
                  <a:pt x="0" y="0"/>
                </a:moveTo>
                <a:lnTo>
                  <a:pt x="8350404" y="0"/>
                </a:lnTo>
                <a:lnTo>
                  <a:pt x="8350404" y="7339889"/>
                </a:lnTo>
                <a:lnTo>
                  <a:pt x="0" y="73398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0385" t="-8938" r="-42878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089485" y="55172"/>
            <a:ext cx="14043114" cy="12174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4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Get to know our website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145635" y="9201150"/>
            <a:ext cx="1936850" cy="3874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3"/>
              </a:lnSpc>
            </a:pPr>
            <a:r>
              <a:rPr lang="en-US" sz="2195">
                <a:solidFill>
                  <a:srgbClr val="231F20"/>
                </a:solidFill>
                <a:latin typeface="Arimo"/>
                <a:ea typeface="Arimo"/>
                <a:cs typeface="Arimo"/>
                <a:sym typeface="Arimo"/>
              </a:rPr>
              <a:t>dri</a:t>
            </a:r>
            <a:r>
              <a:rPr lang="en-US" sz="2195">
                <a:solidFill>
                  <a:srgbClr val="231F20"/>
                </a:solidFill>
                <a:latin typeface="Arimo"/>
                <a:ea typeface="Arimo"/>
                <a:cs typeface="Arimo"/>
                <a:sym typeface="Arimo"/>
              </a:rPr>
              <a:t>.ufu.br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203028" y="8389024"/>
            <a:ext cx="5943762" cy="1738551"/>
            <a:chOff x="0" y="0"/>
            <a:chExt cx="7925016" cy="231806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925054" cy="2318131"/>
            </a:xfrm>
            <a:custGeom>
              <a:avLst/>
              <a:gdLst/>
              <a:ahLst/>
              <a:cxnLst/>
              <a:rect r="r" b="b" t="t" l="l"/>
              <a:pathLst>
                <a:path h="2318131" w="7925054">
                  <a:moveTo>
                    <a:pt x="0" y="0"/>
                  </a:moveTo>
                  <a:lnTo>
                    <a:pt x="7925054" y="0"/>
                  </a:lnTo>
                  <a:lnTo>
                    <a:pt x="7925054" y="2318131"/>
                  </a:lnTo>
                  <a:lnTo>
                    <a:pt x="0" y="2318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0" b="2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-2663622"/>
            <a:ext cx="18288000" cy="10845222"/>
            <a:chOff x="0" y="0"/>
            <a:chExt cx="24384000" cy="14460296"/>
          </a:xfrm>
        </p:grpSpPr>
        <p:sp>
          <p:nvSpPr>
            <p:cNvPr name="Freeform 5" id="5"/>
            <p:cNvSpPr/>
            <p:nvPr/>
          </p:nvSpPr>
          <p:spPr>
            <a:xfrm flipH="true" flipV="false" rot="0">
              <a:off x="0" y="0"/>
              <a:ext cx="24384000" cy="14460347"/>
            </a:xfrm>
            <a:custGeom>
              <a:avLst/>
              <a:gdLst/>
              <a:ahLst/>
              <a:cxnLst/>
              <a:rect r="r" b="b" t="t" l="l"/>
              <a:pathLst>
                <a:path h="14460347" w="24384000">
                  <a:moveTo>
                    <a:pt x="24384000" y="0"/>
                  </a:moveTo>
                  <a:lnTo>
                    <a:pt x="0" y="0"/>
                  </a:lnTo>
                  <a:lnTo>
                    <a:pt x="0" y="14460347"/>
                  </a:lnTo>
                  <a:lnTo>
                    <a:pt x="24384000" y="14460347"/>
                  </a:lnTo>
                  <a:lnTo>
                    <a:pt x="24384000" y="0"/>
                  </a:lnTo>
                  <a:close/>
                </a:path>
              </a:pathLst>
            </a:custGeom>
            <a:blipFill>
              <a:blip r:embed="rId3"/>
              <a:stretch>
                <a:fillRect l="0" t="-5805" r="0" b="-5804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662932" y="8180853"/>
            <a:ext cx="6794636" cy="17831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391"/>
              </a:lnSpc>
            </a:pPr>
            <a:r>
              <a:rPr lang="en-US" sz="5992" spc="4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Thank you</a:t>
            </a:r>
          </a:p>
          <a:p>
            <a:pPr algn="l">
              <a:lnSpc>
                <a:spcPts val="5038"/>
              </a:lnSpc>
            </a:pPr>
            <a:r>
              <a:rPr lang="en-US" sz="3600" spc="2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Contact : international@ufu.br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21622" y="9139944"/>
            <a:ext cx="3112038" cy="910271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30616"/>
            <a:ext cx="2840811" cy="10287000"/>
            <a:chOff x="0" y="0"/>
            <a:chExt cx="3787748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78777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787775">
                  <a:moveTo>
                    <a:pt x="0" y="0"/>
                  </a:moveTo>
                  <a:lnTo>
                    <a:pt x="3787775" y="0"/>
                  </a:lnTo>
                  <a:lnTo>
                    <a:pt x="378777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51062" t="0" r="-251062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4633658" y="1444164"/>
            <a:ext cx="12625642" cy="7133488"/>
          </a:xfrm>
          <a:custGeom>
            <a:avLst/>
            <a:gdLst/>
            <a:ahLst/>
            <a:cxnLst/>
            <a:rect r="r" b="b" t="t" l="l"/>
            <a:pathLst>
              <a:path h="7133488" w="12625642">
                <a:moveTo>
                  <a:pt x="0" y="0"/>
                </a:moveTo>
                <a:lnTo>
                  <a:pt x="12625642" y="0"/>
                </a:lnTo>
                <a:lnTo>
                  <a:pt x="12625642" y="7133488"/>
                </a:lnTo>
                <a:lnTo>
                  <a:pt x="0" y="71334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390802" y="10059"/>
            <a:ext cx="14043114" cy="11032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4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Uberlândia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244369" y="8810946"/>
            <a:ext cx="8335980" cy="5817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95"/>
              </a:lnSpc>
            </a:pPr>
            <a:r>
              <a:rPr lang="en-US" sz="335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www.youtube.com/watch?v=mLvM_WXJk0I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21622" y="9139944"/>
            <a:ext cx="3112038" cy="910271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2840811" cy="10287000"/>
            <a:chOff x="0" y="0"/>
            <a:chExt cx="3787748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78777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787775">
                  <a:moveTo>
                    <a:pt x="0" y="0"/>
                  </a:moveTo>
                  <a:lnTo>
                    <a:pt x="3787775" y="0"/>
                  </a:lnTo>
                  <a:lnTo>
                    <a:pt x="378777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51062" t="0" r="-251062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2840811" y="0"/>
            <a:ext cx="9586295" cy="9728053"/>
          </a:xfrm>
          <a:custGeom>
            <a:avLst/>
            <a:gdLst/>
            <a:ahLst/>
            <a:cxnLst/>
            <a:rect r="r" b="b" t="t" l="l"/>
            <a:pathLst>
              <a:path h="9728053" w="9586295">
                <a:moveTo>
                  <a:pt x="0" y="0"/>
                </a:moveTo>
                <a:lnTo>
                  <a:pt x="9586295" y="0"/>
                </a:lnTo>
                <a:lnTo>
                  <a:pt x="9586295" y="9728053"/>
                </a:lnTo>
                <a:lnTo>
                  <a:pt x="0" y="97280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546" t="0" r="-20311" b="-26929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4249444" y="676312"/>
            <a:ext cx="3616722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2nd largest city in MG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2823680" y="2246032"/>
            <a:ext cx="4621014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1st in basic sanitation in MG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697707" y="5385472"/>
            <a:ext cx="6176268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4th highest GDP: inland cities in Brazil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596386" y="6955192"/>
            <a:ext cx="6277590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Among the world's 100 greenest cities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1239588" y="3815752"/>
            <a:ext cx="6019712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2nd city in MG in number of startups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995566" y="8521549"/>
            <a:ext cx="11295735" cy="4232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82"/>
              </a:lnSpc>
              <a:spcBef>
                <a:spcPct val="0"/>
              </a:spcBef>
            </a:pPr>
            <a:r>
              <a:rPr lang="en-US" b="true" sz="2487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Univer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s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t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y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hub: 2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pu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b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l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ic 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(UFU 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an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d IFTM) and v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r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io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us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pr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vate u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n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iversities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21622" y="9139944"/>
            <a:ext cx="3112038" cy="910271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2840811" cy="10287000"/>
            <a:chOff x="0" y="0"/>
            <a:chExt cx="3787748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78777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787775">
                  <a:moveTo>
                    <a:pt x="0" y="0"/>
                  </a:moveTo>
                  <a:lnTo>
                    <a:pt x="3787775" y="0"/>
                  </a:lnTo>
                  <a:lnTo>
                    <a:pt x="378777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51062" t="0" r="-251062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2872453" y="0"/>
            <a:ext cx="11778182" cy="9473136"/>
          </a:xfrm>
          <a:custGeom>
            <a:avLst/>
            <a:gdLst/>
            <a:ahLst/>
            <a:cxnLst/>
            <a:rect r="r" b="b" t="t" l="l"/>
            <a:pathLst>
              <a:path h="9473136" w="11778182">
                <a:moveTo>
                  <a:pt x="0" y="0"/>
                </a:moveTo>
                <a:lnTo>
                  <a:pt x="11778182" y="0"/>
                </a:lnTo>
                <a:lnTo>
                  <a:pt x="11778182" y="9473136"/>
                </a:lnTo>
                <a:lnTo>
                  <a:pt x="0" y="94731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28265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093945" y="8124212"/>
            <a:ext cx="7345060" cy="1790705"/>
          </a:xfrm>
          <a:custGeom>
            <a:avLst/>
            <a:gdLst/>
            <a:ahLst/>
            <a:cxnLst/>
            <a:rect r="r" b="b" t="t" l="l"/>
            <a:pathLst>
              <a:path h="1790705" w="7345060">
                <a:moveTo>
                  <a:pt x="0" y="0"/>
                </a:moveTo>
                <a:lnTo>
                  <a:pt x="7345060" y="0"/>
                </a:lnTo>
                <a:lnTo>
                  <a:pt x="7345060" y="1790705"/>
                </a:lnTo>
                <a:lnTo>
                  <a:pt x="0" y="17907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323151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5289004" y="2103127"/>
            <a:ext cx="2147478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b="true" sz="2700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Local airport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034000" y="4709167"/>
            <a:ext cx="4690374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b="true" sz="2700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Ave</a:t>
            </a:r>
            <a:r>
              <a:rPr lang="en-US" b="true" sz="2700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rage temperature: 23°C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111732" y="3406147"/>
            <a:ext cx="6176268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Zero-fare bus for students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0071" y="6016721"/>
            <a:ext cx="6176268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Easy acces to main highways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392907" y="1903704"/>
            <a:ext cx="5827329" cy="6747434"/>
          </a:xfrm>
          <a:custGeom>
            <a:avLst/>
            <a:gdLst/>
            <a:ahLst/>
            <a:cxnLst/>
            <a:rect r="r" b="b" t="t" l="l"/>
            <a:pathLst>
              <a:path h="6747434" w="5827329">
                <a:moveTo>
                  <a:pt x="0" y="0"/>
                </a:moveTo>
                <a:lnTo>
                  <a:pt x="5827329" y="0"/>
                </a:lnTo>
                <a:lnTo>
                  <a:pt x="5827329" y="6747434"/>
                </a:lnTo>
                <a:lnTo>
                  <a:pt x="0" y="67474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37" t="0" r="-137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392907" y="8747024"/>
            <a:ext cx="5827329" cy="6747433"/>
          </a:xfrm>
          <a:custGeom>
            <a:avLst/>
            <a:gdLst/>
            <a:ahLst/>
            <a:cxnLst/>
            <a:rect r="r" b="b" t="t" l="l"/>
            <a:pathLst>
              <a:path h="6747433" w="5827329">
                <a:moveTo>
                  <a:pt x="0" y="0"/>
                </a:moveTo>
                <a:lnTo>
                  <a:pt x="5827329" y="0"/>
                </a:lnTo>
                <a:lnTo>
                  <a:pt x="5827329" y="6747433"/>
                </a:lnTo>
                <a:lnTo>
                  <a:pt x="0" y="67474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37" t="0" r="-137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960878" y="10069416"/>
            <a:ext cx="6547002" cy="1602742"/>
            <a:chOff x="0" y="0"/>
            <a:chExt cx="8729336" cy="213699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729345" cy="2137029"/>
            </a:xfrm>
            <a:custGeom>
              <a:avLst/>
              <a:gdLst/>
              <a:ahLst/>
              <a:cxnLst/>
              <a:rect r="r" b="b" t="t" l="l"/>
              <a:pathLst>
                <a:path h="2137029" w="8729345">
                  <a:moveTo>
                    <a:pt x="0" y="0"/>
                  </a:moveTo>
                  <a:lnTo>
                    <a:pt x="8729345" y="0"/>
                  </a:lnTo>
                  <a:lnTo>
                    <a:pt x="8729345" y="2137029"/>
                  </a:lnTo>
                  <a:lnTo>
                    <a:pt x="0" y="2137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201985" r="0" b="-201983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3392907" y="9741741"/>
            <a:ext cx="6114974" cy="1149226"/>
            <a:chOff x="0" y="0"/>
            <a:chExt cx="8153298" cy="153230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53273" cy="1532255"/>
            </a:xfrm>
            <a:custGeom>
              <a:avLst/>
              <a:gdLst/>
              <a:ahLst/>
              <a:cxnLst/>
              <a:rect r="r" b="b" t="t" l="l"/>
              <a:pathLst>
                <a:path h="1532255" w="8153273">
                  <a:moveTo>
                    <a:pt x="0" y="0"/>
                  </a:moveTo>
                  <a:lnTo>
                    <a:pt x="8153273" y="0"/>
                  </a:lnTo>
                  <a:lnTo>
                    <a:pt x="8153273" y="1532255"/>
                  </a:lnTo>
                  <a:lnTo>
                    <a:pt x="0" y="1532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285949" r="0" b="-285952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9255315" y="784323"/>
            <a:ext cx="9296715" cy="9285093"/>
            <a:chOff x="0" y="0"/>
            <a:chExt cx="12395620" cy="1238012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2395581" cy="12380087"/>
            </a:xfrm>
            <a:custGeom>
              <a:avLst/>
              <a:gdLst/>
              <a:ahLst/>
              <a:cxnLst/>
              <a:rect r="r" b="b" t="t" l="l"/>
              <a:pathLst>
                <a:path h="12380087" w="12395581">
                  <a:moveTo>
                    <a:pt x="0" y="0"/>
                  </a:moveTo>
                  <a:lnTo>
                    <a:pt x="12395581" y="0"/>
                  </a:lnTo>
                  <a:lnTo>
                    <a:pt x="12395581" y="12380087"/>
                  </a:lnTo>
                  <a:lnTo>
                    <a:pt x="0" y="12380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2" r="0" b="-3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4973807" y="9162414"/>
            <a:ext cx="3112038" cy="910270"/>
            <a:chOff x="0" y="0"/>
            <a:chExt cx="4149384" cy="1213694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41" t="0" r="-42" b="3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0" y="45924"/>
            <a:ext cx="2840811" cy="10287000"/>
            <a:chOff x="0" y="0"/>
            <a:chExt cx="3787748" cy="137160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78777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787775">
                  <a:moveTo>
                    <a:pt x="0" y="0"/>
                  </a:moveTo>
                  <a:lnTo>
                    <a:pt x="3787775" y="0"/>
                  </a:lnTo>
                  <a:lnTo>
                    <a:pt x="378777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251062" t="0" r="-251062" b="0"/>
              </a:stretch>
            </a:blipFill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15018942" y="5777979"/>
            <a:ext cx="279094" cy="660580"/>
          </a:xfrm>
          <a:custGeom>
            <a:avLst/>
            <a:gdLst/>
            <a:ahLst/>
            <a:cxnLst/>
            <a:rect r="r" b="b" t="t" l="l"/>
            <a:pathLst>
              <a:path h="660580" w="279094">
                <a:moveTo>
                  <a:pt x="0" y="0"/>
                </a:moveTo>
                <a:lnTo>
                  <a:pt x="279094" y="0"/>
                </a:lnTo>
                <a:lnTo>
                  <a:pt x="279094" y="660580"/>
                </a:lnTo>
                <a:lnTo>
                  <a:pt x="0" y="6605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718" t="0" r="-718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4864539" y="2217391"/>
            <a:ext cx="2884066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49"/>
              </a:lnSpc>
            </a:pPr>
            <a:r>
              <a:rPr lang="en-US" sz="225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Educação Física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460148" y="3278193"/>
            <a:ext cx="1692846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49"/>
              </a:lnSpc>
            </a:pPr>
            <a:r>
              <a:rPr lang="en-US" sz="225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Glória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017460" y="4403941"/>
            <a:ext cx="2578224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49"/>
              </a:lnSpc>
            </a:pPr>
            <a:r>
              <a:rPr lang="en-US" sz="225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Santa Mônica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5159330" y="5582049"/>
            <a:ext cx="2294483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49"/>
              </a:lnSpc>
            </a:pPr>
            <a:r>
              <a:rPr lang="en-US" sz="225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Umuarama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4897912" y="6760157"/>
            <a:ext cx="2817317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49"/>
              </a:lnSpc>
            </a:pPr>
            <a:r>
              <a:rPr lang="en-US" sz="225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Monte Carmelo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4922805" y="7888869"/>
            <a:ext cx="2767533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49"/>
              </a:lnSpc>
            </a:pPr>
            <a:r>
              <a:rPr lang="en-US" sz="225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Patos de Minas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5435926" y="8946144"/>
            <a:ext cx="1741289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49"/>
              </a:lnSpc>
            </a:pPr>
            <a:r>
              <a:rPr lang="en-US" sz="225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Pontal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3295455" y="343357"/>
            <a:ext cx="5877849" cy="12174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2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Our campi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3133483" y="4584675"/>
            <a:ext cx="3770919" cy="936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61"/>
              </a:lnSpc>
            </a:pPr>
            <a:r>
              <a:rPr lang="en-US" sz="4972" b="tru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UBERLÂNDIA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3733835" y="1908550"/>
            <a:ext cx="355862" cy="8505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2"/>
              </a:lnSpc>
              <a:spcBef>
                <a:spcPct val="0"/>
              </a:spcBef>
            </a:pPr>
            <a:r>
              <a:rPr lang="en-US" b="true" sz="5002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1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3733835" y="3052967"/>
            <a:ext cx="355862" cy="8505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2"/>
              </a:lnSpc>
              <a:spcBef>
                <a:spcPct val="0"/>
              </a:spcBef>
            </a:pPr>
            <a:r>
              <a:rPr lang="en-US" b="true" sz="5002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2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3751204" y="4207049"/>
            <a:ext cx="355862" cy="8505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2"/>
              </a:lnSpc>
              <a:spcBef>
                <a:spcPct val="0"/>
              </a:spcBef>
            </a:pPr>
            <a:r>
              <a:rPr lang="en-US" b="true" sz="5002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3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3733835" y="5352826"/>
            <a:ext cx="355862" cy="8505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2"/>
              </a:lnSpc>
              <a:spcBef>
                <a:spcPct val="0"/>
              </a:spcBef>
            </a:pPr>
            <a:r>
              <a:rPr lang="en-US" b="true" sz="5002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4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3733835" y="6498603"/>
            <a:ext cx="355862" cy="8505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2"/>
              </a:lnSpc>
              <a:spcBef>
                <a:spcPct val="0"/>
              </a:spcBef>
            </a:pPr>
            <a:r>
              <a:rPr lang="en-US" b="true" sz="5002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5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3703877" y="7644379"/>
            <a:ext cx="355862" cy="8505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2"/>
              </a:lnSpc>
              <a:spcBef>
                <a:spcPct val="0"/>
              </a:spcBef>
            </a:pPr>
            <a:r>
              <a:rPr lang="en-US" b="true" sz="5002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6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3703877" y="8785424"/>
            <a:ext cx="355862" cy="8505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2"/>
              </a:lnSpc>
              <a:spcBef>
                <a:spcPct val="0"/>
              </a:spcBef>
            </a:pPr>
            <a:r>
              <a:rPr lang="en-US" b="true" sz="5002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7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52158" y="9142695"/>
            <a:ext cx="3112038" cy="910271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6649527" y="2198019"/>
            <a:ext cx="6571821" cy="1634740"/>
          </a:xfrm>
          <a:custGeom>
            <a:avLst/>
            <a:gdLst/>
            <a:ahLst/>
            <a:cxnLst/>
            <a:rect r="r" b="b" t="t" l="l"/>
            <a:pathLst>
              <a:path h="1634740" w="6571821">
                <a:moveTo>
                  <a:pt x="0" y="0"/>
                </a:moveTo>
                <a:lnTo>
                  <a:pt x="6571821" y="0"/>
                </a:lnTo>
                <a:lnTo>
                  <a:pt x="6571821" y="1634741"/>
                </a:lnTo>
                <a:lnTo>
                  <a:pt x="0" y="16347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396" r="0" b="-396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8046741" y="2511193"/>
            <a:ext cx="4100423" cy="9648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 b="tru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Glória </a:t>
            </a:r>
          </a:p>
          <a:p>
            <a:pPr algn="ctr">
              <a:lnSpc>
                <a:spcPts val="3779"/>
              </a:lnSpc>
            </a:pPr>
            <a:r>
              <a:rPr lang="en-US" sz="2700" b="tru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(685 hectares)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6649527" y="4018497"/>
            <a:ext cx="6571821" cy="1634740"/>
          </a:xfrm>
          <a:custGeom>
            <a:avLst/>
            <a:gdLst/>
            <a:ahLst/>
            <a:cxnLst/>
            <a:rect r="r" b="b" t="t" l="l"/>
            <a:pathLst>
              <a:path h="1634740" w="6571821">
                <a:moveTo>
                  <a:pt x="0" y="0"/>
                </a:moveTo>
                <a:lnTo>
                  <a:pt x="6571821" y="0"/>
                </a:lnTo>
                <a:lnTo>
                  <a:pt x="6571821" y="1634741"/>
                </a:lnTo>
                <a:lnTo>
                  <a:pt x="0" y="16347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396" r="0" b="-396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7612908" y="4245443"/>
            <a:ext cx="4968089" cy="9648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 b="tru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Capim Branco</a:t>
            </a:r>
          </a:p>
          <a:p>
            <a:pPr algn="ctr">
              <a:lnSpc>
                <a:spcPts val="3779"/>
              </a:lnSpc>
            </a:pPr>
            <a:r>
              <a:rPr lang="en-US" sz="2700" b="tru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(373 hectares)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6649527" y="5838975"/>
            <a:ext cx="6571821" cy="1634740"/>
          </a:xfrm>
          <a:custGeom>
            <a:avLst/>
            <a:gdLst/>
            <a:ahLst/>
            <a:cxnLst/>
            <a:rect r="r" b="b" t="t" l="l"/>
            <a:pathLst>
              <a:path h="1634740" w="6571821">
                <a:moveTo>
                  <a:pt x="0" y="0"/>
                </a:moveTo>
                <a:lnTo>
                  <a:pt x="6571821" y="0"/>
                </a:lnTo>
                <a:lnTo>
                  <a:pt x="6571821" y="1634740"/>
                </a:lnTo>
                <a:lnTo>
                  <a:pt x="0" y="16347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396" r="0" b="-396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7982647" y="6128660"/>
            <a:ext cx="4598350" cy="9648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 b="tru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Água Limpa </a:t>
            </a:r>
          </a:p>
          <a:p>
            <a:pPr algn="ctr">
              <a:lnSpc>
                <a:spcPts val="3779"/>
              </a:lnSpc>
            </a:pPr>
            <a:r>
              <a:rPr lang="en-US" sz="2700" b="tru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(670 hectares)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6649527" y="7659452"/>
            <a:ext cx="6571821" cy="1634740"/>
          </a:xfrm>
          <a:custGeom>
            <a:avLst/>
            <a:gdLst/>
            <a:ahLst/>
            <a:cxnLst/>
            <a:rect r="r" b="b" t="t" l="l"/>
            <a:pathLst>
              <a:path h="1634740" w="6571821">
                <a:moveTo>
                  <a:pt x="0" y="0"/>
                </a:moveTo>
                <a:lnTo>
                  <a:pt x="6571821" y="0"/>
                </a:lnTo>
                <a:lnTo>
                  <a:pt x="6571821" y="1634740"/>
                </a:lnTo>
                <a:lnTo>
                  <a:pt x="0" y="16347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396" r="0" b="-396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8264937" y="8034503"/>
            <a:ext cx="4901437" cy="13330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69"/>
              </a:lnSpc>
            </a:pPr>
            <a:r>
              <a:rPr lang="en-US" sz="2550" b="tru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Reserva Ecológica do Panga</a:t>
            </a:r>
          </a:p>
          <a:p>
            <a:pPr algn="ctr">
              <a:lnSpc>
                <a:spcPts val="3569"/>
              </a:lnSpc>
            </a:pPr>
            <a:r>
              <a:rPr lang="en-US" sz="2550" b="tru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(+400 hectares)</a:t>
            </a:r>
          </a:p>
          <a:p>
            <a:pPr algn="ctr">
              <a:lnSpc>
                <a:spcPts val="3569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3295455" y="333360"/>
            <a:ext cx="8197635" cy="12174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2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Open-air Facilities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0" y="15307"/>
            <a:ext cx="2840811" cy="10287000"/>
            <a:chOff x="0" y="0"/>
            <a:chExt cx="3787748" cy="13716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78777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787775">
                  <a:moveTo>
                    <a:pt x="0" y="0"/>
                  </a:moveTo>
                  <a:lnTo>
                    <a:pt x="3787775" y="0"/>
                  </a:lnTo>
                  <a:lnTo>
                    <a:pt x="378777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51062" t="0" r="-251062" b="0"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8266322"/>
            <a:chOff x="0" y="0"/>
            <a:chExt cx="24384000" cy="1102176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1021822"/>
            </a:xfrm>
            <a:custGeom>
              <a:avLst/>
              <a:gdLst/>
              <a:ahLst/>
              <a:cxnLst/>
              <a:rect r="r" b="b" t="t" l="l"/>
              <a:pathLst>
                <a:path h="11021822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021822"/>
                  </a:lnTo>
                  <a:lnTo>
                    <a:pt x="0" y="110218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12222" r="0" b="-12221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2203028" y="8389024"/>
            <a:ext cx="5943762" cy="1738551"/>
            <a:chOff x="0" y="0"/>
            <a:chExt cx="7925016" cy="231806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925054" cy="2318131"/>
            </a:xfrm>
            <a:custGeom>
              <a:avLst/>
              <a:gdLst/>
              <a:ahLst/>
              <a:cxnLst/>
              <a:rect r="r" b="b" t="t" l="l"/>
              <a:pathLst>
                <a:path h="2318131" w="7925054">
                  <a:moveTo>
                    <a:pt x="0" y="0"/>
                  </a:moveTo>
                  <a:lnTo>
                    <a:pt x="7925054" y="0"/>
                  </a:lnTo>
                  <a:lnTo>
                    <a:pt x="7925054" y="2318131"/>
                  </a:lnTo>
                  <a:lnTo>
                    <a:pt x="0" y="2318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1" t="0" r="-40" b="2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264920" y="8559210"/>
            <a:ext cx="11540096" cy="11552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559"/>
              </a:lnSpc>
            </a:pPr>
            <a:r>
              <a:rPr lang="en-US" sz="6114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Get to know our institution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2875088" cy="10287000"/>
            <a:chOff x="0" y="0"/>
            <a:chExt cx="383345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83349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67372" t="0" r="-167371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2875088" cy="10287000"/>
            <a:chOff x="0" y="0"/>
            <a:chExt cx="383345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83349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35426" t="0" r="-550419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73807" y="9162414"/>
            <a:ext cx="3112038" cy="910270"/>
            <a:chOff x="0" y="0"/>
            <a:chExt cx="4149384" cy="121369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1" t="0" r="-42" b="3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3823922" y="2274165"/>
            <a:ext cx="13345881" cy="4347522"/>
          </a:xfrm>
          <a:custGeom>
            <a:avLst/>
            <a:gdLst/>
            <a:ahLst/>
            <a:cxnLst/>
            <a:rect r="r" b="b" t="t" l="l"/>
            <a:pathLst>
              <a:path h="4347522" w="13345881">
                <a:moveTo>
                  <a:pt x="0" y="0"/>
                </a:moveTo>
                <a:lnTo>
                  <a:pt x="13345881" y="0"/>
                </a:lnTo>
                <a:lnTo>
                  <a:pt x="13345881" y="4347522"/>
                </a:lnTo>
                <a:lnTo>
                  <a:pt x="0" y="43475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1" t="0" r="-61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000333" y="2519494"/>
            <a:ext cx="707002" cy="698164"/>
          </a:xfrm>
          <a:custGeom>
            <a:avLst/>
            <a:gdLst/>
            <a:ahLst/>
            <a:cxnLst/>
            <a:rect r="r" b="b" t="t" l="l"/>
            <a:pathLst>
              <a:path h="698164" w="707002">
                <a:moveTo>
                  <a:pt x="0" y="0"/>
                </a:moveTo>
                <a:lnTo>
                  <a:pt x="707002" y="0"/>
                </a:lnTo>
                <a:lnTo>
                  <a:pt x="707002" y="698164"/>
                </a:lnTo>
                <a:lnTo>
                  <a:pt x="0" y="6981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238193" y="2592973"/>
            <a:ext cx="791023" cy="685224"/>
          </a:xfrm>
          <a:custGeom>
            <a:avLst/>
            <a:gdLst/>
            <a:ahLst/>
            <a:cxnLst/>
            <a:rect r="r" b="b" t="t" l="l"/>
            <a:pathLst>
              <a:path h="685224" w="791023">
                <a:moveTo>
                  <a:pt x="0" y="0"/>
                </a:moveTo>
                <a:lnTo>
                  <a:pt x="791023" y="0"/>
                </a:lnTo>
                <a:lnTo>
                  <a:pt x="791023" y="685224"/>
                </a:lnTo>
                <a:lnTo>
                  <a:pt x="0" y="6852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1813987" y="2592973"/>
            <a:ext cx="794462" cy="685224"/>
          </a:xfrm>
          <a:custGeom>
            <a:avLst/>
            <a:gdLst/>
            <a:ahLst/>
            <a:cxnLst/>
            <a:rect r="r" b="b" t="t" l="l"/>
            <a:pathLst>
              <a:path h="685224" w="794462">
                <a:moveTo>
                  <a:pt x="0" y="0"/>
                </a:moveTo>
                <a:lnTo>
                  <a:pt x="794462" y="0"/>
                </a:lnTo>
                <a:lnTo>
                  <a:pt x="794462" y="685224"/>
                </a:lnTo>
                <a:lnTo>
                  <a:pt x="0" y="6852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469382" y="2545592"/>
            <a:ext cx="638700" cy="645967"/>
          </a:xfrm>
          <a:custGeom>
            <a:avLst/>
            <a:gdLst/>
            <a:ahLst/>
            <a:cxnLst/>
            <a:rect r="r" b="b" t="t" l="l"/>
            <a:pathLst>
              <a:path h="645967" w="638700">
                <a:moveTo>
                  <a:pt x="0" y="0"/>
                </a:moveTo>
                <a:lnTo>
                  <a:pt x="638699" y="0"/>
                </a:lnTo>
                <a:lnTo>
                  <a:pt x="638699" y="645967"/>
                </a:lnTo>
                <a:lnTo>
                  <a:pt x="0" y="6459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3295455" y="333360"/>
            <a:ext cx="10682806" cy="1102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2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Our levels of education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058557" y="3632871"/>
            <a:ext cx="2488348" cy="14993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07"/>
              </a:lnSpc>
              <a:spcBef>
                <a:spcPct val="0"/>
              </a:spcBef>
            </a:pPr>
            <a:r>
              <a:rPr lang="en-US" b="true" sz="2862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Primary</a:t>
            </a:r>
            <a:r>
              <a:rPr lang="en-US" b="true" sz="2862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&amp; Basic Education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058557" y="6770376"/>
            <a:ext cx="2488348" cy="3831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247"/>
              </a:lnSpc>
              <a:spcBef>
                <a:spcPct val="0"/>
              </a:spcBef>
            </a:pPr>
            <a:r>
              <a:rPr lang="en-US" b="true" sz="2319" strike="noStrike" u="non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ESEBA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436785" y="7529887"/>
            <a:ext cx="1731893" cy="340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0"/>
              </a:lnSpc>
              <a:spcBef>
                <a:spcPct val="0"/>
              </a:spcBef>
            </a:pPr>
            <a:r>
              <a:rPr lang="en-US" sz="2014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eseba.ufu.br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037291" y="7529887"/>
            <a:ext cx="1502880" cy="340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0"/>
              </a:lnSpc>
              <a:spcBef>
                <a:spcPct val="0"/>
              </a:spcBef>
            </a:pPr>
            <a:r>
              <a:rPr lang="en-US" sz="2014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estes.ufu.br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1037240" y="7804577"/>
            <a:ext cx="2488348" cy="340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0"/>
              </a:lnSpc>
              <a:spcBef>
                <a:spcPct val="0"/>
              </a:spcBef>
            </a:pPr>
            <a:r>
              <a:rPr lang="en-US" sz="2014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prograd.ufu.br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4172439" y="8177918"/>
            <a:ext cx="2854842" cy="340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0"/>
              </a:lnSpc>
              <a:spcBef>
                <a:spcPct val="0"/>
              </a:spcBef>
            </a:pPr>
            <a:r>
              <a:rPr lang="en-US" sz="2014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ufu.br/pos-graduacao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544557" y="6802729"/>
            <a:ext cx="2488348" cy="3831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247"/>
              </a:lnSpc>
              <a:spcBef>
                <a:spcPct val="0"/>
              </a:spcBef>
            </a:pPr>
            <a:r>
              <a:rPr lang="en-US" b="true" sz="2319" strike="noStrike" u="non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ESTES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749169" y="6770376"/>
            <a:ext cx="3064491" cy="7976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47"/>
              </a:lnSpc>
            </a:pPr>
            <a:r>
              <a:rPr lang="en-US" sz="2319" b="tru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- Teaching Degrees</a:t>
            </a:r>
          </a:p>
          <a:p>
            <a:pPr algn="l">
              <a:lnSpc>
                <a:spcPts val="3247"/>
              </a:lnSpc>
            </a:pPr>
            <a:r>
              <a:rPr lang="en-US" b="true" sz="2319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- Bachelor's Degrees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4172439" y="6802729"/>
            <a:ext cx="2997364" cy="11911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3247"/>
              </a:lnSpc>
              <a:spcBef>
                <a:spcPct val="0"/>
              </a:spcBef>
            </a:pPr>
            <a:r>
              <a:rPr lang="en-US" b="true" sz="2319" strike="noStrike" u="non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- Specialization</a:t>
            </a:r>
          </a:p>
          <a:p>
            <a:pPr algn="l" marL="0" indent="0" lvl="1">
              <a:lnSpc>
                <a:spcPts val="3247"/>
              </a:lnSpc>
              <a:spcBef>
                <a:spcPct val="0"/>
              </a:spcBef>
            </a:pPr>
            <a:r>
              <a:rPr lang="en-US" b="true" sz="2319" strike="noStrike" u="non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- Master's Degree</a:t>
            </a:r>
          </a:p>
          <a:p>
            <a:pPr algn="l" marL="0" indent="0" lvl="1">
              <a:lnSpc>
                <a:spcPts val="3247"/>
              </a:lnSpc>
              <a:spcBef>
                <a:spcPct val="0"/>
              </a:spcBef>
            </a:pPr>
            <a:r>
              <a:rPr lang="en-US" b="true" sz="2319" strike="noStrike" u="non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- Ph.D.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7544557" y="3669678"/>
            <a:ext cx="2488348" cy="14993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07"/>
              </a:lnSpc>
              <a:spcBef>
                <a:spcPct val="0"/>
              </a:spcBef>
            </a:pPr>
            <a:r>
              <a:rPr lang="en-US" b="true" sz="2862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Technical</a:t>
            </a:r>
            <a:r>
              <a:rPr lang="en-US" b="true" sz="2862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&amp; Vocational Training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858106" y="3885356"/>
            <a:ext cx="2706223" cy="994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07"/>
              </a:lnSpc>
              <a:spcBef>
                <a:spcPct val="0"/>
              </a:spcBef>
            </a:pPr>
            <a:r>
              <a:rPr lang="en-US" b="true" sz="2862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Undergradu</a:t>
            </a:r>
            <a:r>
              <a:rPr lang="en-US" b="true" sz="2862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ate Programs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4314566" y="3632871"/>
            <a:ext cx="2638278" cy="14993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07"/>
              </a:lnSpc>
              <a:spcBef>
                <a:spcPct val="0"/>
              </a:spcBef>
            </a:pPr>
            <a:r>
              <a:rPr lang="en-US" b="true" sz="2862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Gradu</a:t>
            </a:r>
            <a:r>
              <a:rPr lang="en-US" b="true" sz="2862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ate &amp; Post-Graduate Studies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DAHBHQfeWnw</dc:identifier>
  <dcterms:modified xsi:type="dcterms:W3CDTF">2011-08-01T06:04:30Z</dcterms:modified>
  <cp:revision>1</cp:revision>
  <dc:title>welcome to ufu - site</dc:title>
</cp:coreProperties>
</file>