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Mosse Thai Bold" charset="1" panose="00000500000000000000"/>
      <p:regular r:id="rId30"/>
    </p:embeddedFont>
    <p:embeddedFont>
      <p:font typeface="Mosse Thai" charset="1" panose="00000500000000000000"/>
      <p:regular r:id="rId31"/>
    </p:embeddedFont>
    <p:embeddedFont>
      <p:font typeface="Century Gothic Paneuropean" charset="1" panose="020B0502020202020204"/>
      <p:regular r:id="rId32"/>
    </p:embeddedFont>
    <p:embeddedFont>
      <p:font typeface="Arimo" charset="1" panose="020B0604020202020204"/>
      <p:regular r:id="rId33"/>
    </p:embeddedFont>
    <p:embeddedFont>
      <p:font typeface="Century Gothic Paneuropean Bold" charset="1" panose="020B0702020202020204"/>
      <p:regular r:id="rId34"/>
    </p:embeddedFont>
    <p:embeddedFont>
      <p:font typeface="Calibri (MS)" charset="1" panose="020F0502020204030204"/>
      <p:regular r:id="rId35"/>
    </p:embeddedFont>
    <p:embeddedFont>
      <p:font typeface="Calibri (MS) Bold" charset="1" panose="020F07020304040302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44.png" Type="http://schemas.openxmlformats.org/officeDocument/2006/relationships/image"/><Relationship Id="rId13" Target="../media/image45.svg" Type="http://schemas.openxmlformats.org/officeDocument/2006/relationships/image"/><Relationship Id="rId14" Target="../media/image46.png" Type="http://schemas.openxmlformats.org/officeDocument/2006/relationships/image"/><Relationship Id="rId15" Target="../media/image47.svg" Type="http://schemas.openxmlformats.org/officeDocument/2006/relationships/image"/><Relationship Id="rId16" Target="../media/image48.png" Type="http://schemas.openxmlformats.org/officeDocument/2006/relationships/image"/><Relationship Id="rId17" Target="../media/image49.svg" Type="http://schemas.openxmlformats.org/officeDocument/2006/relationships/image"/><Relationship Id="rId2" Target="../media/image36.png" Type="http://schemas.openxmlformats.org/officeDocument/2006/relationships/image"/><Relationship Id="rId3" Target="../media/image37.svg" Type="http://schemas.openxmlformats.org/officeDocument/2006/relationships/image"/><Relationship Id="rId4" Target="../media/image23.jpeg" Type="http://schemas.openxmlformats.org/officeDocument/2006/relationships/image"/><Relationship Id="rId5" Target="../media/image8.jpe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png" Type="http://schemas.openxmlformats.org/officeDocument/2006/relationships/image"/><Relationship Id="rId11" Target="../media/image55.svg" Type="http://schemas.openxmlformats.org/officeDocument/2006/relationships/image"/><Relationship Id="rId12" Target="../media/image56.png" Type="http://schemas.openxmlformats.org/officeDocument/2006/relationships/image"/><Relationship Id="rId13" Target="../media/image57.svg" Type="http://schemas.openxmlformats.org/officeDocument/2006/relationships/image"/><Relationship Id="rId14" Target="../media/image58.png" Type="http://schemas.openxmlformats.org/officeDocument/2006/relationships/image"/><Relationship Id="rId15" Target="../media/image59.svg" Type="http://schemas.openxmlformats.org/officeDocument/2006/relationships/image"/><Relationship Id="rId16" Target="../media/image60.png" Type="http://schemas.openxmlformats.org/officeDocument/2006/relationships/image"/><Relationship Id="rId2" Target="../media/image36.png" Type="http://schemas.openxmlformats.org/officeDocument/2006/relationships/image"/><Relationship Id="rId3" Target="../media/image37.svg" Type="http://schemas.openxmlformats.org/officeDocument/2006/relationships/image"/><Relationship Id="rId4" Target="../media/image23.jpeg" Type="http://schemas.openxmlformats.org/officeDocument/2006/relationships/image"/><Relationship Id="rId5" Target="../media/image8.jpe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8.jpeg" Type="http://schemas.openxmlformats.org/officeDocument/2006/relationships/image"/><Relationship Id="rId4" Target="../media/image61.png" Type="http://schemas.openxmlformats.org/officeDocument/2006/relationships/image"/><Relationship Id="rId5" Target="../media/image6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8.jpe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 Id="rId6" Target="../media/image65.png" Type="http://schemas.openxmlformats.org/officeDocument/2006/relationships/image"/><Relationship Id="rId7" Target="../media/image6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6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70.png" Type="http://schemas.openxmlformats.org/officeDocument/2006/relationships/image"/><Relationship Id="rId12" Target="../media/image71.svg" Type="http://schemas.openxmlformats.org/officeDocument/2006/relationships/image"/><Relationship Id="rId13" Target="../media/image72.jpeg" Type="http://schemas.openxmlformats.org/officeDocument/2006/relationships/image"/><Relationship Id="rId2" Target="../media/image8.jpeg" Type="http://schemas.openxmlformats.org/officeDocument/2006/relationships/image"/><Relationship Id="rId3" Target="../media/image68.png" Type="http://schemas.openxmlformats.org/officeDocument/2006/relationships/image"/><Relationship Id="rId4" Target="../media/image69.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9.svg" Type="http://schemas.openxmlformats.org/officeDocument/2006/relationships/image"/><Relationship Id="rId11" Target="../media/image80.png" Type="http://schemas.openxmlformats.org/officeDocument/2006/relationships/image"/><Relationship Id="rId12" Target="../media/image81.png" Type="http://schemas.openxmlformats.org/officeDocument/2006/relationships/image"/><Relationship Id="rId13" Target="../media/image82.svg" Type="http://schemas.openxmlformats.org/officeDocument/2006/relationships/image"/><Relationship Id="rId14" Target="../media/image83.png" Type="http://schemas.openxmlformats.org/officeDocument/2006/relationships/image"/><Relationship Id="rId15" Target="../media/image84.png" Type="http://schemas.openxmlformats.org/officeDocument/2006/relationships/image"/><Relationship Id="rId16" Target="../media/image85.svg" Type="http://schemas.openxmlformats.org/officeDocument/2006/relationships/image"/><Relationship Id="rId17" Target="../media/image86.png" Type="http://schemas.openxmlformats.org/officeDocument/2006/relationships/image"/><Relationship Id="rId18" Target="../media/image87.png" Type="http://schemas.openxmlformats.org/officeDocument/2006/relationships/image"/><Relationship Id="rId19" Target="../media/image88.png" Type="http://schemas.openxmlformats.org/officeDocument/2006/relationships/image"/><Relationship Id="rId2" Target="../media/image72.jpeg" Type="http://schemas.openxmlformats.org/officeDocument/2006/relationships/image"/><Relationship Id="rId3" Target="../media/image73.png" Type="http://schemas.openxmlformats.org/officeDocument/2006/relationships/image"/><Relationship Id="rId4" Target="../media/image74.svg" Type="http://schemas.openxmlformats.org/officeDocument/2006/relationships/image"/><Relationship Id="rId5" Target="../media/image8.jpe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7.png" Type="http://schemas.openxmlformats.org/officeDocument/2006/relationships/image"/><Relationship Id="rId11" Target="../media/image98.svg" Type="http://schemas.openxmlformats.org/officeDocument/2006/relationships/image"/><Relationship Id="rId12" Target="../media/image99.png" Type="http://schemas.openxmlformats.org/officeDocument/2006/relationships/image"/><Relationship Id="rId13" Target="../media/image100.svg" Type="http://schemas.openxmlformats.org/officeDocument/2006/relationships/image"/><Relationship Id="rId14" Target="../media/image101.png" Type="http://schemas.openxmlformats.org/officeDocument/2006/relationships/image"/><Relationship Id="rId15" Target="../media/image102.png" Type="http://schemas.openxmlformats.org/officeDocument/2006/relationships/image"/><Relationship Id="rId16" Target="../media/image103.png" Type="http://schemas.openxmlformats.org/officeDocument/2006/relationships/image"/><Relationship Id="rId17" Target="../media/image104.png" Type="http://schemas.openxmlformats.org/officeDocument/2006/relationships/image"/><Relationship Id="rId18" Target="../media/image105.png" Type="http://schemas.openxmlformats.org/officeDocument/2006/relationships/image"/><Relationship Id="rId19" Target="../media/image106.png" Type="http://schemas.openxmlformats.org/officeDocument/2006/relationships/image"/><Relationship Id="rId2" Target="../media/image89.png" Type="http://schemas.openxmlformats.org/officeDocument/2006/relationships/image"/><Relationship Id="rId20" Target="../media/image107.png" Type="http://schemas.openxmlformats.org/officeDocument/2006/relationships/image"/><Relationship Id="rId21" Target="../media/image8.jpeg" Type="http://schemas.openxmlformats.org/officeDocument/2006/relationships/image"/><Relationship Id="rId22" Target="../media/image108.png" Type="http://schemas.openxmlformats.org/officeDocument/2006/relationships/image"/><Relationship Id="rId23" Target="../media/image109.png" Type="http://schemas.openxmlformats.org/officeDocument/2006/relationships/image"/><Relationship Id="rId24" Target="../media/image110.svg" Type="http://schemas.openxmlformats.org/officeDocument/2006/relationships/image"/><Relationship Id="rId25" Target="../media/image72.jpeg" Type="http://schemas.openxmlformats.org/officeDocument/2006/relationships/image"/><Relationship Id="rId3" Target="../media/image90.svg" Type="http://schemas.openxmlformats.org/officeDocument/2006/relationships/image"/><Relationship Id="rId4" Target="../media/image91.png" Type="http://schemas.openxmlformats.org/officeDocument/2006/relationships/image"/><Relationship Id="rId5" Target="../media/image92.svg" Type="http://schemas.openxmlformats.org/officeDocument/2006/relationships/image"/><Relationship Id="rId6" Target="../media/image93.png" Type="http://schemas.openxmlformats.org/officeDocument/2006/relationships/image"/><Relationship Id="rId7" Target="../media/image94.svg" Type="http://schemas.openxmlformats.org/officeDocument/2006/relationships/image"/><Relationship Id="rId8" Target="../media/image95.png" Type="http://schemas.openxmlformats.org/officeDocument/2006/relationships/image"/><Relationship Id="rId9" Target="../media/image9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2.png" Type="http://schemas.openxmlformats.org/officeDocument/2006/relationships/image"/><Relationship Id="rId11" Target="../media/image113.png" Type="http://schemas.openxmlformats.org/officeDocument/2006/relationships/image"/><Relationship Id="rId12" Target="../media/image8.jpeg" Type="http://schemas.openxmlformats.org/officeDocument/2006/relationships/image"/><Relationship Id="rId13" Target="../media/image72.jpeg" Type="http://schemas.openxmlformats.org/officeDocument/2006/relationships/image"/><Relationship Id="rId2" Target="../media/image91.png" Type="http://schemas.openxmlformats.org/officeDocument/2006/relationships/image"/><Relationship Id="rId3" Target="../media/image92.svg" Type="http://schemas.openxmlformats.org/officeDocument/2006/relationships/image"/><Relationship Id="rId4" Target="../media/image93.png" Type="http://schemas.openxmlformats.org/officeDocument/2006/relationships/image"/><Relationship Id="rId5" Target="../media/image94.svg" Type="http://schemas.openxmlformats.org/officeDocument/2006/relationships/image"/><Relationship Id="rId6" Target="../media/image95.png" Type="http://schemas.openxmlformats.org/officeDocument/2006/relationships/image"/><Relationship Id="rId7" Target="../media/image96.svg" Type="http://schemas.openxmlformats.org/officeDocument/2006/relationships/image"/><Relationship Id="rId8" Target="../media/image111.png" Type="http://schemas.openxmlformats.org/officeDocument/2006/relationships/image"/><Relationship Id="rId9" Target="../media/image10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4.png" Type="http://schemas.openxmlformats.org/officeDocument/2006/relationships/image"/><Relationship Id="rId3" Target="../media/image115.svg" Type="http://schemas.openxmlformats.org/officeDocument/2006/relationships/image"/><Relationship Id="rId4" Target="../media/image8.jpeg" Type="http://schemas.openxmlformats.org/officeDocument/2006/relationships/image"/><Relationship Id="rId5" Target="../media/image7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16.png" Type="http://schemas.openxmlformats.org/officeDocument/2006/relationships/image"/><Relationship Id="rId4" Target="../media/image117.png" Type="http://schemas.openxmlformats.org/officeDocument/2006/relationships/image"/><Relationship Id="rId5" Target="../media/image118.png" Type="http://schemas.openxmlformats.org/officeDocument/2006/relationships/image"/><Relationship Id="rId6" Target="../media/image7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19.png" Type="http://schemas.openxmlformats.org/officeDocument/2006/relationships/image"/><Relationship Id="rId4" Target="../media/image72.jpeg" Type="http://schemas.openxmlformats.org/officeDocument/2006/relationships/image"/><Relationship Id="rId5" Target="../media/image12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1.png" Type="http://schemas.openxmlformats.org/officeDocument/2006/relationships/image"/><Relationship Id="rId3" Target="../media/image122.jpeg" Type="http://schemas.openxmlformats.org/officeDocument/2006/relationships/image"/><Relationship Id="rId4" Target="../media/image123.jpeg" Type="http://schemas.openxmlformats.org/officeDocument/2006/relationships/image"/><Relationship Id="rId5" Target="../media/image8.jpeg" Type="http://schemas.openxmlformats.org/officeDocument/2006/relationships/image"/><Relationship Id="rId6" Target="../media/image124.png" Type="http://schemas.openxmlformats.org/officeDocument/2006/relationships/image"/><Relationship Id="rId7" Target="../media/image7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7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6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https://www.youtube.com/watch?v=mLvM_WXJk0I&amp;ab_channel=Uberl%C3%A2ndiaInternacional" TargetMode="External" Type="http://schemas.openxmlformats.org/officeDocument/2006/relationships/video"/></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1.png" Type="http://schemas.openxmlformats.org/officeDocument/2006/relationships/image"/><Relationship Id="rId4"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8.jpeg" Type="http://schemas.openxmlformats.org/officeDocument/2006/relationships/image"/><Relationship Id="rId8" Target="../media/image9.jpeg" Type="http://schemas.openxmlformats.org/officeDocument/2006/relationships/image"/><Relationship Id="rId9"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15" Target="../media/image34.png" Type="http://schemas.openxmlformats.org/officeDocument/2006/relationships/image"/><Relationship Id="rId16" Target="../media/image35.svg" Type="http://schemas.openxmlformats.org/officeDocument/2006/relationships/image"/><Relationship Id="rId2" Target="../media/image22.jpeg" Type="http://schemas.openxmlformats.org/officeDocument/2006/relationships/image"/><Relationship Id="rId3" Target="../media/image23.jpeg" Type="http://schemas.openxmlformats.org/officeDocument/2006/relationships/image"/><Relationship Id="rId4" Target="../media/image8.jpe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23.jpeg" Type="http://schemas.openxmlformats.org/officeDocument/2006/relationships/image"/><Relationship Id="rId4" Target="https://www.youtube.com/watch?v=JuRnbN1_lg0&amp;ab_channel=ProIntUFU" TargetMode="External" Type="http://schemas.openxmlformats.org/officeDocument/2006/relationships/hyperlink"/><Relationship Id="rId5" Target="../media/image10.jpeg" Type="http://schemas.openxmlformats.org/officeDocument/2006/relationships/image"/><Relationship Id="rId6" Target="https://www.youtube.com/watch?v=JuRnbN1_lg0&amp;ab_channel=ProIntUFU" TargetMode="External" Type="http://schemas.openxmlformats.org/officeDocument/2006/relationships/video"/></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575" y="-162375"/>
            <a:ext cx="18427030" cy="11079252"/>
            <a:chOff x="0" y="0"/>
            <a:chExt cx="24569374" cy="14772336"/>
          </a:xfrm>
        </p:grpSpPr>
        <p:sp>
          <p:nvSpPr>
            <p:cNvPr name="Freeform 3" id="3"/>
            <p:cNvSpPr/>
            <p:nvPr/>
          </p:nvSpPr>
          <p:spPr>
            <a:xfrm flipH="false" flipV="false" rot="0">
              <a:off x="0" y="0"/>
              <a:ext cx="24569420" cy="14772387"/>
            </a:xfrm>
            <a:custGeom>
              <a:avLst/>
              <a:gdLst/>
              <a:ahLst/>
              <a:cxnLst/>
              <a:rect r="r" b="b" t="t" l="l"/>
              <a:pathLst>
                <a:path h="14772387" w="24569420">
                  <a:moveTo>
                    <a:pt x="0" y="0"/>
                  </a:moveTo>
                  <a:lnTo>
                    <a:pt x="24569420" y="0"/>
                  </a:lnTo>
                  <a:lnTo>
                    <a:pt x="24569420" y="14772387"/>
                  </a:lnTo>
                  <a:lnTo>
                    <a:pt x="0" y="14772387"/>
                  </a:lnTo>
                  <a:lnTo>
                    <a:pt x="0" y="0"/>
                  </a:lnTo>
                  <a:close/>
                </a:path>
              </a:pathLst>
            </a:custGeom>
            <a:blipFill>
              <a:blip r:embed="rId2">
                <a:alphaModFix amt="23000"/>
              </a:blip>
              <a:stretch>
                <a:fillRect l="0" t="-11" r="0" b="-11"/>
              </a:stretch>
            </a:blipFill>
          </p:spPr>
        </p:sp>
      </p:grpSp>
      <p:sp>
        <p:nvSpPr>
          <p:cNvPr name="Freeform 4" id="4"/>
          <p:cNvSpPr/>
          <p:nvPr/>
        </p:nvSpPr>
        <p:spPr>
          <a:xfrm flipH="false" flipV="false" rot="0">
            <a:off x="3748995" y="8468541"/>
            <a:ext cx="5970459" cy="701529"/>
          </a:xfrm>
          <a:custGeom>
            <a:avLst/>
            <a:gdLst/>
            <a:ahLst/>
            <a:cxnLst/>
            <a:rect r="r" b="b" t="t" l="l"/>
            <a:pathLst>
              <a:path h="701529" w="5970459">
                <a:moveTo>
                  <a:pt x="0" y="0"/>
                </a:moveTo>
                <a:lnTo>
                  <a:pt x="5970459" y="0"/>
                </a:lnTo>
                <a:lnTo>
                  <a:pt x="5970459" y="701529"/>
                </a:lnTo>
                <a:lnTo>
                  <a:pt x="0" y="701529"/>
                </a:lnTo>
                <a:lnTo>
                  <a:pt x="0" y="0"/>
                </a:lnTo>
                <a:close/>
              </a:path>
            </a:pathLst>
          </a:custGeom>
          <a:blipFill>
            <a:blip r:embed="rId3">
              <a:extLst>
                <a:ext uri="{96DAC541-7B7A-43D3-8B79-37D633B846F1}">
                  <asvg:svgBlip xmlns:asvg="http://schemas.microsoft.com/office/drawing/2016/SVG/main" r:embed="rId4"/>
                </a:ext>
              </a:extLst>
            </a:blip>
            <a:stretch>
              <a:fillRect l="0" t="-1579" r="0" b="-1579"/>
            </a:stretch>
          </a:blipFill>
        </p:spPr>
      </p:sp>
      <p:grpSp>
        <p:nvGrpSpPr>
          <p:cNvPr name="Group 5" id="5"/>
          <p:cNvGrpSpPr/>
          <p:nvPr/>
        </p:nvGrpSpPr>
        <p:grpSpPr>
          <a:xfrm rot="0">
            <a:off x="1774287" y="7705259"/>
            <a:ext cx="2126332" cy="2440052"/>
            <a:chOff x="0" y="0"/>
            <a:chExt cx="2835109" cy="3253403"/>
          </a:xfrm>
        </p:grpSpPr>
        <p:sp>
          <p:nvSpPr>
            <p:cNvPr name="Freeform 6" id="6"/>
            <p:cNvSpPr/>
            <p:nvPr/>
          </p:nvSpPr>
          <p:spPr>
            <a:xfrm flipH="false" flipV="false" rot="0">
              <a:off x="76200" y="76200"/>
              <a:ext cx="2556256" cy="2974594"/>
            </a:xfrm>
            <a:custGeom>
              <a:avLst/>
              <a:gdLst/>
              <a:ahLst/>
              <a:cxnLst/>
              <a:rect r="r" b="b" t="t" l="l"/>
              <a:pathLst>
                <a:path h="2974594" w="2556256">
                  <a:moveTo>
                    <a:pt x="1278128" y="0"/>
                  </a:moveTo>
                  <a:lnTo>
                    <a:pt x="2556256" y="743585"/>
                  </a:lnTo>
                  <a:lnTo>
                    <a:pt x="2556256" y="2230882"/>
                  </a:lnTo>
                  <a:lnTo>
                    <a:pt x="1278128" y="2974594"/>
                  </a:lnTo>
                  <a:lnTo>
                    <a:pt x="0" y="2230882"/>
                  </a:lnTo>
                  <a:lnTo>
                    <a:pt x="0" y="743585"/>
                  </a:lnTo>
                  <a:lnTo>
                    <a:pt x="1278128" y="0"/>
                  </a:lnTo>
                  <a:close/>
                </a:path>
              </a:pathLst>
            </a:custGeom>
            <a:blipFill>
              <a:blip r:embed="rId5"/>
              <a:stretch>
                <a:fillRect l="-80972" t="-1352" r="-9936" b="-8020"/>
              </a:stretch>
            </a:blipFill>
          </p:spPr>
        </p:sp>
        <p:sp>
          <p:nvSpPr>
            <p:cNvPr name="Freeform 7" id="7"/>
            <p:cNvSpPr/>
            <p:nvPr/>
          </p:nvSpPr>
          <p:spPr>
            <a:xfrm flipH="false" flipV="false" rot="0">
              <a:off x="0" y="-3556"/>
              <a:ext cx="2708656" cy="3133979"/>
            </a:xfrm>
            <a:custGeom>
              <a:avLst/>
              <a:gdLst/>
              <a:ahLst/>
              <a:cxnLst/>
              <a:rect r="r" b="b" t="t" l="l"/>
              <a:pathLst>
                <a:path h="3133979" w="2708656">
                  <a:moveTo>
                    <a:pt x="1392682" y="13843"/>
                  </a:moveTo>
                  <a:lnTo>
                    <a:pt x="2670810" y="757555"/>
                  </a:lnTo>
                  <a:cubicBezTo>
                    <a:pt x="2694305" y="771144"/>
                    <a:pt x="2708656" y="796290"/>
                    <a:pt x="2708656" y="823468"/>
                  </a:cubicBezTo>
                  <a:lnTo>
                    <a:pt x="2708656" y="2310638"/>
                  </a:lnTo>
                  <a:cubicBezTo>
                    <a:pt x="2708656" y="2337816"/>
                    <a:pt x="2694178" y="2362835"/>
                    <a:pt x="2670810" y="2376551"/>
                  </a:cubicBezTo>
                  <a:lnTo>
                    <a:pt x="1392682" y="3120136"/>
                  </a:lnTo>
                  <a:cubicBezTo>
                    <a:pt x="1368933" y="3133979"/>
                    <a:pt x="1339723" y="3133979"/>
                    <a:pt x="1316101" y="3120136"/>
                  </a:cubicBezTo>
                  <a:lnTo>
                    <a:pt x="37846" y="2376551"/>
                  </a:lnTo>
                  <a:cubicBezTo>
                    <a:pt x="14478" y="2362835"/>
                    <a:pt x="0" y="2337816"/>
                    <a:pt x="0" y="2310638"/>
                  </a:cubicBezTo>
                  <a:lnTo>
                    <a:pt x="0" y="823341"/>
                  </a:lnTo>
                  <a:cubicBezTo>
                    <a:pt x="0" y="796163"/>
                    <a:pt x="14478" y="771144"/>
                    <a:pt x="37846" y="757428"/>
                  </a:cubicBezTo>
                  <a:lnTo>
                    <a:pt x="1315974" y="13843"/>
                  </a:lnTo>
                  <a:cubicBezTo>
                    <a:pt x="1339723" y="0"/>
                    <a:pt x="1368933" y="0"/>
                    <a:pt x="1392555" y="13843"/>
                  </a:cubicBezTo>
                  <a:moveTo>
                    <a:pt x="1315974" y="145542"/>
                  </a:moveTo>
                  <a:lnTo>
                    <a:pt x="1354328" y="79756"/>
                  </a:lnTo>
                  <a:lnTo>
                    <a:pt x="1392682" y="145669"/>
                  </a:lnTo>
                  <a:lnTo>
                    <a:pt x="114554" y="889254"/>
                  </a:lnTo>
                  <a:lnTo>
                    <a:pt x="76200" y="823341"/>
                  </a:lnTo>
                  <a:lnTo>
                    <a:pt x="152400" y="823341"/>
                  </a:lnTo>
                  <a:lnTo>
                    <a:pt x="152400" y="2310638"/>
                  </a:lnTo>
                  <a:lnTo>
                    <a:pt x="76200" y="2310638"/>
                  </a:lnTo>
                  <a:lnTo>
                    <a:pt x="114554" y="2244725"/>
                  </a:lnTo>
                  <a:lnTo>
                    <a:pt x="1392682" y="2988310"/>
                  </a:lnTo>
                  <a:lnTo>
                    <a:pt x="1354328" y="3054223"/>
                  </a:lnTo>
                  <a:lnTo>
                    <a:pt x="1315974" y="2988310"/>
                  </a:lnTo>
                  <a:lnTo>
                    <a:pt x="2594102" y="2244725"/>
                  </a:lnTo>
                  <a:lnTo>
                    <a:pt x="2632456" y="2310638"/>
                  </a:lnTo>
                  <a:lnTo>
                    <a:pt x="2556256" y="2310638"/>
                  </a:lnTo>
                  <a:lnTo>
                    <a:pt x="2556256" y="823341"/>
                  </a:lnTo>
                  <a:lnTo>
                    <a:pt x="2632456" y="823341"/>
                  </a:lnTo>
                  <a:lnTo>
                    <a:pt x="2594102" y="889254"/>
                  </a:lnTo>
                  <a:lnTo>
                    <a:pt x="1315974" y="145669"/>
                  </a:lnTo>
                  <a:close/>
                </a:path>
              </a:pathLst>
            </a:custGeom>
            <a:solidFill>
              <a:srgbClr val="373372"/>
            </a:solidFill>
          </p:spPr>
        </p:sp>
      </p:grpSp>
      <p:sp>
        <p:nvSpPr>
          <p:cNvPr name="TextBox 8" id="8"/>
          <p:cNvSpPr txBox="true"/>
          <p:nvPr/>
        </p:nvSpPr>
        <p:spPr>
          <a:xfrm rot="0">
            <a:off x="0" y="1075544"/>
            <a:ext cx="11186999" cy="2664646"/>
          </a:xfrm>
          <a:prstGeom prst="rect">
            <a:avLst/>
          </a:prstGeom>
        </p:spPr>
        <p:txBody>
          <a:bodyPr anchor="t" rtlCol="false" tIns="0" lIns="0" bIns="0" rIns="0">
            <a:spAutoFit/>
          </a:bodyPr>
          <a:lstStyle/>
          <a:p>
            <a:pPr algn="ctr">
              <a:lnSpc>
                <a:spcPts val="11523"/>
              </a:lnSpc>
            </a:pPr>
            <a:r>
              <a:rPr lang="en-US" b="true" sz="12804" spc="-254">
                <a:solidFill>
                  <a:srgbClr val="373372"/>
                </a:solidFill>
                <a:latin typeface="Mosse Thai Bold"/>
                <a:ea typeface="Mosse Thai Bold"/>
                <a:cs typeface="Mosse Thai Bold"/>
                <a:sym typeface="Mosse Thai Bold"/>
              </a:rPr>
              <a:t>WELCOME TO UFU</a:t>
            </a:r>
          </a:p>
        </p:txBody>
      </p:sp>
      <p:sp>
        <p:nvSpPr>
          <p:cNvPr name="TextBox 9" id="9"/>
          <p:cNvSpPr txBox="true"/>
          <p:nvPr/>
        </p:nvSpPr>
        <p:spPr>
          <a:xfrm rot="0">
            <a:off x="7459454" y="8146083"/>
            <a:ext cx="2307050" cy="250521"/>
          </a:xfrm>
          <a:prstGeom prst="rect">
            <a:avLst/>
          </a:prstGeom>
        </p:spPr>
        <p:txBody>
          <a:bodyPr anchor="t" rtlCol="false" tIns="0" lIns="0" bIns="0" rIns="0">
            <a:spAutoFit/>
          </a:bodyPr>
          <a:lstStyle/>
          <a:p>
            <a:pPr algn="ctr">
              <a:lnSpc>
                <a:spcPts val="2466"/>
              </a:lnSpc>
            </a:pPr>
            <a:r>
              <a:rPr lang="en-US" sz="2740" spc="-54">
                <a:solidFill>
                  <a:srgbClr val="373372"/>
                </a:solidFill>
                <a:latin typeface="Mosse Thai"/>
                <a:ea typeface="Mosse Thai"/>
                <a:cs typeface="Mosse Thai"/>
                <a:sym typeface="Mosse Thai"/>
              </a:rPr>
              <a:t>VICE -RECTOR</a:t>
            </a:r>
          </a:p>
        </p:txBody>
      </p:sp>
      <p:sp>
        <p:nvSpPr>
          <p:cNvPr name="Freeform 10" id="10"/>
          <p:cNvSpPr/>
          <p:nvPr/>
        </p:nvSpPr>
        <p:spPr>
          <a:xfrm flipH="false" flipV="false" rot="0">
            <a:off x="3748995" y="6179187"/>
            <a:ext cx="5970459" cy="701529"/>
          </a:xfrm>
          <a:custGeom>
            <a:avLst/>
            <a:gdLst/>
            <a:ahLst/>
            <a:cxnLst/>
            <a:rect r="r" b="b" t="t" l="l"/>
            <a:pathLst>
              <a:path h="701529" w="5970459">
                <a:moveTo>
                  <a:pt x="0" y="0"/>
                </a:moveTo>
                <a:lnTo>
                  <a:pt x="5970459" y="0"/>
                </a:lnTo>
                <a:lnTo>
                  <a:pt x="5970459" y="701529"/>
                </a:lnTo>
                <a:lnTo>
                  <a:pt x="0" y="701529"/>
                </a:lnTo>
                <a:lnTo>
                  <a:pt x="0" y="0"/>
                </a:lnTo>
                <a:close/>
              </a:path>
            </a:pathLst>
          </a:custGeom>
          <a:blipFill>
            <a:blip r:embed="rId3">
              <a:extLst>
                <a:ext uri="{96DAC541-7B7A-43D3-8B79-37D633B846F1}">
                  <asvg:svgBlip xmlns:asvg="http://schemas.microsoft.com/office/drawing/2016/SVG/main" r:embed="rId4"/>
                </a:ext>
              </a:extLst>
            </a:blip>
            <a:stretch>
              <a:fillRect l="0" t="-1579" r="0" b="-1579"/>
            </a:stretch>
          </a:blipFill>
        </p:spPr>
      </p:sp>
      <p:grpSp>
        <p:nvGrpSpPr>
          <p:cNvPr name="Group 11" id="11"/>
          <p:cNvGrpSpPr/>
          <p:nvPr/>
        </p:nvGrpSpPr>
        <p:grpSpPr>
          <a:xfrm rot="0">
            <a:off x="1774287" y="5368376"/>
            <a:ext cx="2126332" cy="2440052"/>
            <a:chOff x="0" y="0"/>
            <a:chExt cx="2835109" cy="3253403"/>
          </a:xfrm>
        </p:grpSpPr>
        <p:sp>
          <p:nvSpPr>
            <p:cNvPr name="Freeform 12" id="12"/>
            <p:cNvSpPr/>
            <p:nvPr/>
          </p:nvSpPr>
          <p:spPr>
            <a:xfrm flipH="false" flipV="false" rot="0">
              <a:off x="76200" y="76200"/>
              <a:ext cx="2556256" cy="2974594"/>
            </a:xfrm>
            <a:custGeom>
              <a:avLst/>
              <a:gdLst/>
              <a:ahLst/>
              <a:cxnLst/>
              <a:rect r="r" b="b" t="t" l="l"/>
              <a:pathLst>
                <a:path h="2974594" w="2556256">
                  <a:moveTo>
                    <a:pt x="1278128" y="0"/>
                  </a:moveTo>
                  <a:lnTo>
                    <a:pt x="2556256" y="743585"/>
                  </a:lnTo>
                  <a:lnTo>
                    <a:pt x="2556256" y="2230882"/>
                  </a:lnTo>
                  <a:lnTo>
                    <a:pt x="1278128" y="2974594"/>
                  </a:lnTo>
                  <a:lnTo>
                    <a:pt x="0" y="2230882"/>
                  </a:lnTo>
                  <a:lnTo>
                    <a:pt x="0" y="743585"/>
                  </a:lnTo>
                  <a:lnTo>
                    <a:pt x="1278128" y="0"/>
                  </a:lnTo>
                  <a:close/>
                </a:path>
              </a:pathLst>
            </a:custGeom>
            <a:blipFill>
              <a:blip r:embed="rId6"/>
              <a:stretch>
                <a:fillRect l="0" t="-2789" r="-2980" b="-30173"/>
              </a:stretch>
            </a:blipFill>
          </p:spPr>
        </p:sp>
        <p:sp>
          <p:nvSpPr>
            <p:cNvPr name="Freeform 13" id="13"/>
            <p:cNvSpPr/>
            <p:nvPr/>
          </p:nvSpPr>
          <p:spPr>
            <a:xfrm flipH="false" flipV="false" rot="0">
              <a:off x="0" y="-3556"/>
              <a:ext cx="2708656" cy="3133979"/>
            </a:xfrm>
            <a:custGeom>
              <a:avLst/>
              <a:gdLst/>
              <a:ahLst/>
              <a:cxnLst/>
              <a:rect r="r" b="b" t="t" l="l"/>
              <a:pathLst>
                <a:path h="3133979" w="2708656">
                  <a:moveTo>
                    <a:pt x="1392682" y="13843"/>
                  </a:moveTo>
                  <a:lnTo>
                    <a:pt x="2670810" y="757555"/>
                  </a:lnTo>
                  <a:cubicBezTo>
                    <a:pt x="2694305" y="771144"/>
                    <a:pt x="2708656" y="796290"/>
                    <a:pt x="2708656" y="823468"/>
                  </a:cubicBezTo>
                  <a:lnTo>
                    <a:pt x="2708656" y="2310638"/>
                  </a:lnTo>
                  <a:cubicBezTo>
                    <a:pt x="2708656" y="2337816"/>
                    <a:pt x="2694178" y="2362835"/>
                    <a:pt x="2670810" y="2376551"/>
                  </a:cubicBezTo>
                  <a:lnTo>
                    <a:pt x="1392682" y="3120136"/>
                  </a:lnTo>
                  <a:cubicBezTo>
                    <a:pt x="1368933" y="3133979"/>
                    <a:pt x="1339723" y="3133979"/>
                    <a:pt x="1316101" y="3120136"/>
                  </a:cubicBezTo>
                  <a:lnTo>
                    <a:pt x="37846" y="2376551"/>
                  </a:lnTo>
                  <a:cubicBezTo>
                    <a:pt x="14478" y="2362835"/>
                    <a:pt x="0" y="2337816"/>
                    <a:pt x="0" y="2310638"/>
                  </a:cubicBezTo>
                  <a:lnTo>
                    <a:pt x="0" y="823341"/>
                  </a:lnTo>
                  <a:cubicBezTo>
                    <a:pt x="0" y="796163"/>
                    <a:pt x="14478" y="771144"/>
                    <a:pt x="37846" y="757428"/>
                  </a:cubicBezTo>
                  <a:lnTo>
                    <a:pt x="1315974" y="13843"/>
                  </a:lnTo>
                  <a:cubicBezTo>
                    <a:pt x="1339723" y="0"/>
                    <a:pt x="1368933" y="0"/>
                    <a:pt x="1392555" y="13843"/>
                  </a:cubicBezTo>
                  <a:moveTo>
                    <a:pt x="1315974" y="145542"/>
                  </a:moveTo>
                  <a:lnTo>
                    <a:pt x="1354328" y="79756"/>
                  </a:lnTo>
                  <a:lnTo>
                    <a:pt x="1392682" y="145669"/>
                  </a:lnTo>
                  <a:lnTo>
                    <a:pt x="114554" y="889254"/>
                  </a:lnTo>
                  <a:lnTo>
                    <a:pt x="76200" y="823341"/>
                  </a:lnTo>
                  <a:lnTo>
                    <a:pt x="152400" y="823341"/>
                  </a:lnTo>
                  <a:lnTo>
                    <a:pt x="152400" y="2310638"/>
                  </a:lnTo>
                  <a:lnTo>
                    <a:pt x="76200" y="2310638"/>
                  </a:lnTo>
                  <a:lnTo>
                    <a:pt x="114554" y="2244725"/>
                  </a:lnTo>
                  <a:lnTo>
                    <a:pt x="1392682" y="2988310"/>
                  </a:lnTo>
                  <a:lnTo>
                    <a:pt x="1354328" y="3054223"/>
                  </a:lnTo>
                  <a:lnTo>
                    <a:pt x="1315974" y="2988310"/>
                  </a:lnTo>
                  <a:lnTo>
                    <a:pt x="2594102" y="2244725"/>
                  </a:lnTo>
                  <a:lnTo>
                    <a:pt x="2632456" y="2310638"/>
                  </a:lnTo>
                  <a:lnTo>
                    <a:pt x="2556256" y="2310638"/>
                  </a:lnTo>
                  <a:lnTo>
                    <a:pt x="2556256" y="823341"/>
                  </a:lnTo>
                  <a:lnTo>
                    <a:pt x="2632456" y="823341"/>
                  </a:lnTo>
                  <a:lnTo>
                    <a:pt x="2594102" y="889254"/>
                  </a:lnTo>
                  <a:lnTo>
                    <a:pt x="1315974" y="145669"/>
                  </a:lnTo>
                  <a:close/>
                </a:path>
              </a:pathLst>
            </a:custGeom>
            <a:solidFill>
              <a:srgbClr val="373372"/>
            </a:solidFill>
          </p:spPr>
        </p:sp>
      </p:grpSp>
      <p:sp>
        <p:nvSpPr>
          <p:cNvPr name="TextBox 14" id="14"/>
          <p:cNvSpPr txBox="true"/>
          <p:nvPr/>
        </p:nvSpPr>
        <p:spPr>
          <a:xfrm rot="0">
            <a:off x="8321849" y="5846946"/>
            <a:ext cx="1444654" cy="264317"/>
          </a:xfrm>
          <a:prstGeom prst="rect">
            <a:avLst/>
          </a:prstGeom>
        </p:spPr>
        <p:txBody>
          <a:bodyPr anchor="t" rtlCol="false" tIns="0" lIns="0" bIns="0" rIns="0">
            <a:spAutoFit/>
          </a:bodyPr>
          <a:lstStyle/>
          <a:p>
            <a:pPr algn="ctr">
              <a:lnSpc>
                <a:spcPts val="2473"/>
              </a:lnSpc>
            </a:pPr>
            <a:r>
              <a:rPr lang="en-US" sz="2749" spc="-54">
                <a:solidFill>
                  <a:srgbClr val="373372"/>
                </a:solidFill>
                <a:latin typeface="Mosse Thai"/>
                <a:ea typeface="Mosse Thai"/>
                <a:cs typeface="Mosse Thai"/>
                <a:sym typeface="Mosse Thai"/>
              </a:rPr>
              <a:t>RECTOR</a:t>
            </a:r>
          </a:p>
        </p:txBody>
      </p:sp>
      <p:sp>
        <p:nvSpPr>
          <p:cNvPr name="TextBox 15" id="15"/>
          <p:cNvSpPr txBox="true"/>
          <p:nvPr/>
        </p:nvSpPr>
        <p:spPr>
          <a:xfrm rot="0">
            <a:off x="3896370" y="6351189"/>
            <a:ext cx="5675710" cy="390525"/>
          </a:xfrm>
          <a:prstGeom prst="rect">
            <a:avLst/>
          </a:prstGeom>
        </p:spPr>
        <p:txBody>
          <a:bodyPr anchor="t" rtlCol="false" tIns="0" lIns="0" bIns="0" rIns="0">
            <a:spAutoFit/>
          </a:bodyPr>
          <a:lstStyle/>
          <a:p>
            <a:pPr algn="ctr">
              <a:lnSpc>
                <a:spcPts val="3240"/>
              </a:lnSpc>
            </a:pPr>
            <a:r>
              <a:rPr lang="en-US" sz="2700">
                <a:solidFill>
                  <a:srgbClr val="FFFFFF"/>
                </a:solidFill>
                <a:latin typeface="Mosse Thai"/>
                <a:ea typeface="Mosse Thai"/>
                <a:cs typeface="Mosse Thai"/>
                <a:sym typeface="Mosse Thai"/>
              </a:rPr>
              <a:t>Prof. Dr. Carlos Henrique de Carvalho</a:t>
            </a:r>
          </a:p>
        </p:txBody>
      </p:sp>
      <p:grpSp>
        <p:nvGrpSpPr>
          <p:cNvPr name="Group 16" id="16"/>
          <p:cNvGrpSpPr/>
          <p:nvPr/>
        </p:nvGrpSpPr>
        <p:grpSpPr>
          <a:xfrm rot="0">
            <a:off x="6497803" y="-1310882"/>
            <a:ext cx="19025547" cy="18584688"/>
            <a:chOff x="0" y="0"/>
            <a:chExt cx="25367396" cy="24779584"/>
          </a:xfrm>
        </p:grpSpPr>
        <p:grpSp>
          <p:nvGrpSpPr>
            <p:cNvPr name="Group 17" id="17"/>
            <p:cNvGrpSpPr/>
            <p:nvPr/>
          </p:nvGrpSpPr>
          <p:grpSpPr>
            <a:xfrm rot="-1832212">
              <a:off x="10066335" y="2247869"/>
              <a:ext cx="10506388" cy="6074242"/>
              <a:chOff x="0" y="0"/>
              <a:chExt cx="411120" cy="237688"/>
            </a:xfrm>
          </p:grpSpPr>
          <p:sp>
            <p:nvSpPr>
              <p:cNvPr name="Freeform 18" id="18"/>
              <p:cNvSpPr/>
              <p:nvPr/>
            </p:nvSpPr>
            <p:spPr>
              <a:xfrm flipH="false" flipV="false" rot="0">
                <a:off x="0" y="0"/>
                <a:ext cx="411120" cy="237688"/>
              </a:xfrm>
              <a:custGeom>
                <a:avLst/>
                <a:gdLst/>
                <a:ahLst/>
                <a:cxnLst/>
                <a:rect r="r" b="b" t="t" l="l"/>
                <a:pathLst>
                  <a:path h="237688" w="411120">
                    <a:moveTo>
                      <a:pt x="0" y="0"/>
                    </a:moveTo>
                    <a:lnTo>
                      <a:pt x="411120" y="0"/>
                    </a:lnTo>
                    <a:lnTo>
                      <a:pt x="411120" y="237688"/>
                    </a:lnTo>
                    <a:lnTo>
                      <a:pt x="0" y="237688"/>
                    </a:lnTo>
                    <a:close/>
                  </a:path>
                </a:pathLst>
              </a:custGeom>
              <a:solidFill>
                <a:srgbClr val="0A2268"/>
              </a:solidFill>
            </p:spPr>
          </p:sp>
          <p:sp>
            <p:nvSpPr>
              <p:cNvPr name="TextBox 19" id="19"/>
              <p:cNvSpPr txBox="true"/>
              <p:nvPr/>
            </p:nvSpPr>
            <p:spPr>
              <a:xfrm>
                <a:off x="0" y="-9525"/>
                <a:ext cx="411120" cy="247213"/>
              </a:xfrm>
              <a:prstGeom prst="rect">
                <a:avLst/>
              </a:prstGeom>
            </p:spPr>
            <p:txBody>
              <a:bodyPr anchor="ctr" rtlCol="false" tIns="50800" lIns="50800" bIns="50800" rIns="50800"/>
              <a:lstStyle/>
              <a:p>
                <a:pPr algn="ctr">
                  <a:lnSpc>
                    <a:spcPts val="771"/>
                  </a:lnSpc>
                </a:pPr>
              </a:p>
            </p:txBody>
          </p:sp>
        </p:grpSp>
        <p:grpSp>
          <p:nvGrpSpPr>
            <p:cNvPr name="Group 20" id="20"/>
            <p:cNvGrpSpPr/>
            <p:nvPr/>
          </p:nvGrpSpPr>
          <p:grpSpPr>
            <a:xfrm rot="-1832212">
              <a:off x="3026686" y="10482911"/>
              <a:ext cx="21407171" cy="9518345"/>
              <a:chOff x="0" y="0"/>
              <a:chExt cx="837673" cy="372457"/>
            </a:xfrm>
          </p:grpSpPr>
          <p:sp>
            <p:nvSpPr>
              <p:cNvPr name="Freeform 21" id="21"/>
              <p:cNvSpPr/>
              <p:nvPr/>
            </p:nvSpPr>
            <p:spPr>
              <a:xfrm flipH="false" flipV="false" rot="0">
                <a:off x="0" y="0"/>
                <a:ext cx="837673" cy="372457"/>
              </a:xfrm>
              <a:custGeom>
                <a:avLst/>
                <a:gdLst/>
                <a:ahLst/>
                <a:cxnLst/>
                <a:rect r="r" b="b" t="t" l="l"/>
                <a:pathLst>
                  <a:path h="372457" w="837673">
                    <a:moveTo>
                      <a:pt x="0" y="0"/>
                    </a:moveTo>
                    <a:lnTo>
                      <a:pt x="837673" y="0"/>
                    </a:lnTo>
                    <a:lnTo>
                      <a:pt x="837673" y="372457"/>
                    </a:lnTo>
                    <a:lnTo>
                      <a:pt x="0" y="372457"/>
                    </a:lnTo>
                    <a:close/>
                  </a:path>
                </a:pathLst>
              </a:custGeom>
              <a:solidFill>
                <a:srgbClr val="092169"/>
              </a:solidFill>
            </p:spPr>
          </p:sp>
          <p:sp>
            <p:nvSpPr>
              <p:cNvPr name="TextBox 22" id="22"/>
              <p:cNvSpPr txBox="true"/>
              <p:nvPr/>
            </p:nvSpPr>
            <p:spPr>
              <a:xfrm>
                <a:off x="0" y="-9525"/>
                <a:ext cx="837673" cy="381982"/>
              </a:xfrm>
              <a:prstGeom prst="rect">
                <a:avLst/>
              </a:prstGeom>
            </p:spPr>
            <p:txBody>
              <a:bodyPr anchor="ctr" rtlCol="false" tIns="50800" lIns="50800" bIns="50800" rIns="50800"/>
              <a:lstStyle/>
              <a:p>
                <a:pPr algn="ctr">
                  <a:lnSpc>
                    <a:spcPts val="771"/>
                  </a:lnSpc>
                </a:pPr>
              </a:p>
            </p:txBody>
          </p:sp>
        </p:grpSp>
        <p:grpSp>
          <p:nvGrpSpPr>
            <p:cNvPr name="Group 23" id="23"/>
            <p:cNvGrpSpPr/>
            <p:nvPr/>
          </p:nvGrpSpPr>
          <p:grpSpPr>
            <a:xfrm rot="0">
              <a:off x="6679938" y="3583589"/>
              <a:ext cx="8779372" cy="10264282"/>
              <a:chOff x="0" y="0"/>
              <a:chExt cx="695214" cy="812800"/>
            </a:xfrm>
          </p:grpSpPr>
          <p:sp>
            <p:nvSpPr>
              <p:cNvPr name="Freeform 24" id="24"/>
              <p:cNvSpPr/>
              <p:nvPr/>
            </p:nvSpPr>
            <p:spPr>
              <a:xfrm flipH="false" flipV="false" rot="0">
                <a:off x="0" y="5003"/>
                <a:ext cx="695214" cy="802795"/>
              </a:xfrm>
              <a:custGeom>
                <a:avLst/>
                <a:gdLst/>
                <a:ahLst/>
                <a:cxnLst/>
                <a:rect r="r" b="b" t="t" l="l"/>
                <a:pathLst>
                  <a:path h="802795" w="695214">
                    <a:moveTo>
                      <a:pt x="369996" y="8085"/>
                    </a:moveTo>
                    <a:lnTo>
                      <a:pt x="672825" y="185109"/>
                    </a:lnTo>
                    <a:cubicBezTo>
                      <a:pt x="686691" y="193215"/>
                      <a:pt x="695214" y="208070"/>
                      <a:pt x="695214" y="224131"/>
                    </a:cubicBezTo>
                    <a:lnTo>
                      <a:pt x="695214" y="578663"/>
                    </a:lnTo>
                    <a:cubicBezTo>
                      <a:pt x="695214" y="594724"/>
                      <a:pt x="686691" y="609579"/>
                      <a:pt x="672825" y="617685"/>
                    </a:cubicBezTo>
                    <a:lnTo>
                      <a:pt x="369996" y="794709"/>
                    </a:lnTo>
                    <a:cubicBezTo>
                      <a:pt x="356165" y="802794"/>
                      <a:pt x="339049" y="802794"/>
                      <a:pt x="325218" y="794709"/>
                    </a:cubicBezTo>
                    <a:lnTo>
                      <a:pt x="22389" y="617685"/>
                    </a:lnTo>
                    <a:cubicBezTo>
                      <a:pt x="8523" y="609579"/>
                      <a:pt x="0" y="594724"/>
                      <a:pt x="0" y="578663"/>
                    </a:cubicBezTo>
                    <a:lnTo>
                      <a:pt x="0" y="224131"/>
                    </a:lnTo>
                    <a:cubicBezTo>
                      <a:pt x="0" y="208070"/>
                      <a:pt x="8523" y="193215"/>
                      <a:pt x="22389" y="185109"/>
                    </a:cubicBezTo>
                    <a:lnTo>
                      <a:pt x="325218" y="8085"/>
                    </a:lnTo>
                    <a:cubicBezTo>
                      <a:pt x="339049" y="0"/>
                      <a:pt x="356165" y="0"/>
                      <a:pt x="369996" y="8085"/>
                    </a:cubicBezTo>
                    <a:close/>
                  </a:path>
                </a:pathLst>
              </a:custGeom>
              <a:solidFill>
                <a:srgbClr val="000000">
                  <a:alpha val="0"/>
                </a:srgbClr>
              </a:solidFill>
              <a:ln w="190500" cap="rnd">
                <a:solidFill>
                  <a:srgbClr val="FFFFFF"/>
                </a:solidFill>
                <a:prstDash val="solid"/>
                <a:round/>
              </a:ln>
            </p:spPr>
          </p:sp>
          <p:sp>
            <p:nvSpPr>
              <p:cNvPr name="TextBox 25" id="25"/>
              <p:cNvSpPr txBox="true"/>
              <p:nvPr/>
            </p:nvSpPr>
            <p:spPr>
              <a:xfrm>
                <a:off x="0" y="130175"/>
                <a:ext cx="695214" cy="542925"/>
              </a:xfrm>
              <a:prstGeom prst="rect">
                <a:avLst/>
              </a:prstGeom>
            </p:spPr>
            <p:txBody>
              <a:bodyPr anchor="ctr" rtlCol="false" tIns="50800" lIns="50800" bIns="50800" rIns="50800"/>
              <a:lstStyle/>
              <a:p>
                <a:pPr algn="ctr">
                  <a:lnSpc>
                    <a:spcPts val="771"/>
                  </a:lnSpc>
                </a:pPr>
              </a:p>
            </p:txBody>
          </p:sp>
        </p:grpSp>
        <p:grpSp>
          <p:nvGrpSpPr>
            <p:cNvPr name="Group 26" id="26"/>
            <p:cNvGrpSpPr/>
            <p:nvPr/>
          </p:nvGrpSpPr>
          <p:grpSpPr>
            <a:xfrm rot="-1842130">
              <a:off x="-743336" y="13952908"/>
              <a:ext cx="12189703" cy="434651"/>
              <a:chOff x="0" y="0"/>
              <a:chExt cx="2505195" cy="89328"/>
            </a:xfrm>
          </p:grpSpPr>
          <p:sp>
            <p:nvSpPr>
              <p:cNvPr name="Freeform 27" id="27"/>
              <p:cNvSpPr/>
              <p:nvPr/>
            </p:nvSpPr>
            <p:spPr>
              <a:xfrm flipH="false" flipV="false" rot="0">
                <a:off x="0" y="0"/>
                <a:ext cx="2505195" cy="89328"/>
              </a:xfrm>
              <a:custGeom>
                <a:avLst/>
                <a:gdLst/>
                <a:ahLst/>
                <a:cxnLst/>
                <a:rect r="r" b="b" t="t" l="l"/>
                <a:pathLst>
                  <a:path h="89328" w="2505195">
                    <a:moveTo>
                      <a:pt x="44664" y="0"/>
                    </a:moveTo>
                    <a:lnTo>
                      <a:pt x="2460531" y="0"/>
                    </a:lnTo>
                    <a:cubicBezTo>
                      <a:pt x="2472377" y="0"/>
                      <a:pt x="2483737" y="4706"/>
                      <a:pt x="2492113" y="13082"/>
                    </a:cubicBezTo>
                    <a:cubicBezTo>
                      <a:pt x="2500489" y="21458"/>
                      <a:pt x="2505195" y="32818"/>
                      <a:pt x="2505195" y="44664"/>
                    </a:cubicBezTo>
                    <a:lnTo>
                      <a:pt x="2505195" y="44664"/>
                    </a:lnTo>
                    <a:cubicBezTo>
                      <a:pt x="2505195" y="69331"/>
                      <a:pt x="2485198" y="89328"/>
                      <a:pt x="2460531" y="89328"/>
                    </a:cubicBezTo>
                    <a:lnTo>
                      <a:pt x="44664" y="89328"/>
                    </a:lnTo>
                    <a:cubicBezTo>
                      <a:pt x="19997" y="89328"/>
                      <a:pt x="0" y="69331"/>
                      <a:pt x="0" y="44664"/>
                    </a:cubicBezTo>
                    <a:lnTo>
                      <a:pt x="0" y="44664"/>
                    </a:lnTo>
                    <a:cubicBezTo>
                      <a:pt x="0" y="19997"/>
                      <a:pt x="19997" y="0"/>
                      <a:pt x="44664" y="0"/>
                    </a:cubicBezTo>
                    <a:close/>
                  </a:path>
                </a:pathLst>
              </a:custGeom>
              <a:solidFill>
                <a:srgbClr val="092169"/>
              </a:solidFill>
              <a:ln cap="rnd">
                <a:noFill/>
                <a:prstDash val="solid"/>
                <a:round/>
              </a:ln>
            </p:spPr>
          </p:sp>
          <p:sp>
            <p:nvSpPr>
              <p:cNvPr name="TextBox 28" id="28"/>
              <p:cNvSpPr txBox="true"/>
              <p:nvPr/>
            </p:nvSpPr>
            <p:spPr>
              <a:xfrm>
                <a:off x="0" y="-9525"/>
                <a:ext cx="2505195" cy="98853"/>
              </a:xfrm>
              <a:prstGeom prst="rect">
                <a:avLst/>
              </a:prstGeom>
            </p:spPr>
            <p:txBody>
              <a:bodyPr anchor="ctr" rtlCol="false" tIns="50800" lIns="50800" bIns="50800" rIns="50800"/>
              <a:lstStyle/>
              <a:p>
                <a:pPr algn="ctr">
                  <a:lnSpc>
                    <a:spcPts val="771"/>
                  </a:lnSpc>
                </a:pPr>
              </a:p>
            </p:txBody>
          </p:sp>
        </p:grpSp>
        <p:sp>
          <p:nvSpPr>
            <p:cNvPr name="Freeform 29" id="29"/>
            <p:cNvSpPr/>
            <p:nvPr/>
          </p:nvSpPr>
          <p:spPr>
            <a:xfrm flipH="false" flipV="false" rot="1868917">
              <a:off x="7603649" y="11661809"/>
              <a:ext cx="3296307" cy="157336"/>
            </a:xfrm>
            <a:custGeom>
              <a:avLst/>
              <a:gdLst/>
              <a:ahLst/>
              <a:cxnLst/>
              <a:rect r="r" b="b" t="t" l="l"/>
              <a:pathLst>
                <a:path h="157336" w="3296307">
                  <a:moveTo>
                    <a:pt x="0" y="0"/>
                  </a:moveTo>
                  <a:lnTo>
                    <a:pt x="3296306" y="0"/>
                  </a:lnTo>
                  <a:lnTo>
                    <a:pt x="3296306" y="157336"/>
                  </a:lnTo>
                  <a:lnTo>
                    <a:pt x="0" y="157336"/>
                  </a:lnTo>
                  <a:lnTo>
                    <a:pt x="0" y="0"/>
                  </a:lnTo>
                  <a:close/>
                </a:path>
              </a:pathLst>
            </a:custGeom>
            <a:blipFill>
              <a:blip r:embed="rId7"/>
              <a:stretch>
                <a:fillRect l="-243" t="0" r="-243" b="0"/>
              </a:stretch>
            </a:blipFill>
          </p:spPr>
        </p:sp>
        <p:sp>
          <p:nvSpPr>
            <p:cNvPr name="Freeform 30" id="30"/>
            <p:cNvSpPr/>
            <p:nvPr/>
          </p:nvSpPr>
          <p:spPr>
            <a:xfrm flipH="false" flipV="false" rot="-1901483">
              <a:off x="11359080" y="11625526"/>
              <a:ext cx="3296297" cy="157336"/>
            </a:xfrm>
            <a:custGeom>
              <a:avLst/>
              <a:gdLst/>
              <a:ahLst/>
              <a:cxnLst/>
              <a:rect r="r" b="b" t="t" l="l"/>
              <a:pathLst>
                <a:path h="157336" w="3296297">
                  <a:moveTo>
                    <a:pt x="0" y="0"/>
                  </a:moveTo>
                  <a:lnTo>
                    <a:pt x="3296297" y="0"/>
                  </a:lnTo>
                  <a:lnTo>
                    <a:pt x="3296297" y="157336"/>
                  </a:lnTo>
                  <a:lnTo>
                    <a:pt x="0" y="157336"/>
                  </a:lnTo>
                  <a:lnTo>
                    <a:pt x="0" y="0"/>
                  </a:lnTo>
                  <a:close/>
                </a:path>
              </a:pathLst>
            </a:custGeom>
            <a:blipFill>
              <a:blip r:embed="rId7"/>
              <a:stretch>
                <a:fillRect l="-243" t="0" r="-243" b="0"/>
              </a:stretch>
            </a:blipFill>
          </p:spPr>
        </p:sp>
        <p:grpSp>
          <p:nvGrpSpPr>
            <p:cNvPr name="Group 31" id="31"/>
            <p:cNvGrpSpPr/>
            <p:nvPr/>
          </p:nvGrpSpPr>
          <p:grpSpPr>
            <a:xfrm rot="62601">
              <a:off x="3555477" y="1610185"/>
              <a:ext cx="11434413" cy="3470159"/>
              <a:chOff x="0" y="0"/>
              <a:chExt cx="808955" cy="245505"/>
            </a:xfrm>
          </p:grpSpPr>
          <p:sp>
            <p:nvSpPr>
              <p:cNvPr name="Freeform 32" id="32"/>
              <p:cNvSpPr/>
              <p:nvPr/>
            </p:nvSpPr>
            <p:spPr>
              <a:xfrm flipH="false" flipV="false" rot="0">
                <a:off x="17875" y="0"/>
                <a:ext cx="773205" cy="240374"/>
              </a:xfrm>
              <a:custGeom>
                <a:avLst/>
                <a:gdLst/>
                <a:ahLst/>
                <a:cxnLst/>
                <a:rect r="r" b="b" t="t" l="l"/>
                <a:pathLst>
                  <a:path h="240374" w="773205">
                    <a:moveTo>
                      <a:pt x="408532" y="232194"/>
                    </a:moveTo>
                    <a:lnTo>
                      <a:pt x="769151" y="13310"/>
                    </a:lnTo>
                    <a:cubicBezTo>
                      <a:pt x="771903" y="11640"/>
                      <a:pt x="773205" y="8343"/>
                      <a:pt x="772338" y="5243"/>
                    </a:cubicBezTo>
                    <a:cubicBezTo>
                      <a:pt x="771471" y="2143"/>
                      <a:pt x="768646" y="0"/>
                      <a:pt x="765428" y="0"/>
                    </a:cubicBezTo>
                    <a:lnTo>
                      <a:pt x="7778" y="0"/>
                    </a:lnTo>
                    <a:cubicBezTo>
                      <a:pt x="4559" y="0"/>
                      <a:pt x="1734" y="2143"/>
                      <a:pt x="867" y="5243"/>
                    </a:cubicBezTo>
                    <a:cubicBezTo>
                      <a:pt x="0" y="8343"/>
                      <a:pt x="1303" y="11640"/>
                      <a:pt x="4054" y="13310"/>
                    </a:cubicBezTo>
                    <a:lnTo>
                      <a:pt x="364673" y="232194"/>
                    </a:lnTo>
                    <a:cubicBezTo>
                      <a:pt x="378149" y="240374"/>
                      <a:pt x="395057" y="240374"/>
                      <a:pt x="408532" y="232194"/>
                    </a:cubicBezTo>
                    <a:close/>
                  </a:path>
                </a:pathLst>
              </a:custGeom>
              <a:solidFill>
                <a:srgbClr val="092169"/>
              </a:solidFill>
            </p:spPr>
          </p:sp>
          <p:sp>
            <p:nvSpPr>
              <p:cNvPr name="TextBox 33" id="33"/>
              <p:cNvSpPr txBox="true"/>
              <p:nvPr/>
            </p:nvSpPr>
            <p:spPr>
              <a:xfrm>
                <a:off x="126399" y="8011"/>
                <a:ext cx="556157" cy="123509"/>
              </a:xfrm>
              <a:prstGeom prst="rect">
                <a:avLst/>
              </a:prstGeom>
            </p:spPr>
            <p:txBody>
              <a:bodyPr anchor="ctr" rtlCol="false" tIns="50800" lIns="50800" bIns="50800" rIns="50800"/>
              <a:lstStyle/>
              <a:p>
                <a:pPr algn="ctr">
                  <a:lnSpc>
                    <a:spcPts val="771"/>
                  </a:lnSpc>
                </a:pPr>
              </a:p>
            </p:txBody>
          </p:sp>
        </p:grpSp>
        <p:grpSp>
          <p:nvGrpSpPr>
            <p:cNvPr name="Group 34" id="34"/>
            <p:cNvGrpSpPr/>
            <p:nvPr/>
          </p:nvGrpSpPr>
          <p:grpSpPr>
            <a:xfrm rot="0">
              <a:off x="7350008" y="4277554"/>
              <a:ext cx="7384226" cy="8876351"/>
              <a:chOff x="0" y="0"/>
              <a:chExt cx="708491" cy="851656"/>
            </a:xfrm>
          </p:grpSpPr>
          <p:sp>
            <p:nvSpPr>
              <p:cNvPr name="Freeform 35" id="35"/>
              <p:cNvSpPr/>
              <p:nvPr/>
            </p:nvSpPr>
            <p:spPr>
              <a:xfrm flipH="false" flipV="false" rot="0">
                <a:off x="0" y="7926"/>
                <a:ext cx="708491" cy="835804"/>
              </a:xfrm>
              <a:custGeom>
                <a:avLst/>
                <a:gdLst/>
                <a:ahLst/>
                <a:cxnLst/>
                <a:rect r="r" b="b" t="t" l="l"/>
                <a:pathLst>
                  <a:path h="835804" w="708491">
                    <a:moveTo>
                      <a:pt x="390544" y="12895"/>
                    </a:moveTo>
                    <a:lnTo>
                      <a:pt x="672193" y="174453"/>
                    </a:lnTo>
                    <a:cubicBezTo>
                      <a:pt x="694645" y="187331"/>
                      <a:pt x="708491" y="211237"/>
                      <a:pt x="708491" y="237120"/>
                    </a:cubicBezTo>
                    <a:lnTo>
                      <a:pt x="708491" y="598684"/>
                    </a:lnTo>
                    <a:cubicBezTo>
                      <a:pt x="708491" y="624567"/>
                      <a:pt x="694645" y="648472"/>
                      <a:pt x="672193" y="661351"/>
                    </a:cubicBezTo>
                    <a:lnTo>
                      <a:pt x="390544" y="822909"/>
                    </a:lnTo>
                    <a:cubicBezTo>
                      <a:pt x="368063" y="835804"/>
                      <a:pt x="340428" y="835804"/>
                      <a:pt x="317948" y="822909"/>
                    </a:cubicBezTo>
                    <a:lnTo>
                      <a:pt x="36298" y="661351"/>
                    </a:lnTo>
                    <a:cubicBezTo>
                      <a:pt x="13846" y="648472"/>
                      <a:pt x="0" y="624567"/>
                      <a:pt x="0" y="598684"/>
                    </a:cubicBezTo>
                    <a:lnTo>
                      <a:pt x="0" y="237120"/>
                    </a:lnTo>
                    <a:cubicBezTo>
                      <a:pt x="0" y="211237"/>
                      <a:pt x="13846" y="187331"/>
                      <a:pt x="36298" y="174453"/>
                    </a:cubicBezTo>
                    <a:lnTo>
                      <a:pt x="317948" y="12895"/>
                    </a:lnTo>
                    <a:cubicBezTo>
                      <a:pt x="340428" y="0"/>
                      <a:pt x="368063" y="0"/>
                      <a:pt x="390544" y="12895"/>
                    </a:cubicBezTo>
                    <a:close/>
                  </a:path>
                </a:pathLst>
              </a:custGeom>
              <a:solidFill>
                <a:srgbClr val="014094"/>
              </a:solidFill>
              <a:ln cap="rnd">
                <a:noFill/>
                <a:prstDash val="solid"/>
                <a:round/>
              </a:ln>
            </p:spPr>
          </p:sp>
          <p:sp>
            <p:nvSpPr>
              <p:cNvPr name="TextBox 36" id="36"/>
              <p:cNvSpPr txBox="true"/>
              <p:nvPr/>
            </p:nvSpPr>
            <p:spPr>
              <a:xfrm>
                <a:off x="0" y="130175"/>
                <a:ext cx="708491" cy="581781"/>
              </a:xfrm>
              <a:prstGeom prst="rect">
                <a:avLst/>
              </a:prstGeom>
            </p:spPr>
            <p:txBody>
              <a:bodyPr anchor="ctr" rtlCol="false" tIns="50800" lIns="50800" bIns="50800" rIns="50800"/>
              <a:lstStyle/>
              <a:p>
                <a:pPr algn="ctr">
                  <a:lnSpc>
                    <a:spcPts val="771"/>
                  </a:lnSpc>
                </a:pPr>
              </a:p>
            </p:txBody>
          </p:sp>
        </p:grpSp>
        <p:grpSp>
          <p:nvGrpSpPr>
            <p:cNvPr name="Group 37" id="37"/>
            <p:cNvGrpSpPr/>
            <p:nvPr/>
          </p:nvGrpSpPr>
          <p:grpSpPr>
            <a:xfrm rot="0">
              <a:off x="7744436" y="4737697"/>
              <a:ext cx="6650376" cy="7903492"/>
              <a:chOff x="0" y="0"/>
              <a:chExt cx="683929" cy="812800"/>
            </a:xfrm>
          </p:grpSpPr>
          <p:sp>
            <p:nvSpPr>
              <p:cNvPr name="Freeform 38" id="38"/>
              <p:cNvSpPr/>
              <p:nvPr/>
            </p:nvSpPr>
            <p:spPr>
              <a:xfrm flipH="false" flipV="false" rot="0">
                <a:off x="0" y="9106"/>
                <a:ext cx="683929" cy="794589"/>
              </a:xfrm>
              <a:custGeom>
                <a:avLst/>
                <a:gdLst/>
                <a:ahLst/>
                <a:cxnLst/>
                <a:rect r="r" b="b" t="t" l="l"/>
                <a:pathLst>
                  <a:path h="794589" w="683929">
                    <a:moveTo>
                      <a:pt x="381908" y="14629"/>
                    </a:moveTo>
                    <a:lnTo>
                      <a:pt x="643985" y="170359"/>
                    </a:lnTo>
                    <a:cubicBezTo>
                      <a:pt x="668750" y="185075"/>
                      <a:pt x="683929" y="211750"/>
                      <a:pt x="683929" y="240557"/>
                    </a:cubicBezTo>
                    <a:lnTo>
                      <a:pt x="683929" y="554031"/>
                    </a:lnTo>
                    <a:cubicBezTo>
                      <a:pt x="683929" y="582838"/>
                      <a:pt x="668750" y="609513"/>
                      <a:pt x="643985" y="624229"/>
                    </a:cubicBezTo>
                    <a:lnTo>
                      <a:pt x="381908" y="779959"/>
                    </a:lnTo>
                    <a:cubicBezTo>
                      <a:pt x="357288" y="794588"/>
                      <a:pt x="326641" y="794588"/>
                      <a:pt x="302021" y="779959"/>
                    </a:cubicBezTo>
                    <a:lnTo>
                      <a:pt x="39943" y="624229"/>
                    </a:lnTo>
                    <a:cubicBezTo>
                      <a:pt x="15179" y="609513"/>
                      <a:pt x="0" y="582838"/>
                      <a:pt x="0" y="554031"/>
                    </a:cubicBezTo>
                    <a:lnTo>
                      <a:pt x="0" y="240557"/>
                    </a:lnTo>
                    <a:cubicBezTo>
                      <a:pt x="0" y="211750"/>
                      <a:pt x="15179" y="185075"/>
                      <a:pt x="39943" y="170359"/>
                    </a:cubicBezTo>
                    <a:lnTo>
                      <a:pt x="302021" y="14629"/>
                    </a:lnTo>
                    <a:cubicBezTo>
                      <a:pt x="326641" y="0"/>
                      <a:pt x="357288" y="0"/>
                      <a:pt x="381908" y="14629"/>
                    </a:cubicBezTo>
                    <a:close/>
                  </a:path>
                </a:pathLst>
              </a:custGeom>
              <a:solidFill>
                <a:srgbClr val="FFFFFF"/>
              </a:solidFill>
              <a:ln cap="rnd">
                <a:noFill/>
                <a:prstDash val="solid"/>
                <a:round/>
              </a:ln>
            </p:spPr>
          </p:sp>
          <p:sp>
            <p:nvSpPr>
              <p:cNvPr name="TextBox 39" id="39"/>
              <p:cNvSpPr txBox="true"/>
              <p:nvPr/>
            </p:nvSpPr>
            <p:spPr>
              <a:xfrm>
                <a:off x="0" y="130175"/>
                <a:ext cx="683929" cy="542925"/>
              </a:xfrm>
              <a:prstGeom prst="rect">
                <a:avLst/>
              </a:prstGeom>
            </p:spPr>
            <p:txBody>
              <a:bodyPr anchor="ctr" rtlCol="false" tIns="50800" lIns="50800" bIns="50800" rIns="50800"/>
              <a:lstStyle/>
              <a:p>
                <a:pPr algn="ctr">
                  <a:lnSpc>
                    <a:spcPts val="771"/>
                  </a:lnSpc>
                </a:pPr>
              </a:p>
            </p:txBody>
          </p:sp>
        </p:grpSp>
        <p:sp>
          <p:nvSpPr>
            <p:cNvPr name="Freeform 40" id="40"/>
            <p:cNvSpPr/>
            <p:nvPr/>
          </p:nvSpPr>
          <p:spPr>
            <a:xfrm flipH="false" flipV="false" rot="0">
              <a:off x="7744436" y="5373870"/>
              <a:ext cx="6599952" cy="6631146"/>
            </a:xfrm>
            <a:custGeom>
              <a:avLst/>
              <a:gdLst/>
              <a:ahLst/>
              <a:cxnLst/>
              <a:rect r="r" b="b" t="t" l="l"/>
              <a:pathLst>
                <a:path h="6631146" w="6599952">
                  <a:moveTo>
                    <a:pt x="0" y="0"/>
                  </a:moveTo>
                  <a:lnTo>
                    <a:pt x="6599952" y="0"/>
                  </a:lnTo>
                  <a:lnTo>
                    <a:pt x="6599952" y="6631146"/>
                  </a:lnTo>
                  <a:lnTo>
                    <a:pt x="0" y="6631146"/>
                  </a:lnTo>
                  <a:lnTo>
                    <a:pt x="0" y="0"/>
                  </a:lnTo>
                  <a:close/>
                </a:path>
              </a:pathLst>
            </a:custGeom>
            <a:blipFill>
              <a:blip r:embed="rId8"/>
              <a:stretch>
                <a:fillRect l="-236" t="0" r="-236" b="0"/>
              </a:stretch>
            </a:blipFill>
          </p:spPr>
        </p:sp>
      </p:grpSp>
      <p:sp>
        <p:nvSpPr>
          <p:cNvPr name="TextBox 41" id="41"/>
          <p:cNvSpPr txBox="true"/>
          <p:nvPr/>
        </p:nvSpPr>
        <p:spPr>
          <a:xfrm rot="0">
            <a:off x="3997088" y="8628807"/>
            <a:ext cx="5722367" cy="390525"/>
          </a:xfrm>
          <a:prstGeom prst="rect">
            <a:avLst/>
          </a:prstGeom>
        </p:spPr>
        <p:txBody>
          <a:bodyPr anchor="t" rtlCol="false" tIns="0" lIns="0" bIns="0" rIns="0">
            <a:spAutoFit/>
          </a:bodyPr>
          <a:lstStyle/>
          <a:p>
            <a:pPr algn="ctr">
              <a:lnSpc>
                <a:spcPts val="3240"/>
              </a:lnSpc>
            </a:pPr>
            <a:r>
              <a:rPr lang="en-US" sz="2700">
                <a:solidFill>
                  <a:srgbClr val="FFFFFF"/>
                </a:solidFill>
                <a:latin typeface="Mosse Thai"/>
                <a:ea typeface="Mosse Thai"/>
                <a:cs typeface="Mosse Thai"/>
                <a:sym typeface="Mosse Thai"/>
              </a:rPr>
              <a:t>Profª. Dra. Catarina Machado Azeredo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17349" y="1916054"/>
            <a:ext cx="14885918" cy="7060340"/>
          </a:xfrm>
          <a:custGeom>
            <a:avLst/>
            <a:gdLst/>
            <a:ahLst/>
            <a:cxnLst/>
            <a:rect r="r" b="b" t="t" l="l"/>
            <a:pathLst>
              <a:path h="7060340" w="14885918">
                <a:moveTo>
                  <a:pt x="0" y="0"/>
                </a:moveTo>
                <a:lnTo>
                  <a:pt x="14885917" y="0"/>
                </a:lnTo>
                <a:lnTo>
                  <a:pt x="14885917" y="7060339"/>
                </a:lnTo>
                <a:lnTo>
                  <a:pt x="0" y="7060339"/>
                </a:lnTo>
                <a:lnTo>
                  <a:pt x="0" y="0"/>
                </a:lnTo>
                <a:close/>
              </a:path>
            </a:pathLst>
          </a:custGeom>
          <a:blipFill>
            <a:blip r:embed="rId2">
              <a:extLst>
                <a:ext uri="{96DAC541-7B7A-43D3-8B79-37D633B846F1}">
                  <asvg:svgBlip xmlns:asvg="http://schemas.microsoft.com/office/drawing/2016/SVG/main" r:embed="rId3"/>
                </a:ext>
              </a:extLst>
            </a:blip>
            <a:stretch>
              <a:fillRect l="0" t="-45" r="0" b="-45"/>
            </a:stretch>
          </a:blipFill>
        </p:spPr>
      </p:sp>
      <p:grpSp>
        <p:nvGrpSpPr>
          <p:cNvPr name="Group 3" id="3"/>
          <p:cNvGrpSpPr/>
          <p:nvPr/>
        </p:nvGrpSpPr>
        <p:grpSpPr>
          <a:xfrm rot="0">
            <a:off x="0" y="0"/>
            <a:ext cx="2875088" cy="10287000"/>
            <a:chOff x="0" y="0"/>
            <a:chExt cx="3833450" cy="13716000"/>
          </a:xfrm>
        </p:grpSpPr>
        <p:sp>
          <p:nvSpPr>
            <p:cNvPr name="Freeform 4" id="4"/>
            <p:cNvSpPr/>
            <p:nvPr/>
          </p:nvSpPr>
          <p:spPr>
            <a:xfrm flipH="false" flipV="false" rot="0">
              <a:off x="0" y="0"/>
              <a:ext cx="3833495" cy="13716000"/>
            </a:xfrm>
            <a:custGeom>
              <a:avLst/>
              <a:gdLst/>
              <a:ahLst/>
              <a:cxnLst/>
              <a:rect r="r" b="b" t="t" l="l"/>
              <a:pathLst>
                <a:path h="13716000" w="3833495">
                  <a:moveTo>
                    <a:pt x="0" y="0"/>
                  </a:moveTo>
                  <a:lnTo>
                    <a:pt x="3833495" y="0"/>
                  </a:lnTo>
                  <a:lnTo>
                    <a:pt x="3833495" y="13716000"/>
                  </a:lnTo>
                  <a:lnTo>
                    <a:pt x="0" y="13716000"/>
                  </a:lnTo>
                  <a:lnTo>
                    <a:pt x="0" y="0"/>
                  </a:lnTo>
                  <a:close/>
                </a:path>
              </a:pathLst>
            </a:custGeom>
            <a:blipFill>
              <a:blip r:embed="rId4"/>
              <a:stretch>
                <a:fillRect l="-136500" t="0" r="-549346" b="0"/>
              </a:stretch>
            </a:blipFill>
          </p:spPr>
        </p:sp>
      </p:grpSp>
      <p:grpSp>
        <p:nvGrpSpPr>
          <p:cNvPr name="Group 5" id="5"/>
          <p:cNvGrpSpPr/>
          <p:nvPr/>
        </p:nvGrpSpPr>
        <p:grpSpPr>
          <a:xfrm rot="0">
            <a:off x="14973807" y="9162414"/>
            <a:ext cx="3112038" cy="910270"/>
            <a:chOff x="0" y="0"/>
            <a:chExt cx="4149384" cy="1213694"/>
          </a:xfrm>
        </p:grpSpPr>
        <p:sp>
          <p:nvSpPr>
            <p:cNvPr name="Freeform 6" id="6"/>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5"/>
              <a:stretch>
                <a:fillRect l="-41" t="0" r="-42" b="3"/>
              </a:stretch>
            </a:blipFill>
          </p:spPr>
        </p:sp>
      </p:grpSp>
      <p:sp>
        <p:nvSpPr>
          <p:cNvPr name="Freeform 7" id="7"/>
          <p:cNvSpPr/>
          <p:nvPr/>
        </p:nvSpPr>
        <p:spPr>
          <a:xfrm flipH="false" flipV="false" rot="0">
            <a:off x="3261941" y="2371034"/>
            <a:ext cx="547016" cy="544281"/>
          </a:xfrm>
          <a:custGeom>
            <a:avLst/>
            <a:gdLst/>
            <a:ahLst/>
            <a:cxnLst/>
            <a:rect r="r" b="b" t="t" l="l"/>
            <a:pathLst>
              <a:path h="544281" w="547016">
                <a:moveTo>
                  <a:pt x="0" y="0"/>
                </a:moveTo>
                <a:lnTo>
                  <a:pt x="547015" y="0"/>
                </a:lnTo>
                <a:lnTo>
                  <a:pt x="547015" y="544280"/>
                </a:lnTo>
                <a:lnTo>
                  <a:pt x="0" y="544280"/>
                </a:lnTo>
                <a:lnTo>
                  <a:pt x="0" y="0"/>
                </a:lnTo>
                <a:close/>
              </a:path>
            </a:pathLst>
          </a:custGeom>
          <a:blipFill>
            <a:blip r:embed="rId6">
              <a:extLst>
                <a:ext uri="{96DAC541-7B7A-43D3-8B79-37D633B846F1}">
                  <asvg:svgBlip xmlns:asvg="http://schemas.microsoft.com/office/drawing/2016/SVG/main" r:embed="rId7"/>
                </a:ext>
              </a:extLst>
            </a:blip>
            <a:stretch>
              <a:fillRect l="0" t="-251" r="0" b="-251"/>
            </a:stretch>
          </a:blipFill>
        </p:spPr>
      </p:sp>
      <p:sp>
        <p:nvSpPr>
          <p:cNvPr name="Freeform 8" id="8"/>
          <p:cNvSpPr/>
          <p:nvPr/>
        </p:nvSpPr>
        <p:spPr>
          <a:xfrm flipH="false" flipV="false" rot="0">
            <a:off x="4195810" y="4620148"/>
            <a:ext cx="669890" cy="523351"/>
          </a:xfrm>
          <a:custGeom>
            <a:avLst/>
            <a:gdLst/>
            <a:ahLst/>
            <a:cxnLst/>
            <a:rect r="r" b="b" t="t" l="l"/>
            <a:pathLst>
              <a:path h="523351" w="669890">
                <a:moveTo>
                  <a:pt x="0" y="0"/>
                </a:moveTo>
                <a:lnTo>
                  <a:pt x="669890" y="0"/>
                </a:lnTo>
                <a:lnTo>
                  <a:pt x="669890" y="523352"/>
                </a:lnTo>
                <a:lnTo>
                  <a:pt x="0" y="523352"/>
                </a:lnTo>
                <a:lnTo>
                  <a:pt x="0" y="0"/>
                </a:lnTo>
                <a:close/>
              </a:path>
            </a:pathLst>
          </a:custGeom>
          <a:blipFill>
            <a:blip r:embed="rId8">
              <a:extLst>
                <a:ext uri="{96DAC541-7B7A-43D3-8B79-37D633B846F1}">
                  <asvg:svgBlip xmlns:asvg="http://schemas.microsoft.com/office/drawing/2016/SVG/main" r:embed="rId9"/>
                </a:ext>
              </a:extLst>
            </a:blip>
            <a:stretch>
              <a:fillRect l="0" t="-478" r="0" b="-478"/>
            </a:stretch>
          </a:blipFill>
        </p:spPr>
      </p:sp>
      <p:sp>
        <p:nvSpPr>
          <p:cNvPr name="Freeform 9" id="9"/>
          <p:cNvSpPr/>
          <p:nvPr/>
        </p:nvSpPr>
        <p:spPr>
          <a:xfrm flipH="false" flipV="false" rot="0">
            <a:off x="4195810" y="5719143"/>
            <a:ext cx="520116" cy="650145"/>
          </a:xfrm>
          <a:custGeom>
            <a:avLst/>
            <a:gdLst/>
            <a:ahLst/>
            <a:cxnLst/>
            <a:rect r="r" b="b" t="t" l="l"/>
            <a:pathLst>
              <a:path h="650145" w="520116">
                <a:moveTo>
                  <a:pt x="0" y="0"/>
                </a:moveTo>
                <a:lnTo>
                  <a:pt x="520116" y="0"/>
                </a:lnTo>
                <a:lnTo>
                  <a:pt x="520116" y="650145"/>
                </a:lnTo>
                <a:lnTo>
                  <a:pt x="0" y="650145"/>
                </a:lnTo>
                <a:lnTo>
                  <a:pt x="0" y="0"/>
                </a:lnTo>
                <a:close/>
              </a:path>
            </a:pathLst>
          </a:custGeom>
          <a:blipFill>
            <a:blip r:embed="rId10">
              <a:extLst>
                <a:ext uri="{96DAC541-7B7A-43D3-8B79-37D633B846F1}">
                  <asvg:svgBlip xmlns:asvg="http://schemas.microsoft.com/office/drawing/2016/SVG/main" r:embed="rId11"/>
                </a:ext>
              </a:extLst>
            </a:blip>
            <a:stretch>
              <a:fillRect l="-724" t="0" r="-724" b="0"/>
            </a:stretch>
          </a:blipFill>
          <a:ln cap="sq">
            <a:noFill/>
            <a:prstDash val="solid"/>
            <a:miter/>
          </a:ln>
        </p:spPr>
      </p:sp>
      <p:sp>
        <p:nvSpPr>
          <p:cNvPr name="Freeform 10" id="10"/>
          <p:cNvSpPr/>
          <p:nvPr/>
        </p:nvSpPr>
        <p:spPr>
          <a:xfrm flipH="false" flipV="false" rot="0">
            <a:off x="3862675" y="3444147"/>
            <a:ext cx="668079" cy="615468"/>
          </a:xfrm>
          <a:custGeom>
            <a:avLst/>
            <a:gdLst/>
            <a:ahLst/>
            <a:cxnLst/>
            <a:rect r="r" b="b" t="t" l="l"/>
            <a:pathLst>
              <a:path h="615468" w="668079">
                <a:moveTo>
                  <a:pt x="0" y="0"/>
                </a:moveTo>
                <a:lnTo>
                  <a:pt x="668079" y="0"/>
                </a:lnTo>
                <a:lnTo>
                  <a:pt x="668079" y="615468"/>
                </a:lnTo>
                <a:lnTo>
                  <a:pt x="0" y="615468"/>
                </a:lnTo>
                <a:lnTo>
                  <a:pt x="0" y="0"/>
                </a:lnTo>
                <a:close/>
              </a:path>
            </a:pathLst>
          </a:custGeom>
          <a:blipFill>
            <a:blip r:embed="rId12">
              <a:extLst>
                <a:ext uri="{96DAC541-7B7A-43D3-8B79-37D633B846F1}">
                  <asvg:svgBlip xmlns:asvg="http://schemas.microsoft.com/office/drawing/2016/SVG/main" r:embed="rId13"/>
                </a:ext>
              </a:extLst>
            </a:blip>
            <a:stretch>
              <a:fillRect l="0" t="-451" r="0" b="-451"/>
            </a:stretch>
          </a:blipFill>
        </p:spPr>
      </p:sp>
      <p:sp>
        <p:nvSpPr>
          <p:cNvPr name="Freeform 11" id="11"/>
          <p:cNvSpPr/>
          <p:nvPr/>
        </p:nvSpPr>
        <p:spPr>
          <a:xfrm flipH="true" flipV="false" rot="0">
            <a:off x="3862676" y="6867681"/>
            <a:ext cx="668079" cy="652212"/>
          </a:xfrm>
          <a:custGeom>
            <a:avLst/>
            <a:gdLst/>
            <a:ahLst/>
            <a:cxnLst/>
            <a:rect r="r" b="b" t="t" l="l"/>
            <a:pathLst>
              <a:path h="652212" w="668079">
                <a:moveTo>
                  <a:pt x="668079" y="0"/>
                </a:moveTo>
                <a:lnTo>
                  <a:pt x="0" y="0"/>
                </a:lnTo>
                <a:lnTo>
                  <a:pt x="0" y="652212"/>
                </a:lnTo>
                <a:lnTo>
                  <a:pt x="668079" y="652212"/>
                </a:lnTo>
                <a:lnTo>
                  <a:pt x="668079" y="0"/>
                </a:lnTo>
                <a:close/>
              </a:path>
            </a:pathLst>
          </a:custGeom>
          <a:blipFill>
            <a:blip r:embed="rId14">
              <a:extLst>
                <a:ext uri="{96DAC541-7B7A-43D3-8B79-37D633B846F1}">
                  <asvg:svgBlip xmlns:asvg="http://schemas.microsoft.com/office/drawing/2016/SVG/main" r:embed="rId15"/>
                </a:ext>
              </a:extLst>
            </a:blip>
            <a:stretch>
              <a:fillRect l="-227" t="0" r="-227" b="0"/>
            </a:stretch>
          </a:blipFill>
        </p:spPr>
      </p:sp>
      <p:sp>
        <p:nvSpPr>
          <p:cNvPr name="Freeform 12" id="12"/>
          <p:cNvSpPr/>
          <p:nvPr/>
        </p:nvSpPr>
        <p:spPr>
          <a:xfrm flipH="false" flipV="false" rot="0">
            <a:off x="3136734" y="7881312"/>
            <a:ext cx="881637" cy="749392"/>
          </a:xfrm>
          <a:custGeom>
            <a:avLst/>
            <a:gdLst/>
            <a:ahLst/>
            <a:cxnLst/>
            <a:rect r="r" b="b" t="t" l="l"/>
            <a:pathLst>
              <a:path h="749392" w="881637">
                <a:moveTo>
                  <a:pt x="0" y="0"/>
                </a:moveTo>
                <a:lnTo>
                  <a:pt x="881637" y="0"/>
                </a:lnTo>
                <a:lnTo>
                  <a:pt x="881637" y="749392"/>
                </a:lnTo>
                <a:lnTo>
                  <a:pt x="0" y="749392"/>
                </a:lnTo>
                <a:lnTo>
                  <a:pt x="0" y="0"/>
                </a:lnTo>
                <a:close/>
              </a:path>
            </a:pathLst>
          </a:custGeom>
          <a:blipFill>
            <a:blip r:embed="rId16">
              <a:extLst>
                <a:ext uri="{96DAC541-7B7A-43D3-8B79-37D633B846F1}">
                  <asvg:svgBlip xmlns:asvg="http://schemas.microsoft.com/office/drawing/2016/SVG/main" r:embed="rId17"/>
                </a:ext>
              </a:extLst>
            </a:blip>
            <a:stretch>
              <a:fillRect l="-31" t="0" r="-31" b="0"/>
            </a:stretch>
          </a:blipFill>
        </p:spPr>
      </p:sp>
      <p:sp>
        <p:nvSpPr>
          <p:cNvPr name="TextBox 13" id="13"/>
          <p:cNvSpPr txBox="true"/>
          <p:nvPr/>
        </p:nvSpPr>
        <p:spPr>
          <a:xfrm rot="0">
            <a:off x="4195810" y="7950927"/>
            <a:ext cx="10086732" cy="538162"/>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+50 opportunities for distance education</a:t>
            </a:r>
          </a:p>
        </p:txBody>
      </p:sp>
      <p:sp>
        <p:nvSpPr>
          <p:cNvPr name="TextBox 14" id="14"/>
          <p:cNvSpPr txBox="true"/>
          <p:nvPr/>
        </p:nvSpPr>
        <p:spPr>
          <a:xfrm rot="0">
            <a:off x="4818316" y="3556188"/>
            <a:ext cx="11976268" cy="386906"/>
          </a:xfrm>
          <a:prstGeom prst="rect">
            <a:avLst/>
          </a:prstGeom>
        </p:spPr>
        <p:txBody>
          <a:bodyPr anchor="t" rtlCol="false" tIns="0" lIns="0" bIns="0" rIns="0">
            <a:spAutoFit/>
          </a:bodyPr>
          <a:lstStyle/>
          <a:p>
            <a:pPr algn="l">
              <a:lnSpc>
                <a:spcPts val="2466"/>
              </a:lnSpc>
            </a:pPr>
            <a:r>
              <a:rPr lang="en-US" sz="2250" b="true">
                <a:solidFill>
                  <a:srgbClr val="FFFFFF"/>
                </a:solidFill>
                <a:latin typeface="Calibri (MS) Bold"/>
                <a:ea typeface="Calibri (MS) Bold"/>
                <a:cs typeface="Calibri (MS) Bold"/>
                <a:sym typeface="Calibri (MS) Bold"/>
              </a:rPr>
              <a:t>32 PhD degrees</a:t>
            </a:r>
          </a:p>
        </p:txBody>
      </p:sp>
      <p:sp>
        <p:nvSpPr>
          <p:cNvPr name="TextBox 15" id="15"/>
          <p:cNvSpPr txBox="true"/>
          <p:nvPr/>
        </p:nvSpPr>
        <p:spPr>
          <a:xfrm rot="0">
            <a:off x="4818316" y="6815900"/>
            <a:ext cx="12064864" cy="538162"/>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44 specialization courses</a:t>
            </a:r>
          </a:p>
        </p:txBody>
      </p:sp>
      <p:sp>
        <p:nvSpPr>
          <p:cNvPr name="TextBox 16" id="16"/>
          <p:cNvSpPr txBox="true"/>
          <p:nvPr/>
        </p:nvSpPr>
        <p:spPr>
          <a:xfrm rot="0">
            <a:off x="5102980" y="4546545"/>
            <a:ext cx="12014960" cy="538163"/>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42 academic Master’s degrees</a:t>
            </a:r>
          </a:p>
        </p:txBody>
      </p:sp>
      <p:sp>
        <p:nvSpPr>
          <p:cNvPr name="TextBox 17" id="17"/>
          <p:cNvSpPr txBox="true"/>
          <p:nvPr/>
        </p:nvSpPr>
        <p:spPr>
          <a:xfrm rot="0">
            <a:off x="4195810" y="2276460"/>
            <a:ext cx="13081534" cy="538162"/>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97 undergraduate degree programs</a:t>
            </a:r>
          </a:p>
        </p:txBody>
      </p:sp>
      <p:sp>
        <p:nvSpPr>
          <p:cNvPr name="TextBox 18" id="18"/>
          <p:cNvSpPr txBox="true"/>
          <p:nvPr/>
        </p:nvSpPr>
        <p:spPr>
          <a:xfrm rot="0">
            <a:off x="5102980" y="5822189"/>
            <a:ext cx="12828833" cy="386906"/>
          </a:xfrm>
          <a:prstGeom prst="rect">
            <a:avLst/>
          </a:prstGeom>
        </p:spPr>
        <p:txBody>
          <a:bodyPr anchor="t" rtlCol="false" tIns="0" lIns="0" bIns="0" rIns="0">
            <a:spAutoFit/>
          </a:bodyPr>
          <a:lstStyle/>
          <a:p>
            <a:pPr algn="l">
              <a:lnSpc>
                <a:spcPts val="2466"/>
              </a:lnSpc>
            </a:pPr>
            <a:r>
              <a:rPr lang="en-US" sz="2250" b="true">
                <a:solidFill>
                  <a:srgbClr val="FFFFFF"/>
                </a:solidFill>
                <a:latin typeface="Calibri (MS) Bold"/>
                <a:ea typeface="Calibri (MS) Bold"/>
                <a:cs typeface="Calibri (MS) Bold"/>
                <a:sym typeface="Calibri (MS) Bold"/>
              </a:rPr>
              <a:t>11 professional Master’s degrees</a:t>
            </a:r>
          </a:p>
        </p:txBody>
      </p:sp>
      <p:sp>
        <p:nvSpPr>
          <p:cNvPr name="TextBox 19" id="19"/>
          <p:cNvSpPr txBox="true"/>
          <p:nvPr/>
        </p:nvSpPr>
        <p:spPr>
          <a:xfrm rot="0">
            <a:off x="3295455" y="333360"/>
            <a:ext cx="5459640" cy="1225519"/>
          </a:xfrm>
          <a:prstGeom prst="rect">
            <a:avLst/>
          </a:prstGeom>
        </p:spPr>
        <p:txBody>
          <a:bodyPr anchor="t" rtlCol="false" tIns="0" lIns="0" bIns="0" rIns="0">
            <a:spAutoFit/>
          </a:bodyPr>
          <a:lstStyle/>
          <a:p>
            <a:pPr algn="l">
              <a:lnSpc>
                <a:spcPts val="9021"/>
              </a:lnSpc>
            </a:pPr>
            <a:r>
              <a:rPr lang="en-US" sz="6442">
                <a:solidFill>
                  <a:srgbClr val="373372"/>
                </a:solidFill>
                <a:latin typeface="Century Gothic Paneuropean"/>
                <a:ea typeface="Century Gothic Paneuropean"/>
                <a:cs typeface="Century Gothic Paneuropean"/>
                <a:sym typeface="Century Gothic Paneuropean"/>
              </a:rPr>
              <a:t>Our institution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75088" y="1964301"/>
            <a:ext cx="14885918" cy="7060340"/>
          </a:xfrm>
          <a:custGeom>
            <a:avLst/>
            <a:gdLst/>
            <a:ahLst/>
            <a:cxnLst/>
            <a:rect r="r" b="b" t="t" l="l"/>
            <a:pathLst>
              <a:path h="7060340" w="14885918">
                <a:moveTo>
                  <a:pt x="0" y="0"/>
                </a:moveTo>
                <a:lnTo>
                  <a:pt x="14885917" y="0"/>
                </a:lnTo>
                <a:lnTo>
                  <a:pt x="14885917" y="7060339"/>
                </a:lnTo>
                <a:lnTo>
                  <a:pt x="0" y="7060339"/>
                </a:lnTo>
                <a:lnTo>
                  <a:pt x="0" y="0"/>
                </a:lnTo>
                <a:close/>
              </a:path>
            </a:pathLst>
          </a:custGeom>
          <a:blipFill>
            <a:blip r:embed="rId2">
              <a:extLst>
                <a:ext uri="{96DAC541-7B7A-43D3-8B79-37D633B846F1}">
                  <asvg:svgBlip xmlns:asvg="http://schemas.microsoft.com/office/drawing/2016/SVG/main" r:embed="rId3"/>
                </a:ext>
              </a:extLst>
            </a:blip>
            <a:stretch>
              <a:fillRect l="0" t="-45" r="0" b="-45"/>
            </a:stretch>
          </a:blipFill>
        </p:spPr>
      </p:sp>
      <p:grpSp>
        <p:nvGrpSpPr>
          <p:cNvPr name="Group 3" id="3"/>
          <p:cNvGrpSpPr/>
          <p:nvPr/>
        </p:nvGrpSpPr>
        <p:grpSpPr>
          <a:xfrm rot="0">
            <a:off x="0" y="0"/>
            <a:ext cx="2875088" cy="10287000"/>
            <a:chOff x="0" y="0"/>
            <a:chExt cx="3833450" cy="13716000"/>
          </a:xfrm>
        </p:grpSpPr>
        <p:sp>
          <p:nvSpPr>
            <p:cNvPr name="Freeform 4" id="4"/>
            <p:cNvSpPr/>
            <p:nvPr/>
          </p:nvSpPr>
          <p:spPr>
            <a:xfrm flipH="false" flipV="false" rot="0">
              <a:off x="0" y="0"/>
              <a:ext cx="3833495" cy="13716000"/>
            </a:xfrm>
            <a:custGeom>
              <a:avLst/>
              <a:gdLst/>
              <a:ahLst/>
              <a:cxnLst/>
              <a:rect r="r" b="b" t="t" l="l"/>
              <a:pathLst>
                <a:path h="13716000" w="3833495">
                  <a:moveTo>
                    <a:pt x="0" y="0"/>
                  </a:moveTo>
                  <a:lnTo>
                    <a:pt x="3833495" y="0"/>
                  </a:lnTo>
                  <a:lnTo>
                    <a:pt x="3833495" y="13716000"/>
                  </a:lnTo>
                  <a:lnTo>
                    <a:pt x="0" y="13716000"/>
                  </a:lnTo>
                  <a:lnTo>
                    <a:pt x="0" y="0"/>
                  </a:lnTo>
                  <a:close/>
                </a:path>
              </a:pathLst>
            </a:custGeom>
            <a:blipFill>
              <a:blip r:embed="rId4"/>
              <a:stretch>
                <a:fillRect l="-135384" t="0" r="-550461" b="0"/>
              </a:stretch>
            </a:blipFill>
          </p:spPr>
        </p:sp>
      </p:grpSp>
      <p:grpSp>
        <p:nvGrpSpPr>
          <p:cNvPr name="Group 5" id="5"/>
          <p:cNvGrpSpPr/>
          <p:nvPr/>
        </p:nvGrpSpPr>
        <p:grpSpPr>
          <a:xfrm rot="0">
            <a:off x="14973807" y="9162414"/>
            <a:ext cx="3112038" cy="910270"/>
            <a:chOff x="0" y="0"/>
            <a:chExt cx="4149384" cy="1213694"/>
          </a:xfrm>
        </p:grpSpPr>
        <p:sp>
          <p:nvSpPr>
            <p:cNvPr name="Freeform 6" id="6"/>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5"/>
              <a:stretch>
                <a:fillRect l="-41" t="0" r="-42" b="3"/>
              </a:stretch>
            </a:blipFill>
          </p:spPr>
        </p:sp>
      </p:grpSp>
      <p:sp>
        <p:nvSpPr>
          <p:cNvPr name="Freeform 7" id="7"/>
          <p:cNvSpPr/>
          <p:nvPr/>
        </p:nvSpPr>
        <p:spPr>
          <a:xfrm flipH="false" flipV="false" rot="0">
            <a:off x="3172989" y="2400799"/>
            <a:ext cx="584809" cy="515362"/>
          </a:xfrm>
          <a:custGeom>
            <a:avLst/>
            <a:gdLst/>
            <a:ahLst/>
            <a:cxnLst/>
            <a:rect r="r" b="b" t="t" l="l"/>
            <a:pathLst>
              <a:path h="515362" w="584809">
                <a:moveTo>
                  <a:pt x="0" y="0"/>
                </a:moveTo>
                <a:lnTo>
                  <a:pt x="584809" y="0"/>
                </a:lnTo>
                <a:lnTo>
                  <a:pt x="584809" y="515363"/>
                </a:lnTo>
                <a:lnTo>
                  <a:pt x="0" y="515363"/>
                </a:lnTo>
                <a:lnTo>
                  <a:pt x="0" y="0"/>
                </a:lnTo>
                <a:close/>
              </a:path>
            </a:pathLst>
          </a:custGeom>
          <a:blipFill>
            <a:blip r:embed="rId6">
              <a:extLst>
                <a:ext uri="{96DAC541-7B7A-43D3-8B79-37D633B846F1}">
                  <asvg:svgBlip xmlns:asvg="http://schemas.microsoft.com/office/drawing/2016/SVG/main" r:embed="rId7"/>
                </a:ext>
              </a:extLst>
            </a:blip>
            <a:stretch>
              <a:fillRect l="0" t="-331" r="0" b="-331"/>
            </a:stretch>
          </a:blipFill>
        </p:spPr>
      </p:sp>
      <p:sp>
        <p:nvSpPr>
          <p:cNvPr name="Freeform 8" id="8"/>
          <p:cNvSpPr/>
          <p:nvPr/>
        </p:nvSpPr>
        <p:spPr>
          <a:xfrm flipH="false" flipV="false" rot="0">
            <a:off x="4073344" y="5763288"/>
            <a:ext cx="555498" cy="593322"/>
          </a:xfrm>
          <a:custGeom>
            <a:avLst/>
            <a:gdLst/>
            <a:ahLst/>
            <a:cxnLst/>
            <a:rect r="r" b="b" t="t" l="l"/>
            <a:pathLst>
              <a:path h="593322" w="555498">
                <a:moveTo>
                  <a:pt x="0" y="0"/>
                </a:moveTo>
                <a:lnTo>
                  <a:pt x="555498" y="0"/>
                </a:lnTo>
                <a:lnTo>
                  <a:pt x="555498" y="593322"/>
                </a:lnTo>
                <a:lnTo>
                  <a:pt x="0" y="593322"/>
                </a:lnTo>
                <a:lnTo>
                  <a:pt x="0" y="0"/>
                </a:lnTo>
                <a:close/>
              </a:path>
            </a:pathLst>
          </a:custGeom>
          <a:blipFill>
            <a:blip r:embed="rId8">
              <a:extLst>
                <a:ext uri="{96DAC541-7B7A-43D3-8B79-37D633B846F1}">
                  <asvg:svgBlip xmlns:asvg="http://schemas.microsoft.com/office/drawing/2016/SVG/main" r:embed="rId9"/>
                </a:ext>
              </a:extLst>
            </a:blip>
            <a:stretch>
              <a:fillRect l="-13" t="0" r="-13" b="0"/>
            </a:stretch>
          </a:blipFill>
        </p:spPr>
      </p:sp>
      <p:sp>
        <p:nvSpPr>
          <p:cNvPr name="Freeform 9" id="9"/>
          <p:cNvSpPr/>
          <p:nvPr/>
        </p:nvSpPr>
        <p:spPr>
          <a:xfrm flipH="false" flipV="false" rot="0">
            <a:off x="3809849" y="6878515"/>
            <a:ext cx="541245" cy="638810"/>
          </a:xfrm>
          <a:custGeom>
            <a:avLst/>
            <a:gdLst/>
            <a:ahLst/>
            <a:cxnLst/>
            <a:rect r="r" b="b" t="t" l="l"/>
            <a:pathLst>
              <a:path h="638810" w="541245">
                <a:moveTo>
                  <a:pt x="0" y="0"/>
                </a:moveTo>
                <a:lnTo>
                  <a:pt x="541245" y="0"/>
                </a:lnTo>
                <a:lnTo>
                  <a:pt x="541245" y="638810"/>
                </a:lnTo>
                <a:lnTo>
                  <a:pt x="0" y="638810"/>
                </a:lnTo>
                <a:lnTo>
                  <a:pt x="0" y="0"/>
                </a:lnTo>
                <a:close/>
              </a:path>
            </a:pathLst>
          </a:custGeom>
          <a:blipFill>
            <a:blip r:embed="rId10">
              <a:extLst>
                <a:ext uri="{96DAC541-7B7A-43D3-8B79-37D633B846F1}">
                  <asvg:svgBlip xmlns:asvg="http://schemas.microsoft.com/office/drawing/2016/SVG/main" r:embed="rId11"/>
                </a:ext>
              </a:extLst>
            </a:blip>
            <a:stretch>
              <a:fillRect l="0" t="-538" r="0" b="-538"/>
            </a:stretch>
          </a:blipFill>
        </p:spPr>
      </p:sp>
      <p:sp>
        <p:nvSpPr>
          <p:cNvPr name="Freeform 10" id="10"/>
          <p:cNvSpPr/>
          <p:nvPr/>
        </p:nvSpPr>
        <p:spPr>
          <a:xfrm flipH="false" flipV="false" rot="0">
            <a:off x="4089483" y="4653244"/>
            <a:ext cx="523222" cy="505565"/>
          </a:xfrm>
          <a:custGeom>
            <a:avLst/>
            <a:gdLst/>
            <a:ahLst/>
            <a:cxnLst/>
            <a:rect r="r" b="b" t="t" l="l"/>
            <a:pathLst>
              <a:path h="505565" w="523222">
                <a:moveTo>
                  <a:pt x="0" y="0"/>
                </a:moveTo>
                <a:lnTo>
                  <a:pt x="523223" y="0"/>
                </a:lnTo>
                <a:lnTo>
                  <a:pt x="523223" y="505565"/>
                </a:lnTo>
                <a:lnTo>
                  <a:pt x="0" y="505565"/>
                </a:lnTo>
                <a:lnTo>
                  <a:pt x="0" y="0"/>
                </a:lnTo>
                <a:close/>
              </a:path>
            </a:pathLst>
          </a:custGeom>
          <a:blipFill>
            <a:blip r:embed="rId12">
              <a:extLst>
                <a:ext uri="{96DAC541-7B7A-43D3-8B79-37D633B846F1}">
                  <asvg:svgBlip xmlns:asvg="http://schemas.microsoft.com/office/drawing/2016/SVG/main" r:embed="rId13"/>
                </a:ext>
              </a:extLst>
            </a:blip>
            <a:stretch>
              <a:fillRect l="0" t="-805" r="0" b="-805"/>
            </a:stretch>
          </a:blipFill>
        </p:spPr>
      </p:sp>
      <p:sp>
        <p:nvSpPr>
          <p:cNvPr name="Freeform 11" id="11"/>
          <p:cNvSpPr/>
          <p:nvPr/>
        </p:nvSpPr>
        <p:spPr>
          <a:xfrm flipH="false" flipV="false" rot="0">
            <a:off x="3792492" y="3496533"/>
            <a:ext cx="593981" cy="593981"/>
          </a:xfrm>
          <a:custGeom>
            <a:avLst/>
            <a:gdLst/>
            <a:ahLst/>
            <a:cxnLst/>
            <a:rect r="r" b="b" t="t" l="l"/>
            <a:pathLst>
              <a:path h="593981" w="593981">
                <a:moveTo>
                  <a:pt x="0" y="0"/>
                </a:moveTo>
                <a:lnTo>
                  <a:pt x="593980" y="0"/>
                </a:lnTo>
                <a:lnTo>
                  <a:pt x="593980" y="593981"/>
                </a:lnTo>
                <a:lnTo>
                  <a:pt x="0" y="59398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2" id="12"/>
          <p:cNvGrpSpPr/>
          <p:nvPr/>
        </p:nvGrpSpPr>
        <p:grpSpPr>
          <a:xfrm rot="0">
            <a:off x="3094522" y="7982672"/>
            <a:ext cx="715326" cy="631354"/>
            <a:chOff x="0" y="0"/>
            <a:chExt cx="953768" cy="841806"/>
          </a:xfrm>
        </p:grpSpPr>
        <p:sp>
          <p:nvSpPr>
            <p:cNvPr name="Freeform 13" id="13"/>
            <p:cNvSpPr/>
            <p:nvPr/>
          </p:nvSpPr>
          <p:spPr>
            <a:xfrm flipH="false" flipV="false" rot="0">
              <a:off x="0" y="0"/>
              <a:ext cx="953770" cy="841756"/>
            </a:xfrm>
            <a:custGeom>
              <a:avLst/>
              <a:gdLst/>
              <a:ahLst/>
              <a:cxnLst/>
              <a:rect r="r" b="b" t="t" l="l"/>
              <a:pathLst>
                <a:path h="841756" w="953770">
                  <a:moveTo>
                    <a:pt x="0" y="0"/>
                  </a:moveTo>
                  <a:lnTo>
                    <a:pt x="953770" y="0"/>
                  </a:lnTo>
                  <a:lnTo>
                    <a:pt x="953770" y="841756"/>
                  </a:lnTo>
                  <a:lnTo>
                    <a:pt x="0" y="841756"/>
                  </a:lnTo>
                  <a:lnTo>
                    <a:pt x="0" y="0"/>
                  </a:lnTo>
                  <a:close/>
                </a:path>
              </a:pathLst>
            </a:custGeom>
            <a:blipFill>
              <a:blip r:embed="rId16"/>
              <a:stretch>
                <a:fillRect l="-35665" t="0" r="-35664" b="-5"/>
              </a:stretch>
            </a:blipFill>
          </p:spPr>
        </p:sp>
      </p:grpSp>
      <p:sp>
        <p:nvSpPr>
          <p:cNvPr name="TextBox 14" id="14"/>
          <p:cNvSpPr txBox="true"/>
          <p:nvPr/>
        </p:nvSpPr>
        <p:spPr>
          <a:xfrm rot="0">
            <a:off x="4028924" y="8075864"/>
            <a:ext cx="10086732" cy="538162"/>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Moodle as a learning platform</a:t>
            </a:r>
          </a:p>
        </p:txBody>
      </p:sp>
      <p:sp>
        <p:nvSpPr>
          <p:cNvPr name="TextBox 15" id="15"/>
          <p:cNvSpPr txBox="true"/>
          <p:nvPr/>
        </p:nvSpPr>
        <p:spPr>
          <a:xfrm rot="0">
            <a:off x="4612706" y="3571495"/>
            <a:ext cx="11976268" cy="386906"/>
          </a:xfrm>
          <a:prstGeom prst="rect">
            <a:avLst/>
          </a:prstGeom>
        </p:spPr>
        <p:txBody>
          <a:bodyPr anchor="t" rtlCol="false" tIns="0" lIns="0" bIns="0" rIns="0">
            <a:spAutoFit/>
          </a:bodyPr>
          <a:lstStyle/>
          <a:p>
            <a:pPr algn="l">
              <a:lnSpc>
                <a:spcPts val="2466"/>
              </a:lnSpc>
            </a:pPr>
            <a:r>
              <a:rPr lang="en-US" sz="2250" b="true">
                <a:solidFill>
                  <a:srgbClr val="FFFFFF"/>
                </a:solidFill>
                <a:latin typeface="Calibri (MS) Bold"/>
                <a:ea typeface="Calibri (MS) Bold"/>
                <a:cs typeface="Calibri (MS) Bold"/>
                <a:sym typeface="Calibri (MS) Bold"/>
              </a:rPr>
              <a:t>5 undergraduate degree courses</a:t>
            </a:r>
          </a:p>
        </p:txBody>
      </p:sp>
      <p:sp>
        <p:nvSpPr>
          <p:cNvPr name="TextBox 16" id="16"/>
          <p:cNvSpPr txBox="true"/>
          <p:nvPr/>
        </p:nvSpPr>
        <p:spPr>
          <a:xfrm rot="0">
            <a:off x="4612706" y="6815661"/>
            <a:ext cx="12064864" cy="538162"/>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8 refresher courses</a:t>
            </a:r>
          </a:p>
        </p:txBody>
      </p:sp>
      <p:sp>
        <p:nvSpPr>
          <p:cNvPr name="TextBox 17" id="17"/>
          <p:cNvSpPr txBox="true"/>
          <p:nvPr/>
        </p:nvSpPr>
        <p:spPr>
          <a:xfrm rot="0">
            <a:off x="4932174" y="4539314"/>
            <a:ext cx="12014960" cy="538162"/>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6 post-graduated specialization courses</a:t>
            </a:r>
          </a:p>
        </p:txBody>
      </p:sp>
      <p:sp>
        <p:nvSpPr>
          <p:cNvPr name="TextBox 18" id="18"/>
          <p:cNvSpPr txBox="true"/>
          <p:nvPr/>
        </p:nvSpPr>
        <p:spPr>
          <a:xfrm rot="0">
            <a:off x="4073344" y="2291769"/>
            <a:ext cx="13081534" cy="538162"/>
          </a:xfrm>
          <a:prstGeom prst="rect">
            <a:avLst/>
          </a:prstGeom>
        </p:spPr>
        <p:txBody>
          <a:bodyPr anchor="t" rtlCol="false" tIns="0" lIns="0" bIns="0" rIns="0">
            <a:spAutoFit/>
          </a:bodyPr>
          <a:lstStyle/>
          <a:p>
            <a:pPr algn="l">
              <a:lnSpc>
                <a:spcPts val="3149"/>
              </a:lnSpc>
            </a:pPr>
            <a:r>
              <a:rPr lang="en-US" sz="2250" b="true">
                <a:solidFill>
                  <a:srgbClr val="FFFFFF"/>
                </a:solidFill>
                <a:latin typeface="Calibri (MS) Bold"/>
                <a:ea typeface="Calibri (MS) Bold"/>
                <a:cs typeface="Calibri (MS) Bold"/>
                <a:sym typeface="Calibri (MS) Bold"/>
              </a:rPr>
              <a:t>20 distance education programs</a:t>
            </a:r>
          </a:p>
        </p:txBody>
      </p:sp>
      <p:sp>
        <p:nvSpPr>
          <p:cNvPr name="TextBox 19" id="19"/>
          <p:cNvSpPr txBox="true"/>
          <p:nvPr/>
        </p:nvSpPr>
        <p:spPr>
          <a:xfrm rot="0">
            <a:off x="4932174" y="5823918"/>
            <a:ext cx="12828833" cy="386906"/>
          </a:xfrm>
          <a:prstGeom prst="rect">
            <a:avLst/>
          </a:prstGeom>
        </p:spPr>
        <p:txBody>
          <a:bodyPr anchor="t" rtlCol="false" tIns="0" lIns="0" bIns="0" rIns="0">
            <a:spAutoFit/>
          </a:bodyPr>
          <a:lstStyle/>
          <a:p>
            <a:pPr algn="l">
              <a:lnSpc>
                <a:spcPts val="2466"/>
              </a:lnSpc>
            </a:pPr>
            <a:r>
              <a:rPr lang="en-US" sz="2250" b="true">
                <a:solidFill>
                  <a:srgbClr val="FFFFFF"/>
                </a:solidFill>
                <a:latin typeface="Calibri (MS) Bold"/>
                <a:ea typeface="Calibri (MS) Bold"/>
                <a:cs typeface="Calibri (MS) Bold"/>
                <a:sym typeface="Calibri (MS) Bold"/>
              </a:rPr>
              <a:t>1 outreach and extension courses </a:t>
            </a:r>
          </a:p>
        </p:txBody>
      </p:sp>
      <p:sp>
        <p:nvSpPr>
          <p:cNvPr name="TextBox 20" id="20"/>
          <p:cNvSpPr txBox="true"/>
          <p:nvPr/>
        </p:nvSpPr>
        <p:spPr>
          <a:xfrm rot="0">
            <a:off x="3295455" y="333360"/>
            <a:ext cx="7815006" cy="1217448"/>
          </a:xfrm>
          <a:prstGeom prst="rect">
            <a:avLst/>
          </a:prstGeom>
        </p:spPr>
        <p:txBody>
          <a:bodyPr anchor="t" rtlCol="false" tIns="0" lIns="0" bIns="0" rIns="0">
            <a:spAutoFit/>
          </a:bodyPr>
          <a:lstStyle/>
          <a:p>
            <a:pPr algn="l">
              <a:lnSpc>
                <a:spcPts val="9021"/>
              </a:lnSpc>
            </a:pPr>
            <a:r>
              <a:rPr lang="en-US" sz="6442">
                <a:solidFill>
                  <a:srgbClr val="373372"/>
                </a:solidFill>
                <a:latin typeface="Century Gothic Paneuropean"/>
                <a:ea typeface="Century Gothic Paneuropean"/>
                <a:cs typeface="Century Gothic Paneuropean"/>
                <a:sym typeface="Century Gothic Paneuropean"/>
              </a:rPr>
              <a:t>Distance Education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2875088" cy="10287000"/>
            <a:chOff x="0" y="0"/>
            <a:chExt cx="3833450" cy="13716000"/>
          </a:xfrm>
        </p:grpSpPr>
        <p:sp>
          <p:nvSpPr>
            <p:cNvPr name="Freeform 3" id="3"/>
            <p:cNvSpPr/>
            <p:nvPr/>
          </p:nvSpPr>
          <p:spPr>
            <a:xfrm flipH="false" flipV="false" rot="0">
              <a:off x="0" y="0"/>
              <a:ext cx="3833495" cy="13716000"/>
            </a:xfrm>
            <a:custGeom>
              <a:avLst/>
              <a:gdLst/>
              <a:ahLst/>
              <a:cxnLst/>
              <a:rect r="r" b="b" t="t" l="l"/>
              <a:pathLst>
                <a:path h="13716000" w="3833495">
                  <a:moveTo>
                    <a:pt x="0" y="0"/>
                  </a:moveTo>
                  <a:lnTo>
                    <a:pt x="3833495" y="0"/>
                  </a:lnTo>
                  <a:lnTo>
                    <a:pt x="3833495" y="13716000"/>
                  </a:lnTo>
                  <a:lnTo>
                    <a:pt x="0" y="13716000"/>
                  </a:lnTo>
                  <a:lnTo>
                    <a:pt x="0" y="0"/>
                  </a:lnTo>
                  <a:close/>
                </a:path>
              </a:pathLst>
            </a:custGeom>
            <a:blipFill>
              <a:blip r:embed="rId2"/>
              <a:stretch>
                <a:fillRect l="-135756" t="0" r="-550090" b="0"/>
              </a:stretch>
            </a:blipFill>
          </p:spPr>
        </p:sp>
      </p:grpSp>
      <p:grpSp>
        <p:nvGrpSpPr>
          <p:cNvPr name="Group 4" id="4"/>
          <p:cNvGrpSpPr/>
          <p:nvPr/>
        </p:nvGrpSpPr>
        <p:grpSpPr>
          <a:xfrm rot="0">
            <a:off x="14991791" y="9266105"/>
            <a:ext cx="3112038" cy="910270"/>
            <a:chOff x="0" y="0"/>
            <a:chExt cx="4149384" cy="1213694"/>
          </a:xfrm>
        </p:grpSpPr>
        <p:sp>
          <p:nvSpPr>
            <p:cNvPr name="Freeform 5" id="5"/>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3"/>
              <a:stretch>
                <a:fillRect l="-41" t="0" r="-42" b="3"/>
              </a:stretch>
            </a:blipFill>
          </p:spPr>
        </p:sp>
      </p:grpSp>
      <p:sp>
        <p:nvSpPr>
          <p:cNvPr name="TextBox 6" id="6"/>
          <p:cNvSpPr txBox="true"/>
          <p:nvPr/>
        </p:nvSpPr>
        <p:spPr>
          <a:xfrm rot="0">
            <a:off x="3329985" y="329636"/>
            <a:ext cx="13101315" cy="2181983"/>
          </a:xfrm>
          <a:prstGeom prst="rect">
            <a:avLst/>
          </a:prstGeom>
        </p:spPr>
        <p:txBody>
          <a:bodyPr anchor="t" rtlCol="false" tIns="0" lIns="0" bIns="0" rIns="0">
            <a:spAutoFit/>
          </a:bodyPr>
          <a:lstStyle/>
          <a:p>
            <a:pPr algn="l">
              <a:lnSpc>
                <a:spcPts val="8790"/>
              </a:lnSpc>
            </a:pPr>
            <a:r>
              <a:rPr lang="en-US" sz="6278">
                <a:solidFill>
                  <a:srgbClr val="373372"/>
                </a:solidFill>
                <a:latin typeface="Century Gothic Paneuropean"/>
                <a:ea typeface="Century Gothic Paneuropean"/>
                <a:cs typeface="Century Gothic Paneuropean"/>
                <a:sym typeface="Century Gothic Paneuropean"/>
              </a:rPr>
              <a:t>Our general areas of knowledge</a:t>
            </a:r>
          </a:p>
          <a:p>
            <a:pPr algn="l">
              <a:lnSpc>
                <a:spcPts val="8790"/>
              </a:lnSpc>
            </a:pPr>
          </a:p>
        </p:txBody>
      </p:sp>
      <p:sp>
        <p:nvSpPr>
          <p:cNvPr name="Freeform 7" id="7"/>
          <p:cNvSpPr/>
          <p:nvPr/>
        </p:nvSpPr>
        <p:spPr>
          <a:xfrm flipH="false" flipV="false" rot="0">
            <a:off x="3831311" y="2051514"/>
            <a:ext cx="13546532" cy="6671667"/>
          </a:xfrm>
          <a:custGeom>
            <a:avLst/>
            <a:gdLst/>
            <a:ahLst/>
            <a:cxnLst/>
            <a:rect r="r" b="b" t="t" l="l"/>
            <a:pathLst>
              <a:path h="6671667" w="13546532">
                <a:moveTo>
                  <a:pt x="0" y="0"/>
                </a:moveTo>
                <a:lnTo>
                  <a:pt x="13546532" y="0"/>
                </a:lnTo>
                <a:lnTo>
                  <a:pt x="13546532" y="6671666"/>
                </a:lnTo>
                <a:lnTo>
                  <a:pt x="0" y="66716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9353536" y="4275813"/>
            <a:ext cx="2388406" cy="2404686"/>
          </a:xfrm>
          <a:prstGeom prst="rect">
            <a:avLst/>
          </a:prstGeom>
        </p:spPr>
        <p:txBody>
          <a:bodyPr anchor="t" rtlCol="false" tIns="0" lIns="0" bIns="0" rIns="0">
            <a:spAutoFit/>
          </a:bodyPr>
          <a:lstStyle/>
          <a:p>
            <a:pPr algn="ctr">
              <a:lnSpc>
                <a:spcPts val="4051"/>
              </a:lnSpc>
              <a:spcBef>
                <a:spcPct val="0"/>
              </a:spcBef>
            </a:pPr>
            <a:r>
              <a:rPr lang="en-US" sz="2893">
                <a:solidFill>
                  <a:srgbClr val="373372"/>
                </a:solidFill>
                <a:latin typeface="Century Gothic Paneuropean"/>
                <a:ea typeface="Century Gothic Paneuropean"/>
                <a:cs typeface="Century Gothic Paneuropean"/>
                <a:sym typeface="Century Gothic Paneuropean"/>
              </a:rPr>
              <a:t>General Areas </a:t>
            </a:r>
          </a:p>
          <a:p>
            <a:pPr algn="ctr">
              <a:lnSpc>
                <a:spcPts val="4051"/>
              </a:lnSpc>
              <a:spcBef>
                <a:spcPct val="0"/>
              </a:spcBef>
            </a:pPr>
            <a:r>
              <a:rPr lang="en-US" sz="2893">
                <a:solidFill>
                  <a:srgbClr val="373372"/>
                </a:solidFill>
                <a:latin typeface="Century Gothic Paneuropean"/>
                <a:ea typeface="Century Gothic Paneuropean"/>
                <a:cs typeface="Century Gothic Paneuropean"/>
                <a:sym typeface="Century Gothic Paneuropean"/>
              </a:rPr>
              <a:t>of Knowledge</a:t>
            </a:r>
          </a:p>
          <a:p>
            <a:pPr algn="ctr">
              <a:lnSpc>
                <a:spcPts val="2823"/>
              </a:lnSpc>
              <a:spcBef>
                <a:spcPct val="0"/>
              </a:spcBef>
            </a:pPr>
          </a:p>
        </p:txBody>
      </p:sp>
      <p:sp>
        <p:nvSpPr>
          <p:cNvPr name="TextBox 9" id="9"/>
          <p:cNvSpPr txBox="true"/>
          <p:nvPr/>
        </p:nvSpPr>
        <p:spPr>
          <a:xfrm rot="0">
            <a:off x="4191172" y="2425966"/>
            <a:ext cx="2375201" cy="339373"/>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Biological Sciences</a:t>
            </a:r>
          </a:p>
        </p:txBody>
      </p:sp>
      <p:sp>
        <p:nvSpPr>
          <p:cNvPr name="TextBox 10" id="10"/>
          <p:cNvSpPr txBox="true"/>
          <p:nvPr/>
        </p:nvSpPr>
        <p:spPr>
          <a:xfrm rot="0">
            <a:off x="4349630" y="3706798"/>
            <a:ext cx="2375201" cy="691872"/>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Med</a:t>
            </a:r>
            <a:r>
              <a:rPr lang="en-US" sz="2016">
                <a:solidFill>
                  <a:srgbClr val="FFFFFF"/>
                </a:solidFill>
                <a:latin typeface="Century Gothic Paneuropean"/>
                <a:ea typeface="Century Gothic Paneuropean"/>
                <a:cs typeface="Century Gothic Paneuropean"/>
                <a:sym typeface="Century Gothic Paneuropean"/>
              </a:rPr>
              <a:t>ical and Health Sciences</a:t>
            </a:r>
          </a:p>
        </p:txBody>
      </p:sp>
      <p:sp>
        <p:nvSpPr>
          <p:cNvPr name="TextBox 11" id="11"/>
          <p:cNvSpPr txBox="true"/>
          <p:nvPr/>
        </p:nvSpPr>
        <p:spPr>
          <a:xfrm rot="0">
            <a:off x="4242503" y="5036285"/>
            <a:ext cx="2375201" cy="691872"/>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En</a:t>
            </a:r>
            <a:r>
              <a:rPr lang="en-US" sz="2016">
                <a:solidFill>
                  <a:srgbClr val="FFFFFF"/>
                </a:solidFill>
                <a:latin typeface="Century Gothic Paneuropean"/>
                <a:ea typeface="Century Gothic Paneuropean"/>
                <a:cs typeface="Century Gothic Paneuropean"/>
                <a:sym typeface="Century Gothic Paneuropean"/>
              </a:rPr>
              <a:t>gineering and Computing</a:t>
            </a:r>
          </a:p>
        </p:txBody>
      </p:sp>
      <p:sp>
        <p:nvSpPr>
          <p:cNvPr name="TextBox 12" id="12"/>
          <p:cNvSpPr txBox="true"/>
          <p:nvPr/>
        </p:nvSpPr>
        <p:spPr>
          <a:xfrm rot="0">
            <a:off x="4191172" y="6231618"/>
            <a:ext cx="2375201" cy="1044371"/>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Agr</a:t>
            </a:r>
            <a:r>
              <a:rPr lang="en-US" sz="2016">
                <a:solidFill>
                  <a:srgbClr val="FFFFFF"/>
                </a:solidFill>
                <a:latin typeface="Century Gothic Paneuropean"/>
                <a:ea typeface="Century Gothic Paneuropean"/>
                <a:cs typeface="Century Gothic Paneuropean"/>
                <a:sym typeface="Century Gothic Paneuropean"/>
              </a:rPr>
              <a:t>onomic and Veterinary Sciences</a:t>
            </a:r>
          </a:p>
        </p:txBody>
      </p:sp>
      <p:sp>
        <p:nvSpPr>
          <p:cNvPr name="TextBox 13" id="13"/>
          <p:cNvSpPr txBox="true"/>
          <p:nvPr/>
        </p:nvSpPr>
        <p:spPr>
          <a:xfrm rot="0">
            <a:off x="4191172" y="7958141"/>
            <a:ext cx="2375201" cy="339373"/>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Hum</a:t>
            </a:r>
            <a:r>
              <a:rPr lang="en-US" sz="2016">
                <a:solidFill>
                  <a:srgbClr val="FFFFFF"/>
                </a:solidFill>
                <a:latin typeface="Century Gothic Paneuropean"/>
                <a:ea typeface="Century Gothic Paneuropean"/>
                <a:cs typeface="Century Gothic Paneuropean"/>
                <a:sym typeface="Century Gothic Paneuropean"/>
              </a:rPr>
              <a:t>an Sciences</a:t>
            </a:r>
          </a:p>
        </p:txBody>
      </p:sp>
      <p:sp>
        <p:nvSpPr>
          <p:cNvPr name="TextBox 14" id="14"/>
          <p:cNvSpPr txBox="true"/>
          <p:nvPr/>
        </p:nvSpPr>
        <p:spPr>
          <a:xfrm rot="0">
            <a:off x="14237059" y="7605642"/>
            <a:ext cx="3022241" cy="1044371"/>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Multidiscipl</a:t>
            </a:r>
            <a:r>
              <a:rPr lang="en-US" sz="2016">
                <a:solidFill>
                  <a:srgbClr val="FFFFFF"/>
                </a:solidFill>
                <a:latin typeface="Century Gothic Paneuropean"/>
                <a:ea typeface="Century Gothic Paneuropean"/>
                <a:cs typeface="Century Gothic Paneuropean"/>
                <a:sym typeface="Century Gothic Paneuropean"/>
              </a:rPr>
              <a:t>inary: Technology/</a:t>
            </a:r>
          </a:p>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Management</a:t>
            </a:r>
          </a:p>
        </p:txBody>
      </p:sp>
      <p:sp>
        <p:nvSpPr>
          <p:cNvPr name="TextBox 15" id="15"/>
          <p:cNvSpPr txBox="true"/>
          <p:nvPr/>
        </p:nvSpPr>
        <p:spPr>
          <a:xfrm rot="0">
            <a:off x="14596619" y="6409495"/>
            <a:ext cx="2375201" cy="691872"/>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Mult</a:t>
            </a:r>
            <a:r>
              <a:rPr lang="en-US" sz="2016">
                <a:solidFill>
                  <a:srgbClr val="FFFFFF"/>
                </a:solidFill>
                <a:latin typeface="Century Gothic Paneuropean"/>
                <a:ea typeface="Century Gothic Paneuropean"/>
                <a:cs typeface="Century Gothic Paneuropean"/>
                <a:sym typeface="Century Gothic Paneuropean"/>
              </a:rPr>
              <a:t>idisciplinary: Engineering</a:t>
            </a:r>
          </a:p>
        </p:txBody>
      </p:sp>
      <p:sp>
        <p:nvSpPr>
          <p:cNvPr name="TextBox 16" id="16"/>
          <p:cNvSpPr txBox="true"/>
          <p:nvPr/>
        </p:nvSpPr>
        <p:spPr>
          <a:xfrm rot="0">
            <a:off x="14596619" y="5036285"/>
            <a:ext cx="2375201" cy="691872"/>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S</a:t>
            </a:r>
            <a:r>
              <a:rPr lang="en-US" sz="2016">
                <a:solidFill>
                  <a:srgbClr val="FFFFFF"/>
                </a:solidFill>
                <a:latin typeface="Century Gothic Paneuropean"/>
                <a:ea typeface="Century Gothic Paneuropean"/>
                <a:cs typeface="Century Gothic Paneuropean"/>
                <a:sym typeface="Century Gothic Paneuropean"/>
              </a:rPr>
              <a:t>ocially Applied Sciences</a:t>
            </a:r>
          </a:p>
        </p:txBody>
      </p:sp>
      <p:sp>
        <p:nvSpPr>
          <p:cNvPr name="TextBox 17" id="17"/>
          <p:cNvSpPr txBox="true"/>
          <p:nvPr/>
        </p:nvSpPr>
        <p:spPr>
          <a:xfrm rot="0">
            <a:off x="14477775" y="3706798"/>
            <a:ext cx="2375201" cy="691872"/>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Mathemat</a:t>
            </a:r>
            <a:r>
              <a:rPr lang="en-US" sz="2016">
                <a:solidFill>
                  <a:srgbClr val="FFFFFF"/>
                </a:solidFill>
                <a:latin typeface="Century Gothic Paneuropean"/>
                <a:ea typeface="Century Gothic Paneuropean"/>
                <a:cs typeface="Century Gothic Paneuropean"/>
                <a:sym typeface="Century Gothic Paneuropean"/>
              </a:rPr>
              <a:t>ical and Natural Sciences</a:t>
            </a:r>
          </a:p>
        </p:txBody>
      </p:sp>
      <p:sp>
        <p:nvSpPr>
          <p:cNvPr name="TextBox 18" id="18"/>
          <p:cNvSpPr txBox="true"/>
          <p:nvPr/>
        </p:nvSpPr>
        <p:spPr>
          <a:xfrm rot="0">
            <a:off x="14596619" y="2465300"/>
            <a:ext cx="2375201" cy="691872"/>
          </a:xfrm>
          <a:prstGeom prst="rect">
            <a:avLst/>
          </a:prstGeom>
        </p:spPr>
        <p:txBody>
          <a:bodyPr anchor="t" rtlCol="false" tIns="0" lIns="0" bIns="0" rIns="0">
            <a:spAutoFit/>
          </a:bodyPr>
          <a:lstStyle/>
          <a:p>
            <a:pPr algn="ctr">
              <a:lnSpc>
                <a:spcPts val="2823"/>
              </a:lnSpc>
              <a:spcBef>
                <a:spcPct val="0"/>
              </a:spcBef>
            </a:pPr>
            <a:r>
              <a:rPr lang="en-US" sz="2016">
                <a:solidFill>
                  <a:srgbClr val="FFFFFF"/>
                </a:solidFill>
                <a:latin typeface="Century Gothic Paneuropean"/>
                <a:ea typeface="Century Gothic Paneuropean"/>
                <a:cs typeface="Century Gothic Paneuropean"/>
                <a:sym typeface="Century Gothic Paneuropean"/>
              </a:rPr>
              <a:t>Lan</a:t>
            </a:r>
            <a:r>
              <a:rPr lang="en-US" sz="2016">
                <a:solidFill>
                  <a:srgbClr val="FFFFFF"/>
                </a:solidFill>
                <a:latin typeface="Century Gothic Paneuropean"/>
                <a:ea typeface="Century Gothic Paneuropean"/>
                <a:cs typeface="Century Gothic Paneuropean"/>
                <a:sym typeface="Century Gothic Paneuropean"/>
              </a:rPr>
              <a:t>guages and Arts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2875088" cy="10287000"/>
            <a:chOff x="0" y="0"/>
            <a:chExt cx="3833450" cy="13716000"/>
          </a:xfrm>
        </p:grpSpPr>
        <p:sp>
          <p:nvSpPr>
            <p:cNvPr name="Freeform 3" id="3"/>
            <p:cNvSpPr/>
            <p:nvPr/>
          </p:nvSpPr>
          <p:spPr>
            <a:xfrm flipH="false" flipV="false" rot="0">
              <a:off x="0" y="0"/>
              <a:ext cx="3833495" cy="13716000"/>
            </a:xfrm>
            <a:custGeom>
              <a:avLst/>
              <a:gdLst/>
              <a:ahLst/>
              <a:cxnLst/>
              <a:rect r="r" b="b" t="t" l="l"/>
              <a:pathLst>
                <a:path h="13716000" w="3833495">
                  <a:moveTo>
                    <a:pt x="0" y="0"/>
                  </a:moveTo>
                  <a:lnTo>
                    <a:pt x="3833495" y="0"/>
                  </a:lnTo>
                  <a:lnTo>
                    <a:pt x="3833495" y="13716000"/>
                  </a:lnTo>
                  <a:lnTo>
                    <a:pt x="0" y="13716000"/>
                  </a:lnTo>
                  <a:lnTo>
                    <a:pt x="0" y="0"/>
                  </a:lnTo>
                  <a:close/>
                </a:path>
              </a:pathLst>
            </a:custGeom>
            <a:blipFill>
              <a:blip r:embed="rId2"/>
              <a:stretch>
                <a:fillRect l="-135756" t="0" r="-550090" b="0"/>
              </a:stretch>
            </a:blipFill>
          </p:spPr>
        </p:sp>
      </p:grpSp>
      <p:grpSp>
        <p:nvGrpSpPr>
          <p:cNvPr name="Group 4" id="4"/>
          <p:cNvGrpSpPr/>
          <p:nvPr/>
        </p:nvGrpSpPr>
        <p:grpSpPr>
          <a:xfrm rot="0">
            <a:off x="14973807" y="9162414"/>
            <a:ext cx="3112038" cy="910270"/>
            <a:chOff x="0" y="0"/>
            <a:chExt cx="4149384" cy="1213694"/>
          </a:xfrm>
        </p:grpSpPr>
        <p:sp>
          <p:nvSpPr>
            <p:cNvPr name="Freeform 5" id="5"/>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3"/>
              <a:stretch>
                <a:fillRect l="-41" t="0" r="-42" b="3"/>
              </a:stretch>
            </a:blipFill>
          </p:spPr>
        </p:sp>
      </p:grpSp>
      <p:sp>
        <p:nvSpPr>
          <p:cNvPr name="Freeform 6" id="6"/>
          <p:cNvSpPr/>
          <p:nvPr/>
        </p:nvSpPr>
        <p:spPr>
          <a:xfrm flipH="false" flipV="false" rot="0">
            <a:off x="3480183" y="2437120"/>
            <a:ext cx="5931759" cy="6276993"/>
          </a:xfrm>
          <a:custGeom>
            <a:avLst/>
            <a:gdLst/>
            <a:ahLst/>
            <a:cxnLst/>
            <a:rect r="r" b="b" t="t" l="l"/>
            <a:pathLst>
              <a:path h="6276993" w="5931759">
                <a:moveTo>
                  <a:pt x="0" y="0"/>
                </a:moveTo>
                <a:lnTo>
                  <a:pt x="5931759" y="0"/>
                </a:lnTo>
                <a:lnTo>
                  <a:pt x="5931759" y="6276994"/>
                </a:lnTo>
                <a:lnTo>
                  <a:pt x="0" y="6276994"/>
                </a:lnTo>
                <a:lnTo>
                  <a:pt x="0" y="0"/>
                </a:lnTo>
                <a:close/>
              </a:path>
            </a:pathLst>
          </a:custGeom>
          <a:blipFill>
            <a:blip r:embed="rId4">
              <a:extLst>
                <a:ext uri="{96DAC541-7B7A-43D3-8B79-37D633B846F1}">
                  <asvg:svgBlip xmlns:asvg="http://schemas.microsoft.com/office/drawing/2016/SVG/main" r:embed="rId5"/>
                </a:ext>
              </a:extLst>
            </a:blip>
            <a:stretch>
              <a:fillRect l="0" t="-56" r="0" b="-56"/>
            </a:stretch>
          </a:blipFill>
        </p:spPr>
      </p:sp>
      <p:sp>
        <p:nvSpPr>
          <p:cNvPr name="TextBox 7" id="7"/>
          <p:cNvSpPr txBox="true"/>
          <p:nvPr/>
        </p:nvSpPr>
        <p:spPr>
          <a:xfrm rot="0">
            <a:off x="3295455" y="333360"/>
            <a:ext cx="11503158" cy="1217448"/>
          </a:xfrm>
          <a:prstGeom prst="rect">
            <a:avLst/>
          </a:prstGeom>
        </p:spPr>
        <p:txBody>
          <a:bodyPr anchor="t" rtlCol="false" tIns="0" lIns="0" bIns="0" rIns="0">
            <a:spAutoFit/>
          </a:bodyPr>
          <a:lstStyle/>
          <a:p>
            <a:pPr algn="l">
              <a:lnSpc>
                <a:spcPts val="9021"/>
              </a:lnSpc>
            </a:pPr>
            <a:r>
              <a:rPr lang="en-US" sz="6442">
                <a:solidFill>
                  <a:srgbClr val="373372"/>
                </a:solidFill>
                <a:latin typeface="Century Gothic Paneuropean"/>
                <a:ea typeface="Century Gothic Paneuropean"/>
                <a:cs typeface="Century Gothic Paneuropean"/>
                <a:sym typeface="Century Gothic Paneuropean"/>
              </a:rPr>
              <a:t>Additional Numbers</a:t>
            </a:r>
          </a:p>
        </p:txBody>
      </p:sp>
      <p:sp>
        <p:nvSpPr>
          <p:cNvPr name="TextBox 8" id="8"/>
          <p:cNvSpPr txBox="true"/>
          <p:nvPr/>
        </p:nvSpPr>
        <p:spPr>
          <a:xfrm rot="0">
            <a:off x="4011852" y="5798631"/>
            <a:ext cx="2434210" cy="1146810"/>
          </a:xfrm>
          <a:prstGeom prst="rect">
            <a:avLst/>
          </a:prstGeom>
        </p:spPr>
        <p:txBody>
          <a:bodyPr anchor="t" rtlCol="false" tIns="0" lIns="0" bIns="0" rIns="0">
            <a:spAutoFit/>
          </a:bodyPr>
          <a:lstStyle/>
          <a:p>
            <a:pPr algn="ctr">
              <a:lnSpc>
                <a:spcPts val="3988"/>
              </a:lnSpc>
            </a:pPr>
            <a:r>
              <a:rPr lang="en-US" sz="2848">
                <a:solidFill>
                  <a:srgbClr val="FFFFFF"/>
                </a:solidFill>
                <a:latin typeface="Calibri (MS)"/>
                <a:ea typeface="Calibri (MS)"/>
                <a:cs typeface="Calibri (MS)"/>
                <a:sym typeface="Calibri (MS)"/>
              </a:rPr>
              <a:t>1 FM Radio Station</a:t>
            </a:r>
          </a:p>
        </p:txBody>
      </p:sp>
      <p:sp>
        <p:nvSpPr>
          <p:cNvPr name="TextBox 9" id="9"/>
          <p:cNvSpPr txBox="true"/>
          <p:nvPr/>
        </p:nvSpPr>
        <p:spPr>
          <a:xfrm rot="0">
            <a:off x="5995370" y="7717085"/>
            <a:ext cx="3161348" cy="646747"/>
          </a:xfrm>
          <a:prstGeom prst="rect">
            <a:avLst/>
          </a:prstGeom>
        </p:spPr>
        <p:txBody>
          <a:bodyPr anchor="t" rtlCol="false" tIns="0" lIns="0" bIns="0" rIns="0">
            <a:spAutoFit/>
          </a:bodyPr>
          <a:lstStyle/>
          <a:p>
            <a:pPr algn="ctr">
              <a:lnSpc>
                <a:spcPts val="3988"/>
              </a:lnSpc>
            </a:pPr>
            <a:r>
              <a:rPr lang="en-US" sz="2848">
                <a:solidFill>
                  <a:srgbClr val="FFFFFF"/>
                </a:solidFill>
                <a:latin typeface="Calibri (MS)"/>
                <a:ea typeface="Calibri (MS)"/>
                <a:cs typeface="Calibri (MS)"/>
                <a:sym typeface="Calibri (MS)"/>
              </a:rPr>
              <a:t>6 Sports Centers</a:t>
            </a:r>
          </a:p>
        </p:txBody>
      </p:sp>
      <p:sp>
        <p:nvSpPr>
          <p:cNvPr name="TextBox 10" id="10"/>
          <p:cNvSpPr txBox="true"/>
          <p:nvPr/>
        </p:nvSpPr>
        <p:spPr>
          <a:xfrm rot="0">
            <a:off x="5631800" y="4414805"/>
            <a:ext cx="3888486" cy="646747"/>
          </a:xfrm>
          <a:prstGeom prst="rect">
            <a:avLst/>
          </a:prstGeom>
        </p:spPr>
        <p:txBody>
          <a:bodyPr anchor="t" rtlCol="false" tIns="0" lIns="0" bIns="0" rIns="0">
            <a:spAutoFit/>
          </a:bodyPr>
          <a:lstStyle/>
          <a:p>
            <a:pPr algn="ctr">
              <a:lnSpc>
                <a:spcPts val="3988"/>
              </a:lnSpc>
            </a:pPr>
            <a:r>
              <a:rPr lang="en-US" sz="2848">
                <a:solidFill>
                  <a:srgbClr val="FFFFFF"/>
                </a:solidFill>
                <a:latin typeface="Calibri (MS)"/>
                <a:ea typeface="Calibri (MS)"/>
                <a:cs typeface="Calibri (MS)"/>
                <a:sym typeface="Calibri (MS)"/>
              </a:rPr>
              <a:t>1 TV Station</a:t>
            </a:r>
          </a:p>
        </p:txBody>
      </p:sp>
      <p:sp>
        <p:nvSpPr>
          <p:cNvPr name="TextBox 11" id="11"/>
          <p:cNvSpPr txBox="true"/>
          <p:nvPr/>
        </p:nvSpPr>
        <p:spPr>
          <a:xfrm rot="0">
            <a:off x="4214580" y="2530915"/>
            <a:ext cx="2231483" cy="1146810"/>
          </a:xfrm>
          <a:prstGeom prst="rect">
            <a:avLst/>
          </a:prstGeom>
        </p:spPr>
        <p:txBody>
          <a:bodyPr anchor="t" rtlCol="false" tIns="0" lIns="0" bIns="0" rIns="0">
            <a:spAutoFit/>
          </a:bodyPr>
          <a:lstStyle/>
          <a:p>
            <a:pPr algn="ctr">
              <a:lnSpc>
                <a:spcPts val="3988"/>
              </a:lnSpc>
            </a:pPr>
            <a:r>
              <a:rPr lang="en-US" sz="2848">
                <a:solidFill>
                  <a:srgbClr val="FFFFFF"/>
                </a:solidFill>
                <a:latin typeface="Calibri (MS)"/>
                <a:ea typeface="Calibri (MS)"/>
                <a:cs typeface="Calibri (MS)"/>
                <a:sym typeface="Calibri (MS)"/>
              </a:rPr>
              <a:t>5 University Restaurants</a:t>
            </a:r>
          </a:p>
        </p:txBody>
      </p:sp>
      <p:sp>
        <p:nvSpPr>
          <p:cNvPr name="Freeform 12" id="12"/>
          <p:cNvSpPr/>
          <p:nvPr/>
        </p:nvSpPr>
        <p:spPr>
          <a:xfrm flipH="false" flipV="false" rot="0">
            <a:off x="10273125" y="2635690"/>
            <a:ext cx="7471527" cy="5706378"/>
          </a:xfrm>
          <a:custGeom>
            <a:avLst/>
            <a:gdLst/>
            <a:ahLst/>
            <a:cxnLst/>
            <a:rect r="r" b="b" t="t" l="l"/>
            <a:pathLst>
              <a:path h="5706378" w="7471527">
                <a:moveTo>
                  <a:pt x="0" y="0"/>
                </a:moveTo>
                <a:lnTo>
                  <a:pt x="7471527" y="0"/>
                </a:lnTo>
                <a:lnTo>
                  <a:pt x="7471527" y="5706378"/>
                </a:lnTo>
                <a:lnTo>
                  <a:pt x="0" y="5706378"/>
                </a:lnTo>
                <a:lnTo>
                  <a:pt x="0" y="0"/>
                </a:lnTo>
                <a:close/>
              </a:path>
            </a:pathLst>
          </a:custGeom>
          <a:blipFill>
            <a:blip r:embed="rId6">
              <a:extLst>
                <a:ext uri="{96DAC541-7B7A-43D3-8B79-37D633B846F1}">
                  <asvg:svgBlip xmlns:asvg="http://schemas.microsoft.com/office/drawing/2016/SVG/main" r:embed="rId7"/>
                </a:ext>
              </a:extLst>
            </a:blip>
            <a:stretch>
              <a:fillRect l="0" t="-38" r="0" b="-38"/>
            </a:stretch>
          </a:blipFill>
        </p:spPr>
      </p:sp>
      <p:sp>
        <p:nvSpPr>
          <p:cNvPr name="TextBox 13" id="13"/>
          <p:cNvSpPr txBox="true"/>
          <p:nvPr/>
        </p:nvSpPr>
        <p:spPr>
          <a:xfrm rot="0">
            <a:off x="10629075" y="3156656"/>
            <a:ext cx="2923639" cy="1154811"/>
          </a:xfrm>
          <a:prstGeom prst="rect">
            <a:avLst/>
          </a:prstGeom>
        </p:spPr>
        <p:txBody>
          <a:bodyPr anchor="t" rtlCol="false" tIns="0" lIns="0" bIns="0" rIns="0">
            <a:spAutoFit/>
          </a:bodyPr>
          <a:lstStyle/>
          <a:p>
            <a:pPr algn="ctr">
              <a:lnSpc>
                <a:spcPts val="4347"/>
              </a:lnSpc>
            </a:pPr>
            <a:r>
              <a:rPr lang="en-US" sz="3450">
                <a:solidFill>
                  <a:srgbClr val="231F20"/>
                </a:solidFill>
                <a:latin typeface="Calibri (MS)"/>
                <a:ea typeface="Calibri (MS)"/>
                <a:cs typeface="Calibri (MS)"/>
                <a:sym typeface="Calibri (MS)"/>
              </a:rPr>
              <a:t>Over 90% hold PHds</a:t>
            </a:r>
          </a:p>
        </p:txBody>
      </p:sp>
      <p:sp>
        <p:nvSpPr>
          <p:cNvPr name="TextBox 14" id="14"/>
          <p:cNvSpPr txBox="true"/>
          <p:nvPr/>
        </p:nvSpPr>
        <p:spPr>
          <a:xfrm rot="0">
            <a:off x="15079934" y="3156656"/>
            <a:ext cx="2221417" cy="1154773"/>
          </a:xfrm>
          <a:prstGeom prst="rect">
            <a:avLst/>
          </a:prstGeom>
        </p:spPr>
        <p:txBody>
          <a:bodyPr anchor="t" rtlCol="false" tIns="0" lIns="0" bIns="0" rIns="0">
            <a:spAutoFit/>
          </a:bodyPr>
          <a:lstStyle/>
          <a:p>
            <a:pPr algn="l">
              <a:lnSpc>
                <a:spcPts val="4345"/>
              </a:lnSpc>
            </a:pPr>
            <a:r>
              <a:rPr lang="en-US" sz="3448" spc="-18">
                <a:solidFill>
                  <a:srgbClr val="231F20"/>
                </a:solidFill>
                <a:latin typeface="Calibri (MS)"/>
                <a:ea typeface="Calibri (MS)"/>
                <a:cs typeface="Calibri (MS)"/>
                <a:sym typeface="Calibri (MS)"/>
              </a:rPr>
              <a:t>3 university hospitals</a:t>
            </a:r>
          </a:p>
        </p:txBody>
      </p:sp>
      <p:sp>
        <p:nvSpPr>
          <p:cNvPr name="TextBox 15" id="15"/>
          <p:cNvSpPr txBox="true"/>
          <p:nvPr/>
        </p:nvSpPr>
        <p:spPr>
          <a:xfrm rot="0">
            <a:off x="11211012" y="6607285"/>
            <a:ext cx="1788029" cy="600111"/>
          </a:xfrm>
          <a:prstGeom prst="rect">
            <a:avLst/>
          </a:prstGeom>
        </p:spPr>
        <p:txBody>
          <a:bodyPr anchor="t" rtlCol="false" tIns="0" lIns="0" bIns="0" rIns="0">
            <a:spAutoFit/>
          </a:bodyPr>
          <a:lstStyle/>
          <a:p>
            <a:pPr algn="l">
              <a:lnSpc>
                <a:spcPts val="4138"/>
              </a:lnSpc>
            </a:pPr>
            <a:r>
              <a:rPr lang="en-US" sz="3448" spc="-18">
                <a:solidFill>
                  <a:srgbClr val="231F20"/>
                </a:solidFill>
                <a:latin typeface="Calibri (MS)"/>
                <a:ea typeface="Calibri (MS)"/>
                <a:cs typeface="Calibri (MS)"/>
                <a:sym typeface="Calibri (MS)"/>
              </a:rPr>
              <a:t>9 libraries</a:t>
            </a:r>
          </a:p>
        </p:txBody>
      </p:sp>
      <p:sp>
        <p:nvSpPr>
          <p:cNvPr name="TextBox 16" id="16"/>
          <p:cNvSpPr txBox="true"/>
          <p:nvPr/>
        </p:nvSpPr>
        <p:spPr>
          <a:xfrm rot="0">
            <a:off x="14798110" y="5662606"/>
            <a:ext cx="2785063" cy="2487391"/>
          </a:xfrm>
          <a:prstGeom prst="rect">
            <a:avLst/>
          </a:prstGeom>
        </p:spPr>
        <p:txBody>
          <a:bodyPr anchor="t" rtlCol="false" tIns="0" lIns="0" bIns="0" rIns="0">
            <a:spAutoFit/>
          </a:bodyPr>
          <a:lstStyle/>
          <a:p>
            <a:pPr algn="ctr">
              <a:lnSpc>
                <a:spcPts val="4305"/>
              </a:lnSpc>
            </a:pPr>
            <a:r>
              <a:rPr lang="en-US" sz="3448" spc="-18">
                <a:solidFill>
                  <a:srgbClr val="000000"/>
                </a:solidFill>
                <a:latin typeface="Calibri (MS)"/>
                <a:ea typeface="Calibri (MS)"/>
                <a:cs typeface="Calibri (MS)"/>
                <a:sym typeface="Calibri (MS)"/>
              </a:rPr>
              <a:t>30 Tons of recyclable waste donated to NGOs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03028" y="8389024"/>
            <a:ext cx="5943762" cy="1738551"/>
            <a:chOff x="0" y="0"/>
            <a:chExt cx="7925016" cy="2318068"/>
          </a:xfrm>
        </p:grpSpPr>
        <p:sp>
          <p:nvSpPr>
            <p:cNvPr name="Freeform 3" id="3"/>
            <p:cNvSpPr/>
            <p:nvPr/>
          </p:nvSpPr>
          <p:spPr>
            <a:xfrm flipH="false" flipV="false" rot="0">
              <a:off x="0" y="0"/>
              <a:ext cx="7925054" cy="2318131"/>
            </a:xfrm>
            <a:custGeom>
              <a:avLst/>
              <a:gdLst/>
              <a:ahLst/>
              <a:cxnLst/>
              <a:rect r="r" b="b" t="t" l="l"/>
              <a:pathLst>
                <a:path h="2318131" w="7925054">
                  <a:moveTo>
                    <a:pt x="0" y="0"/>
                  </a:moveTo>
                  <a:lnTo>
                    <a:pt x="7925054" y="0"/>
                  </a:lnTo>
                  <a:lnTo>
                    <a:pt x="7925054" y="2318131"/>
                  </a:lnTo>
                  <a:lnTo>
                    <a:pt x="0" y="2318131"/>
                  </a:lnTo>
                  <a:lnTo>
                    <a:pt x="0" y="0"/>
                  </a:lnTo>
                  <a:close/>
                </a:path>
              </a:pathLst>
            </a:custGeom>
            <a:blipFill>
              <a:blip r:embed="rId2"/>
              <a:stretch>
                <a:fillRect l="-41" t="0" r="-40" b="2"/>
              </a:stretch>
            </a:blipFill>
          </p:spPr>
        </p:sp>
      </p:grpSp>
      <p:grpSp>
        <p:nvGrpSpPr>
          <p:cNvPr name="Group 4" id="4"/>
          <p:cNvGrpSpPr/>
          <p:nvPr/>
        </p:nvGrpSpPr>
        <p:grpSpPr>
          <a:xfrm rot="0">
            <a:off x="0" y="-1920458"/>
            <a:ext cx="18476384" cy="9883678"/>
            <a:chOff x="0" y="0"/>
            <a:chExt cx="24635178" cy="13178238"/>
          </a:xfrm>
        </p:grpSpPr>
        <p:sp>
          <p:nvSpPr>
            <p:cNvPr name="Freeform 5" id="5"/>
            <p:cNvSpPr/>
            <p:nvPr/>
          </p:nvSpPr>
          <p:spPr>
            <a:xfrm flipH="true" flipV="false" rot="0">
              <a:off x="0" y="0"/>
              <a:ext cx="24635206" cy="13178282"/>
            </a:xfrm>
            <a:custGeom>
              <a:avLst/>
              <a:gdLst/>
              <a:ahLst/>
              <a:cxnLst/>
              <a:rect r="r" b="b" t="t" l="l"/>
              <a:pathLst>
                <a:path h="13178282" w="24635206">
                  <a:moveTo>
                    <a:pt x="24635206" y="0"/>
                  </a:moveTo>
                  <a:lnTo>
                    <a:pt x="0" y="0"/>
                  </a:lnTo>
                  <a:lnTo>
                    <a:pt x="0" y="13178282"/>
                  </a:lnTo>
                  <a:lnTo>
                    <a:pt x="24635206" y="13178282"/>
                  </a:lnTo>
                  <a:lnTo>
                    <a:pt x="24635206" y="0"/>
                  </a:lnTo>
                  <a:close/>
                </a:path>
              </a:pathLst>
            </a:custGeom>
            <a:blipFill>
              <a:blip r:embed="rId3"/>
              <a:stretch>
                <a:fillRect l="0" t="-11864" r="0" b="-11864"/>
              </a:stretch>
            </a:blipFill>
          </p:spPr>
        </p:sp>
      </p:grpSp>
      <p:sp>
        <p:nvSpPr>
          <p:cNvPr name="TextBox 6" id="6"/>
          <p:cNvSpPr txBox="true"/>
          <p:nvPr/>
        </p:nvSpPr>
        <p:spPr>
          <a:xfrm rot="0">
            <a:off x="243097" y="7904576"/>
            <a:ext cx="11540096" cy="2222999"/>
          </a:xfrm>
          <a:prstGeom prst="rect">
            <a:avLst/>
          </a:prstGeom>
        </p:spPr>
        <p:txBody>
          <a:bodyPr anchor="t" rtlCol="false" tIns="0" lIns="0" bIns="0" rIns="0">
            <a:spAutoFit/>
          </a:bodyPr>
          <a:lstStyle/>
          <a:p>
            <a:pPr algn="l">
              <a:lnSpc>
                <a:spcPts val="8559"/>
              </a:lnSpc>
            </a:pPr>
            <a:r>
              <a:rPr lang="en-US" sz="6114">
                <a:solidFill>
                  <a:srgbClr val="373372"/>
                </a:solidFill>
                <a:latin typeface="Century Gothic Paneuropean"/>
                <a:ea typeface="Century Gothic Paneuropean"/>
                <a:cs typeface="Century Gothic Paneuropean"/>
                <a:sym typeface="Century Gothic Paneuropean"/>
              </a:rPr>
              <a:t>Get to know our international affairs office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73807" y="9162414"/>
            <a:ext cx="3112038" cy="910270"/>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sp>
        <p:nvSpPr>
          <p:cNvPr name="TextBox 4" id="4"/>
          <p:cNvSpPr txBox="true"/>
          <p:nvPr/>
        </p:nvSpPr>
        <p:spPr>
          <a:xfrm rot="0">
            <a:off x="3295455" y="333360"/>
            <a:ext cx="12797906" cy="1217448"/>
          </a:xfrm>
          <a:prstGeom prst="rect">
            <a:avLst/>
          </a:prstGeom>
        </p:spPr>
        <p:txBody>
          <a:bodyPr anchor="t" rtlCol="false" tIns="0" lIns="0" bIns="0" rIns="0">
            <a:spAutoFit/>
          </a:bodyPr>
          <a:lstStyle/>
          <a:p>
            <a:pPr algn="l">
              <a:lnSpc>
                <a:spcPts val="9021"/>
              </a:lnSpc>
            </a:pPr>
            <a:r>
              <a:rPr lang="en-US" sz="6442" spc="6">
                <a:solidFill>
                  <a:srgbClr val="373372"/>
                </a:solidFill>
                <a:latin typeface="Century Gothic Paneuropean"/>
                <a:ea typeface="Century Gothic Paneuropean"/>
                <a:cs typeface="Century Gothic Paneuropean"/>
                <a:sym typeface="Century Gothic Paneuropean"/>
              </a:rPr>
              <a:t>Our International numbers</a:t>
            </a:r>
          </a:p>
        </p:txBody>
      </p:sp>
      <p:sp>
        <p:nvSpPr>
          <p:cNvPr name="Freeform 5" id="5"/>
          <p:cNvSpPr/>
          <p:nvPr/>
        </p:nvSpPr>
        <p:spPr>
          <a:xfrm flipH="false" flipV="false" rot="0">
            <a:off x="9207734" y="2202633"/>
            <a:ext cx="2072659" cy="4772240"/>
          </a:xfrm>
          <a:custGeom>
            <a:avLst/>
            <a:gdLst/>
            <a:ahLst/>
            <a:cxnLst/>
            <a:rect r="r" b="b" t="t" l="l"/>
            <a:pathLst>
              <a:path h="4772240" w="2072659">
                <a:moveTo>
                  <a:pt x="0" y="0"/>
                </a:moveTo>
                <a:lnTo>
                  <a:pt x="2072659" y="0"/>
                </a:lnTo>
                <a:lnTo>
                  <a:pt x="2072659" y="4772240"/>
                </a:lnTo>
                <a:lnTo>
                  <a:pt x="0" y="4772240"/>
                </a:lnTo>
                <a:lnTo>
                  <a:pt x="0" y="0"/>
                </a:lnTo>
                <a:close/>
              </a:path>
            </a:pathLst>
          </a:custGeom>
          <a:blipFill>
            <a:blip r:embed="rId3">
              <a:extLst>
                <a:ext uri="{96DAC541-7B7A-43D3-8B79-37D633B846F1}">
                  <asvg:svgBlip xmlns:asvg="http://schemas.microsoft.com/office/drawing/2016/SVG/main" r:embed="rId4"/>
                </a:ext>
              </a:extLst>
            </a:blip>
            <a:stretch>
              <a:fillRect l="0" t="-6" r="0" b="-6"/>
            </a:stretch>
          </a:blipFill>
        </p:spPr>
      </p:sp>
      <p:sp>
        <p:nvSpPr>
          <p:cNvPr name="TextBox 6" id="6"/>
          <p:cNvSpPr txBox="true"/>
          <p:nvPr/>
        </p:nvSpPr>
        <p:spPr>
          <a:xfrm rot="0">
            <a:off x="9369468" y="2431278"/>
            <a:ext cx="1728259" cy="151332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+180</a:t>
            </a:r>
          </a:p>
        </p:txBody>
      </p:sp>
      <p:sp>
        <p:nvSpPr>
          <p:cNvPr name="TextBox 7" id="7"/>
          <p:cNvSpPr txBox="true"/>
          <p:nvPr/>
        </p:nvSpPr>
        <p:spPr>
          <a:xfrm rot="0">
            <a:off x="9428457" y="7226375"/>
            <a:ext cx="1631212" cy="1314599"/>
          </a:xfrm>
          <a:prstGeom prst="rect">
            <a:avLst/>
          </a:prstGeom>
        </p:spPr>
        <p:txBody>
          <a:bodyPr anchor="t" rtlCol="false" tIns="0" lIns="0" bIns="0" rIns="0">
            <a:spAutoFit/>
          </a:bodyPr>
          <a:lstStyle/>
          <a:p>
            <a:pPr algn="ctr">
              <a:lnSpc>
                <a:spcPts val="3240"/>
              </a:lnSpc>
            </a:pPr>
            <a:r>
              <a:rPr lang="en-US" sz="2700">
                <a:solidFill>
                  <a:srgbClr val="000000"/>
                </a:solidFill>
                <a:latin typeface="Calibri (MS)"/>
                <a:ea typeface="Calibri (MS)"/>
                <a:cs typeface="Calibri (MS)"/>
                <a:sym typeface="Calibri (MS)"/>
              </a:rPr>
              <a:t>+180 partner</a:t>
            </a:r>
          </a:p>
          <a:p>
            <a:pPr algn="ctr">
              <a:lnSpc>
                <a:spcPts val="3240"/>
              </a:lnSpc>
            </a:pPr>
            <a:r>
              <a:rPr lang="en-US" sz="2700">
                <a:solidFill>
                  <a:srgbClr val="000000"/>
                </a:solidFill>
                <a:latin typeface="Calibri (MS)"/>
                <a:ea typeface="Calibri (MS)"/>
                <a:cs typeface="Calibri (MS)"/>
                <a:sym typeface="Calibri (MS)"/>
              </a:rPr>
              <a:t>universities </a:t>
            </a:r>
          </a:p>
        </p:txBody>
      </p:sp>
      <p:sp>
        <p:nvSpPr>
          <p:cNvPr name="Freeform 8" id="8"/>
          <p:cNvSpPr/>
          <p:nvPr/>
        </p:nvSpPr>
        <p:spPr>
          <a:xfrm flipH="false" flipV="false" rot="0">
            <a:off x="15696480" y="2219606"/>
            <a:ext cx="2072660" cy="4772240"/>
          </a:xfrm>
          <a:custGeom>
            <a:avLst/>
            <a:gdLst/>
            <a:ahLst/>
            <a:cxnLst/>
            <a:rect r="r" b="b" t="t" l="l"/>
            <a:pathLst>
              <a:path h="4772240" w="2072660">
                <a:moveTo>
                  <a:pt x="0" y="0"/>
                </a:moveTo>
                <a:lnTo>
                  <a:pt x="2072660" y="0"/>
                </a:lnTo>
                <a:lnTo>
                  <a:pt x="2072660" y="4772239"/>
                </a:lnTo>
                <a:lnTo>
                  <a:pt x="0" y="4772239"/>
                </a:lnTo>
                <a:lnTo>
                  <a:pt x="0" y="0"/>
                </a:lnTo>
                <a:close/>
              </a:path>
            </a:pathLst>
          </a:custGeom>
          <a:blipFill>
            <a:blip r:embed="rId5">
              <a:extLst>
                <a:ext uri="{96DAC541-7B7A-43D3-8B79-37D633B846F1}">
                  <asvg:svgBlip xmlns:asvg="http://schemas.microsoft.com/office/drawing/2016/SVG/main" r:embed="rId6"/>
                </a:ext>
              </a:extLst>
            </a:blip>
            <a:stretch>
              <a:fillRect l="0" t="-6" r="0" b="-6"/>
            </a:stretch>
          </a:blipFill>
        </p:spPr>
      </p:sp>
      <p:sp>
        <p:nvSpPr>
          <p:cNvPr name="TextBox 9" id="9"/>
          <p:cNvSpPr txBox="true"/>
          <p:nvPr/>
        </p:nvSpPr>
        <p:spPr>
          <a:xfrm rot="0">
            <a:off x="16298948" y="2431278"/>
            <a:ext cx="867723" cy="151332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11</a:t>
            </a:r>
          </a:p>
        </p:txBody>
      </p:sp>
      <p:sp>
        <p:nvSpPr>
          <p:cNvPr name="TextBox 10" id="10"/>
          <p:cNvSpPr txBox="true"/>
          <p:nvPr/>
        </p:nvSpPr>
        <p:spPr>
          <a:xfrm rot="0">
            <a:off x="16168617" y="7279868"/>
            <a:ext cx="1128384" cy="1314599"/>
          </a:xfrm>
          <a:prstGeom prst="rect">
            <a:avLst/>
          </a:prstGeom>
        </p:spPr>
        <p:txBody>
          <a:bodyPr anchor="t" rtlCol="false" tIns="0" lIns="0" bIns="0" rIns="0">
            <a:spAutoFit/>
          </a:bodyPr>
          <a:lstStyle/>
          <a:p>
            <a:pPr algn="l">
              <a:lnSpc>
                <a:spcPts val="3240"/>
              </a:lnSpc>
            </a:pPr>
            <a:r>
              <a:rPr lang="en-US" sz="2700">
                <a:solidFill>
                  <a:srgbClr val="000000"/>
                </a:solidFill>
                <a:latin typeface="Calibri (MS)"/>
                <a:ea typeface="Calibri (MS)"/>
                <a:cs typeface="Calibri (MS)"/>
                <a:sym typeface="Calibri (MS)"/>
              </a:rPr>
              <a:t>11 dual degree options </a:t>
            </a:r>
          </a:p>
        </p:txBody>
      </p:sp>
      <p:sp>
        <p:nvSpPr>
          <p:cNvPr name="Freeform 11" id="11"/>
          <p:cNvSpPr/>
          <p:nvPr/>
        </p:nvSpPr>
        <p:spPr>
          <a:xfrm flipH="false" flipV="false" rot="0">
            <a:off x="6206724" y="2166114"/>
            <a:ext cx="2103792" cy="4772240"/>
          </a:xfrm>
          <a:custGeom>
            <a:avLst/>
            <a:gdLst/>
            <a:ahLst/>
            <a:cxnLst/>
            <a:rect r="r" b="b" t="t" l="l"/>
            <a:pathLst>
              <a:path h="4772240" w="2103792">
                <a:moveTo>
                  <a:pt x="0" y="0"/>
                </a:moveTo>
                <a:lnTo>
                  <a:pt x="2103792" y="0"/>
                </a:lnTo>
                <a:lnTo>
                  <a:pt x="2103792" y="4772240"/>
                </a:lnTo>
                <a:lnTo>
                  <a:pt x="0" y="4772240"/>
                </a:lnTo>
                <a:lnTo>
                  <a:pt x="0" y="0"/>
                </a:lnTo>
                <a:close/>
              </a:path>
            </a:pathLst>
          </a:custGeom>
          <a:blipFill>
            <a:blip r:embed="rId7">
              <a:extLst>
                <a:ext uri="{96DAC541-7B7A-43D3-8B79-37D633B846F1}">
                  <asvg:svgBlip xmlns:asvg="http://schemas.microsoft.com/office/drawing/2016/SVG/main" r:embed="rId8"/>
                </a:ext>
              </a:extLst>
            </a:blip>
            <a:stretch>
              <a:fillRect l="-157" t="0" r="-157" b="0"/>
            </a:stretch>
          </a:blipFill>
        </p:spPr>
      </p:sp>
      <p:sp>
        <p:nvSpPr>
          <p:cNvPr name="TextBox 12" id="12"/>
          <p:cNvSpPr txBox="true"/>
          <p:nvPr/>
        </p:nvSpPr>
        <p:spPr>
          <a:xfrm rot="0">
            <a:off x="6342784" y="7226375"/>
            <a:ext cx="1888078" cy="1314450"/>
          </a:xfrm>
          <a:prstGeom prst="rect">
            <a:avLst/>
          </a:prstGeom>
        </p:spPr>
        <p:txBody>
          <a:bodyPr anchor="t" rtlCol="false" tIns="0" lIns="0" bIns="0" rIns="0">
            <a:spAutoFit/>
          </a:bodyPr>
          <a:lstStyle/>
          <a:p>
            <a:pPr algn="ctr">
              <a:lnSpc>
                <a:spcPts val="3240"/>
              </a:lnSpc>
            </a:pPr>
            <a:r>
              <a:rPr lang="en-US" sz="2700">
                <a:solidFill>
                  <a:srgbClr val="000000"/>
                </a:solidFill>
                <a:latin typeface="Calibri (MS)"/>
                <a:ea typeface="Calibri (MS)"/>
                <a:cs typeface="Calibri (MS)"/>
                <a:sym typeface="Calibri (MS)"/>
              </a:rPr>
              <a:t>25 international professors</a:t>
            </a:r>
          </a:p>
        </p:txBody>
      </p:sp>
      <p:sp>
        <p:nvSpPr>
          <p:cNvPr name="TextBox 13" id="13"/>
          <p:cNvSpPr txBox="true"/>
          <p:nvPr/>
        </p:nvSpPr>
        <p:spPr>
          <a:xfrm rot="0">
            <a:off x="6607102" y="2448252"/>
            <a:ext cx="1359441" cy="151337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+25</a:t>
            </a:r>
          </a:p>
        </p:txBody>
      </p:sp>
      <p:sp>
        <p:nvSpPr>
          <p:cNvPr name="Freeform 14" id="14"/>
          <p:cNvSpPr/>
          <p:nvPr/>
        </p:nvSpPr>
        <p:spPr>
          <a:xfrm flipH="false" flipV="false" rot="0">
            <a:off x="12435401" y="2219606"/>
            <a:ext cx="2103792" cy="4772240"/>
          </a:xfrm>
          <a:custGeom>
            <a:avLst/>
            <a:gdLst/>
            <a:ahLst/>
            <a:cxnLst/>
            <a:rect r="r" b="b" t="t" l="l"/>
            <a:pathLst>
              <a:path h="4772240" w="2103792">
                <a:moveTo>
                  <a:pt x="0" y="0"/>
                </a:moveTo>
                <a:lnTo>
                  <a:pt x="2103792" y="0"/>
                </a:lnTo>
                <a:lnTo>
                  <a:pt x="2103792" y="4772239"/>
                </a:lnTo>
                <a:lnTo>
                  <a:pt x="0" y="4772239"/>
                </a:lnTo>
                <a:lnTo>
                  <a:pt x="0" y="0"/>
                </a:lnTo>
                <a:close/>
              </a:path>
            </a:pathLst>
          </a:custGeom>
          <a:blipFill>
            <a:blip r:embed="rId9">
              <a:extLst>
                <a:ext uri="{96DAC541-7B7A-43D3-8B79-37D633B846F1}">
                  <asvg:svgBlip xmlns:asvg="http://schemas.microsoft.com/office/drawing/2016/SVG/main" r:embed="rId10"/>
                </a:ext>
              </a:extLst>
            </a:blip>
            <a:stretch>
              <a:fillRect l="-157" t="0" r="-157" b="0"/>
            </a:stretch>
          </a:blipFill>
        </p:spPr>
      </p:sp>
      <p:sp>
        <p:nvSpPr>
          <p:cNvPr name="TextBox 15" id="15"/>
          <p:cNvSpPr txBox="true"/>
          <p:nvPr/>
        </p:nvSpPr>
        <p:spPr>
          <a:xfrm rot="0">
            <a:off x="12561384" y="7226375"/>
            <a:ext cx="1851825" cy="1314450"/>
          </a:xfrm>
          <a:prstGeom prst="rect">
            <a:avLst/>
          </a:prstGeom>
        </p:spPr>
        <p:txBody>
          <a:bodyPr anchor="t" rtlCol="false" tIns="0" lIns="0" bIns="0" rIns="0">
            <a:spAutoFit/>
          </a:bodyPr>
          <a:lstStyle/>
          <a:p>
            <a:pPr algn="ctr">
              <a:lnSpc>
                <a:spcPts val="3240"/>
              </a:lnSpc>
            </a:pPr>
            <a:r>
              <a:rPr lang="en-US" sz="2700" spc="1">
                <a:solidFill>
                  <a:srgbClr val="000000"/>
                </a:solidFill>
                <a:latin typeface="Calibri (MS)"/>
                <a:ea typeface="Calibri (MS)"/>
                <a:cs typeface="Calibri (MS)"/>
                <a:sym typeface="Calibri (MS)"/>
              </a:rPr>
              <a:t>8 international programs</a:t>
            </a:r>
          </a:p>
        </p:txBody>
      </p:sp>
      <p:sp>
        <p:nvSpPr>
          <p:cNvPr name="TextBox 16" id="16"/>
          <p:cNvSpPr txBox="true"/>
          <p:nvPr/>
        </p:nvSpPr>
        <p:spPr>
          <a:xfrm rot="0">
            <a:off x="13223310" y="2448252"/>
            <a:ext cx="527973" cy="151332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8</a:t>
            </a:r>
          </a:p>
        </p:txBody>
      </p:sp>
      <p:sp>
        <p:nvSpPr>
          <p:cNvPr name="Freeform 17" id="17"/>
          <p:cNvSpPr/>
          <p:nvPr/>
        </p:nvSpPr>
        <p:spPr>
          <a:xfrm flipH="false" flipV="false" rot="0">
            <a:off x="3295455" y="2219606"/>
            <a:ext cx="2103792" cy="4772240"/>
          </a:xfrm>
          <a:custGeom>
            <a:avLst/>
            <a:gdLst/>
            <a:ahLst/>
            <a:cxnLst/>
            <a:rect r="r" b="b" t="t" l="l"/>
            <a:pathLst>
              <a:path h="4772240" w="2103792">
                <a:moveTo>
                  <a:pt x="0" y="0"/>
                </a:moveTo>
                <a:lnTo>
                  <a:pt x="2103792" y="0"/>
                </a:lnTo>
                <a:lnTo>
                  <a:pt x="2103792" y="4772239"/>
                </a:lnTo>
                <a:lnTo>
                  <a:pt x="0" y="4772239"/>
                </a:lnTo>
                <a:lnTo>
                  <a:pt x="0" y="0"/>
                </a:lnTo>
                <a:close/>
              </a:path>
            </a:pathLst>
          </a:custGeom>
          <a:blipFill>
            <a:blip r:embed="rId11">
              <a:extLst>
                <a:ext uri="{96DAC541-7B7A-43D3-8B79-37D633B846F1}">
                  <asvg:svgBlip xmlns:asvg="http://schemas.microsoft.com/office/drawing/2016/SVG/main" r:embed="rId12"/>
                </a:ext>
              </a:extLst>
            </a:blip>
            <a:stretch>
              <a:fillRect l="-157" t="0" r="-157" b="0"/>
            </a:stretch>
          </a:blipFill>
        </p:spPr>
      </p:sp>
      <p:sp>
        <p:nvSpPr>
          <p:cNvPr name="TextBox 18" id="18"/>
          <p:cNvSpPr txBox="true"/>
          <p:nvPr/>
        </p:nvSpPr>
        <p:spPr>
          <a:xfrm rot="0">
            <a:off x="3548444" y="7226375"/>
            <a:ext cx="1846144" cy="1714500"/>
          </a:xfrm>
          <a:prstGeom prst="rect">
            <a:avLst/>
          </a:prstGeom>
        </p:spPr>
        <p:txBody>
          <a:bodyPr anchor="t" rtlCol="false" tIns="0" lIns="0" bIns="0" rIns="0">
            <a:spAutoFit/>
          </a:bodyPr>
          <a:lstStyle/>
          <a:p>
            <a:pPr algn="ctr">
              <a:lnSpc>
                <a:spcPts val="3240"/>
              </a:lnSpc>
            </a:pPr>
            <a:r>
              <a:rPr lang="en-US" sz="2700" spc="1">
                <a:solidFill>
                  <a:srgbClr val="000000"/>
                </a:solidFill>
                <a:latin typeface="Calibri (MS)"/>
                <a:ea typeface="Calibri (MS)"/>
                <a:cs typeface="Calibri (MS)"/>
                <a:sym typeface="Calibri (MS)"/>
              </a:rPr>
              <a:t>+2.000 international mobility students</a:t>
            </a:r>
          </a:p>
        </p:txBody>
      </p:sp>
      <p:sp>
        <p:nvSpPr>
          <p:cNvPr name="TextBox 19" id="19"/>
          <p:cNvSpPr txBox="true"/>
          <p:nvPr/>
        </p:nvSpPr>
        <p:spPr>
          <a:xfrm rot="0">
            <a:off x="3685686" y="2448301"/>
            <a:ext cx="1323328" cy="151332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+2k</a:t>
            </a:r>
          </a:p>
        </p:txBody>
      </p:sp>
      <p:grpSp>
        <p:nvGrpSpPr>
          <p:cNvPr name="Group 20" id="20"/>
          <p:cNvGrpSpPr/>
          <p:nvPr/>
        </p:nvGrpSpPr>
        <p:grpSpPr>
          <a:xfrm rot="0">
            <a:off x="-1570840" y="-1566218"/>
            <a:ext cx="4309083" cy="11853217"/>
            <a:chOff x="0" y="0"/>
            <a:chExt cx="5745444" cy="15804290"/>
          </a:xfrm>
        </p:grpSpPr>
        <p:sp>
          <p:nvSpPr>
            <p:cNvPr name="Freeform 21" id="21"/>
            <p:cNvSpPr/>
            <p:nvPr/>
          </p:nvSpPr>
          <p:spPr>
            <a:xfrm flipH="true" flipV="false" rot="0">
              <a:off x="0" y="0"/>
              <a:ext cx="5745480" cy="15804262"/>
            </a:xfrm>
            <a:custGeom>
              <a:avLst/>
              <a:gdLst/>
              <a:ahLst/>
              <a:cxnLst/>
              <a:rect r="r" b="b" t="t" l="l"/>
              <a:pathLst>
                <a:path h="15804262" w="5745480">
                  <a:moveTo>
                    <a:pt x="5745480" y="0"/>
                  </a:moveTo>
                  <a:lnTo>
                    <a:pt x="0" y="0"/>
                  </a:lnTo>
                  <a:lnTo>
                    <a:pt x="0" y="15804262"/>
                  </a:lnTo>
                  <a:lnTo>
                    <a:pt x="5745480" y="15804262"/>
                  </a:lnTo>
                  <a:lnTo>
                    <a:pt x="5745480" y="0"/>
                  </a:lnTo>
                  <a:close/>
                </a:path>
              </a:pathLst>
            </a:custGeom>
            <a:blipFill>
              <a:blip r:embed="rId13"/>
              <a:stretch>
                <a:fillRect l="-186596" t="0" r="-129000"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70840" y="-1566218"/>
            <a:ext cx="4309083" cy="11853217"/>
            <a:chOff x="0" y="0"/>
            <a:chExt cx="5745444" cy="15804290"/>
          </a:xfrm>
        </p:grpSpPr>
        <p:sp>
          <p:nvSpPr>
            <p:cNvPr name="Freeform 3" id="3"/>
            <p:cNvSpPr/>
            <p:nvPr/>
          </p:nvSpPr>
          <p:spPr>
            <a:xfrm flipH="true" flipV="false" rot="0">
              <a:off x="0" y="0"/>
              <a:ext cx="5745480" cy="15804262"/>
            </a:xfrm>
            <a:custGeom>
              <a:avLst/>
              <a:gdLst/>
              <a:ahLst/>
              <a:cxnLst/>
              <a:rect r="r" b="b" t="t" l="l"/>
              <a:pathLst>
                <a:path h="15804262" w="5745480">
                  <a:moveTo>
                    <a:pt x="5745480" y="0"/>
                  </a:moveTo>
                  <a:lnTo>
                    <a:pt x="0" y="0"/>
                  </a:lnTo>
                  <a:lnTo>
                    <a:pt x="0" y="15804262"/>
                  </a:lnTo>
                  <a:lnTo>
                    <a:pt x="5745480" y="15804262"/>
                  </a:lnTo>
                  <a:lnTo>
                    <a:pt x="5745480" y="0"/>
                  </a:lnTo>
                  <a:close/>
                </a:path>
              </a:pathLst>
            </a:custGeom>
            <a:blipFill>
              <a:blip r:embed="rId2"/>
              <a:stretch>
                <a:fillRect l="-185970" t="0" r="-129626" b="0"/>
              </a:stretch>
            </a:blipFill>
          </p:spPr>
        </p:sp>
      </p:grpSp>
      <p:sp>
        <p:nvSpPr>
          <p:cNvPr name="Freeform 4" id="4"/>
          <p:cNvSpPr/>
          <p:nvPr/>
        </p:nvSpPr>
        <p:spPr>
          <a:xfrm flipH="false" flipV="false" rot="0">
            <a:off x="2214718" y="1593003"/>
            <a:ext cx="16073282" cy="8540670"/>
          </a:xfrm>
          <a:custGeom>
            <a:avLst/>
            <a:gdLst/>
            <a:ahLst/>
            <a:cxnLst/>
            <a:rect r="r" b="b" t="t" l="l"/>
            <a:pathLst>
              <a:path h="8540670" w="16073282">
                <a:moveTo>
                  <a:pt x="0" y="0"/>
                </a:moveTo>
                <a:lnTo>
                  <a:pt x="16073282" y="0"/>
                </a:lnTo>
                <a:lnTo>
                  <a:pt x="16073282" y="8540670"/>
                </a:lnTo>
                <a:lnTo>
                  <a:pt x="0" y="8540670"/>
                </a:lnTo>
                <a:lnTo>
                  <a:pt x="0" y="0"/>
                </a:lnTo>
                <a:close/>
              </a:path>
            </a:pathLst>
          </a:custGeom>
          <a:blipFill>
            <a:blip r:embed="rId3">
              <a:extLst>
                <a:ext uri="{96DAC541-7B7A-43D3-8B79-37D633B846F1}">
                  <asvg:svgBlip xmlns:asvg="http://schemas.microsoft.com/office/drawing/2016/SVG/main" r:embed="rId4"/>
                </a:ext>
              </a:extLst>
            </a:blip>
            <a:stretch>
              <a:fillRect l="0" t="-3" r="0" b="-3"/>
            </a:stretch>
          </a:blipFill>
        </p:spPr>
      </p:sp>
      <p:grpSp>
        <p:nvGrpSpPr>
          <p:cNvPr name="Group 5" id="5"/>
          <p:cNvGrpSpPr/>
          <p:nvPr/>
        </p:nvGrpSpPr>
        <p:grpSpPr>
          <a:xfrm rot="0">
            <a:off x="14973807" y="9162414"/>
            <a:ext cx="3112038" cy="910270"/>
            <a:chOff x="0" y="0"/>
            <a:chExt cx="4149384" cy="1213694"/>
          </a:xfrm>
        </p:grpSpPr>
        <p:sp>
          <p:nvSpPr>
            <p:cNvPr name="Freeform 6" id="6"/>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5"/>
              <a:stretch>
                <a:fillRect l="-41" t="0" r="-42" b="3"/>
              </a:stretch>
            </a:blipFill>
          </p:spPr>
        </p:sp>
      </p:grpSp>
      <p:sp>
        <p:nvSpPr>
          <p:cNvPr name="Freeform 7" id="7"/>
          <p:cNvSpPr/>
          <p:nvPr/>
        </p:nvSpPr>
        <p:spPr>
          <a:xfrm flipH="false" flipV="false" rot="0">
            <a:off x="10013157" y="4360392"/>
            <a:ext cx="1091234" cy="1314714"/>
          </a:xfrm>
          <a:custGeom>
            <a:avLst/>
            <a:gdLst/>
            <a:ahLst/>
            <a:cxnLst/>
            <a:rect r="r" b="b" t="t" l="l"/>
            <a:pathLst>
              <a:path h="1314714" w="1091234">
                <a:moveTo>
                  <a:pt x="0" y="0"/>
                </a:moveTo>
                <a:lnTo>
                  <a:pt x="1091234" y="0"/>
                </a:lnTo>
                <a:lnTo>
                  <a:pt x="1091234" y="1314714"/>
                </a:lnTo>
                <a:lnTo>
                  <a:pt x="0" y="1314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10042382" y="4410493"/>
            <a:ext cx="1032783" cy="985752"/>
            <a:chOff x="0" y="0"/>
            <a:chExt cx="1377044" cy="1314337"/>
          </a:xfrm>
        </p:grpSpPr>
        <p:sp>
          <p:nvSpPr>
            <p:cNvPr name="Freeform 9" id="9"/>
            <p:cNvSpPr/>
            <p:nvPr/>
          </p:nvSpPr>
          <p:spPr>
            <a:xfrm flipH="false" flipV="false" rot="0">
              <a:off x="0" y="0"/>
              <a:ext cx="1376934" cy="1314323"/>
            </a:xfrm>
            <a:custGeom>
              <a:avLst/>
              <a:gdLst/>
              <a:ahLst/>
              <a:cxnLst/>
              <a:rect r="r" b="b" t="t" l="l"/>
              <a:pathLst>
                <a:path h="1314323" w="1376934">
                  <a:moveTo>
                    <a:pt x="688467" y="1016"/>
                  </a:moveTo>
                  <a:cubicBezTo>
                    <a:pt x="453390" y="0"/>
                    <a:pt x="235712" y="124841"/>
                    <a:pt x="117856" y="328295"/>
                  </a:cubicBezTo>
                  <a:cubicBezTo>
                    <a:pt x="0" y="531749"/>
                    <a:pt x="0" y="782701"/>
                    <a:pt x="117856" y="986028"/>
                  </a:cubicBezTo>
                  <a:cubicBezTo>
                    <a:pt x="235712" y="1189355"/>
                    <a:pt x="453390" y="1314323"/>
                    <a:pt x="688467" y="1313180"/>
                  </a:cubicBezTo>
                  <a:cubicBezTo>
                    <a:pt x="923544" y="1314196"/>
                    <a:pt x="1141222" y="1189355"/>
                    <a:pt x="1259078" y="986028"/>
                  </a:cubicBezTo>
                  <a:cubicBezTo>
                    <a:pt x="1376934" y="782701"/>
                    <a:pt x="1376934" y="531622"/>
                    <a:pt x="1259078" y="328168"/>
                  </a:cubicBezTo>
                  <a:cubicBezTo>
                    <a:pt x="1141222" y="124714"/>
                    <a:pt x="923671" y="0"/>
                    <a:pt x="688467" y="1016"/>
                  </a:cubicBezTo>
                  <a:close/>
                </a:path>
              </a:pathLst>
            </a:custGeom>
            <a:blipFill>
              <a:blip r:embed="rId8"/>
              <a:stretch>
                <a:fillRect l="-38637" t="-76" r="-38645" b="-87"/>
              </a:stretch>
            </a:blipFill>
          </p:spPr>
        </p:sp>
      </p:grpSp>
      <p:sp>
        <p:nvSpPr>
          <p:cNvPr name="Freeform 10" id="10"/>
          <p:cNvSpPr/>
          <p:nvPr/>
        </p:nvSpPr>
        <p:spPr>
          <a:xfrm flipH="false" flipV="false" rot="0">
            <a:off x="4785425" y="2587652"/>
            <a:ext cx="878950" cy="1058955"/>
          </a:xfrm>
          <a:custGeom>
            <a:avLst/>
            <a:gdLst/>
            <a:ahLst/>
            <a:cxnLst/>
            <a:rect r="r" b="b" t="t" l="l"/>
            <a:pathLst>
              <a:path h="1058955" w="878950">
                <a:moveTo>
                  <a:pt x="0" y="0"/>
                </a:moveTo>
                <a:lnTo>
                  <a:pt x="878951" y="0"/>
                </a:lnTo>
                <a:lnTo>
                  <a:pt x="878951" y="1058954"/>
                </a:lnTo>
                <a:lnTo>
                  <a:pt x="0" y="10589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4808966" y="2628006"/>
            <a:ext cx="831870" cy="793988"/>
            <a:chOff x="0" y="0"/>
            <a:chExt cx="1109160" cy="1058651"/>
          </a:xfrm>
        </p:grpSpPr>
        <p:sp>
          <p:nvSpPr>
            <p:cNvPr name="Freeform 12" id="12"/>
            <p:cNvSpPr/>
            <p:nvPr/>
          </p:nvSpPr>
          <p:spPr>
            <a:xfrm flipH="false" flipV="false" rot="0">
              <a:off x="-127" y="0"/>
              <a:ext cx="1109218" cy="1058672"/>
            </a:xfrm>
            <a:custGeom>
              <a:avLst/>
              <a:gdLst/>
              <a:ahLst/>
              <a:cxnLst/>
              <a:rect r="r" b="b" t="t" l="l"/>
              <a:pathLst>
                <a:path h="1058672" w="1109218">
                  <a:moveTo>
                    <a:pt x="554736" y="889"/>
                  </a:moveTo>
                  <a:cubicBezTo>
                    <a:pt x="365379" y="0"/>
                    <a:pt x="189992" y="100584"/>
                    <a:pt x="94996" y="264414"/>
                  </a:cubicBezTo>
                  <a:cubicBezTo>
                    <a:pt x="0" y="428244"/>
                    <a:pt x="127" y="630428"/>
                    <a:pt x="94996" y="794258"/>
                  </a:cubicBezTo>
                  <a:cubicBezTo>
                    <a:pt x="189865" y="958088"/>
                    <a:pt x="365379" y="1058672"/>
                    <a:pt x="554736" y="1057783"/>
                  </a:cubicBezTo>
                  <a:cubicBezTo>
                    <a:pt x="744093" y="1058672"/>
                    <a:pt x="919480" y="958088"/>
                    <a:pt x="1014349" y="794258"/>
                  </a:cubicBezTo>
                  <a:cubicBezTo>
                    <a:pt x="1109218" y="630428"/>
                    <a:pt x="1109218" y="428244"/>
                    <a:pt x="1014349" y="264414"/>
                  </a:cubicBezTo>
                  <a:cubicBezTo>
                    <a:pt x="919480" y="100584"/>
                    <a:pt x="744093" y="0"/>
                    <a:pt x="554736" y="889"/>
                  </a:cubicBezTo>
                  <a:close/>
                </a:path>
              </a:pathLst>
            </a:custGeom>
            <a:blipFill>
              <a:blip r:embed="rId11"/>
              <a:stretch>
                <a:fillRect l="-38627" t="-83" r="-38638" b="-81"/>
              </a:stretch>
            </a:blipFill>
          </p:spPr>
        </p:sp>
      </p:grpSp>
      <p:sp>
        <p:nvSpPr>
          <p:cNvPr name="Freeform 13" id="13"/>
          <p:cNvSpPr/>
          <p:nvPr/>
        </p:nvSpPr>
        <p:spPr>
          <a:xfrm flipH="false" flipV="false" rot="0">
            <a:off x="6251712" y="5783901"/>
            <a:ext cx="1005962" cy="1211978"/>
          </a:xfrm>
          <a:custGeom>
            <a:avLst/>
            <a:gdLst/>
            <a:ahLst/>
            <a:cxnLst/>
            <a:rect r="r" b="b" t="t" l="l"/>
            <a:pathLst>
              <a:path h="1211978" w="1005962">
                <a:moveTo>
                  <a:pt x="0" y="0"/>
                </a:moveTo>
                <a:lnTo>
                  <a:pt x="1005962" y="0"/>
                </a:lnTo>
                <a:lnTo>
                  <a:pt x="1005962" y="1211978"/>
                </a:lnTo>
                <a:lnTo>
                  <a:pt x="0" y="121197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6278654" y="5830087"/>
            <a:ext cx="952078" cy="908723"/>
            <a:chOff x="0" y="0"/>
            <a:chExt cx="1269438" cy="1211630"/>
          </a:xfrm>
        </p:grpSpPr>
        <p:sp>
          <p:nvSpPr>
            <p:cNvPr name="Freeform 15" id="15"/>
            <p:cNvSpPr/>
            <p:nvPr/>
          </p:nvSpPr>
          <p:spPr>
            <a:xfrm flipH="false" flipV="false" rot="0">
              <a:off x="-127" y="0"/>
              <a:ext cx="1269492" cy="1211707"/>
            </a:xfrm>
            <a:custGeom>
              <a:avLst/>
              <a:gdLst/>
              <a:ahLst/>
              <a:cxnLst/>
              <a:rect r="r" b="b" t="t" l="l"/>
              <a:pathLst>
                <a:path h="1211707" w="1269492">
                  <a:moveTo>
                    <a:pt x="634873" y="1016"/>
                  </a:moveTo>
                  <a:cubicBezTo>
                    <a:pt x="418084" y="0"/>
                    <a:pt x="217424" y="115062"/>
                    <a:pt x="108712" y="302641"/>
                  </a:cubicBezTo>
                  <a:cubicBezTo>
                    <a:pt x="0" y="490220"/>
                    <a:pt x="127" y="721487"/>
                    <a:pt x="108712" y="909066"/>
                  </a:cubicBezTo>
                  <a:cubicBezTo>
                    <a:pt x="217297" y="1096645"/>
                    <a:pt x="418084" y="1211580"/>
                    <a:pt x="634873" y="1210691"/>
                  </a:cubicBezTo>
                  <a:cubicBezTo>
                    <a:pt x="851662" y="1211707"/>
                    <a:pt x="1052322" y="1096645"/>
                    <a:pt x="1160907" y="909066"/>
                  </a:cubicBezTo>
                  <a:cubicBezTo>
                    <a:pt x="1269492" y="721487"/>
                    <a:pt x="1269492" y="490220"/>
                    <a:pt x="1160907" y="302641"/>
                  </a:cubicBezTo>
                  <a:cubicBezTo>
                    <a:pt x="1052322" y="115062"/>
                    <a:pt x="851535" y="0"/>
                    <a:pt x="634873" y="1016"/>
                  </a:cubicBezTo>
                  <a:close/>
                </a:path>
              </a:pathLst>
            </a:custGeom>
            <a:blipFill>
              <a:blip r:embed="rId14"/>
              <a:stretch>
                <a:fillRect l="-38628" t="-83" r="-38638" b="-77"/>
              </a:stretch>
            </a:blipFill>
          </p:spPr>
        </p:sp>
      </p:grpSp>
      <p:sp>
        <p:nvSpPr>
          <p:cNvPr name="Freeform 16" id="16"/>
          <p:cNvSpPr/>
          <p:nvPr/>
        </p:nvSpPr>
        <p:spPr>
          <a:xfrm flipH="false" flipV="false" rot="0">
            <a:off x="5123299" y="4059002"/>
            <a:ext cx="900315" cy="1084697"/>
          </a:xfrm>
          <a:custGeom>
            <a:avLst/>
            <a:gdLst/>
            <a:ahLst/>
            <a:cxnLst/>
            <a:rect r="r" b="b" t="t" l="l"/>
            <a:pathLst>
              <a:path h="1084697" w="900315">
                <a:moveTo>
                  <a:pt x="0" y="0"/>
                </a:moveTo>
                <a:lnTo>
                  <a:pt x="900316" y="0"/>
                </a:lnTo>
                <a:lnTo>
                  <a:pt x="900316" y="1084696"/>
                </a:lnTo>
                <a:lnTo>
                  <a:pt x="0" y="108469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7" id="17"/>
          <p:cNvGrpSpPr/>
          <p:nvPr/>
        </p:nvGrpSpPr>
        <p:grpSpPr>
          <a:xfrm rot="0">
            <a:off x="5147412" y="4100337"/>
            <a:ext cx="852091" cy="813289"/>
            <a:chOff x="0" y="0"/>
            <a:chExt cx="1136121" cy="1084385"/>
          </a:xfrm>
        </p:grpSpPr>
        <p:sp>
          <p:nvSpPr>
            <p:cNvPr name="Freeform 18" id="18"/>
            <p:cNvSpPr/>
            <p:nvPr/>
          </p:nvSpPr>
          <p:spPr>
            <a:xfrm flipH="false" flipV="false" rot="0">
              <a:off x="0" y="0"/>
              <a:ext cx="1136142" cy="1084453"/>
            </a:xfrm>
            <a:custGeom>
              <a:avLst/>
              <a:gdLst/>
              <a:ahLst/>
              <a:cxnLst/>
              <a:rect r="r" b="b" t="t" l="l"/>
              <a:pathLst>
                <a:path h="1084453" w="1136142">
                  <a:moveTo>
                    <a:pt x="568071" y="889"/>
                  </a:moveTo>
                  <a:cubicBezTo>
                    <a:pt x="374142" y="0"/>
                    <a:pt x="194437" y="102997"/>
                    <a:pt x="97282" y="270891"/>
                  </a:cubicBezTo>
                  <a:cubicBezTo>
                    <a:pt x="127" y="438785"/>
                    <a:pt x="0" y="645668"/>
                    <a:pt x="97282" y="813562"/>
                  </a:cubicBezTo>
                  <a:cubicBezTo>
                    <a:pt x="194564" y="981456"/>
                    <a:pt x="374142" y="1084453"/>
                    <a:pt x="568071" y="1083564"/>
                  </a:cubicBezTo>
                  <a:cubicBezTo>
                    <a:pt x="762000" y="1084326"/>
                    <a:pt x="941705" y="981456"/>
                    <a:pt x="1038860" y="813562"/>
                  </a:cubicBezTo>
                  <a:cubicBezTo>
                    <a:pt x="1136015" y="645668"/>
                    <a:pt x="1136142" y="438658"/>
                    <a:pt x="1038860" y="270891"/>
                  </a:cubicBezTo>
                  <a:cubicBezTo>
                    <a:pt x="941578" y="103124"/>
                    <a:pt x="762000" y="0"/>
                    <a:pt x="568071" y="889"/>
                  </a:cubicBezTo>
                  <a:close/>
                </a:path>
              </a:pathLst>
            </a:custGeom>
            <a:blipFill>
              <a:blip r:embed="rId17"/>
              <a:stretch>
                <a:fillRect l="-38642" t="-81" r="-38641" b="-75"/>
              </a:stretch>
            </a:blipFill>
          </p:spPr>
        </p:sp>
      </p:grpSp>
      <p:sp>
        <p:nvSpPr>
          <p:cNvPr name="Freeform 19" id="19"/>
          <p:cNvSpPr/>
          <p:nvPr/>
        </p:nvSpPr>
        <p:spPr>
          <a:xfrm flipH="false" flipV="false" rot="0">
            <a:off x="10013157" y="2087291"/>
            <a:ext cx="1091234" cy="1314714"/>
          </a:xfrm>
          <a:custGeom>
            <a:avLst/>
            <a:gdLst/>
            <a:ahLst/>
            <a:cxnLst/>
            <a:rect r="r" b="b" t="t" l="l"/>
            <a:pathLst>
              <a:path h="1314714" w="1091234">
                <a:moveTo>
                  <a:pt x="0" y="0"/>
                </a:moveTo>
                <a:lnTo>
                  <a:pt x="1091234" y="0"/>
                </a:lnTo>
                <a:lnTo>
                  <a:pt x="1091234" y="1314714"/>
                </a:lnTo>
                <a:lnTo>
                  <a:pt x="0" y="1314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0" id="20"/>
          <p:cNvGrpSpPr/>
          <p:nvPr/>
        </p:nvGrpSpPr>
        <p:grpSpPr>
          <a:xfrm rot="0">
            <a:off x="10042382" y="2137391"/>
            <a:ext cx="1032783" cy="985752"/>
            <a:chOff x="0" y="0"/>
            <a:chExt cx="1377044" cy="1314337"/>
          </a:xfrm>
        </p:grpSpPr>
        <p:sp>
          <p:nvSpPr>
            <p:cNvPr name="Freeform 21" id="21"/>
            <p:cNvSpPr/>
            <p:nvPr/>
          </p:nvSpPr>
          <p:spPr>
            <a:xfrm flipH="false" flipV="false" rot="0">
              <a:off x="0" y="0"/>
              <a:ext cx="1376934" cy="1314323"/>
            </a:xfrm>
            <a:custGeom>
              <a:avLst/>
              <a:gdLst/>
              <a:ahLst/>
              <a:cxnLst/>
              <a:rect r="r" b="b" t="t" l="l"/>
              <a:pathLst>
                <a:path h="1314323" w="1376934">
                  <a:moveTo>
                    <a:pt x="688467" y="1016"/>
                  </a:moveTo>
                  <a:cubicBezTo>
                    <a:pt x="453390" y="0"/>
                    <a:pt x="235712" y="124841"/>
                    <a:pt x="117856" y="328295"/>
                  </a:cubicBezTo>
                  <a:cubicBezTo>
                    <a:pt x="0" y="531749"/>
                    <a:pt x="0" y="782701"/>
                    <a:pt x="117856" y="986028"/>
                  </a:cubicBezTo>
                  <a:cubicBezTo>
                    <a:pt x="235712" y="1189355"/>
                    <a:pt x="453390" y="1314323"/>
                    <a:pt x="688467" y="1313180"/>
                  </a:cubicBezTo>
                  <a:cubicBezTo>
                    <a:pt x="923544" y="1314196"/>
                    <a:pt x="1141222" y="1189355"/>
                    <a:pt x="1259078" y="986028"/>
                  </a:cubicBezTo>
                  <a:cubicBezTo>
                    <a:pt x="1376934" y="782701"/>
                    <a:pt x="1376934" y="531622"/>
                    <a:pt x="1259078" y="328168"/>
                  </a:cubicBezTo>
                  <a:cubicBezTo>
                    <a:pt x="1141222" y="124714"/>
                    <a:pt x="923671" y="0"/>
                    <a:pt x="688467" y="1016"/>
                  </a:cubicBezTo>
                  <a:close/>
                </a:path>
              </a:pathLst>
            </a:custGeom>
            <a:blipFill>
              <a:blip r:embed="rId18"/>
              <a:stretch>
                <a:fillRect l="-38637" t="-76" r="-38645" b="-87"/>
              </a:stretch>
            </a:blipFill>
          </p:spPr>
        </p:sp>
      </p:grpSp>
      <p:sp>
        <p:nvSpPr>
          <p:cNvPr name="Freeform 22" id="22"/>
          <p:cNvSpPr/>
          <p:nvPr/>
        </p:nvSpPr>
        <p:spPr>
          <a:xfrm flipH="false" flipV="false" rot="0">
            <a:off x="13286511" y="2587652"/>
            <a:ext cx="1091234" cy="1314714"/>
          </a:xfrm>
          <a:custGeom>
            <a:avLst/>
            <a:gdLst/>
            <a:ahLst/>
            <a:cxnLst/>
            <a:rect r="r" b="b" t="t" l="l"/>
            <a:pathLst>
              <a:path h="1314714" w="1091234">
                <a:moveTo>
                  <a:pt x="0" y="0"/>
                </a:moveTo>
                <a:lnTo>
                  <a:pt x="1091234" y="0"/>
                </a:lnTo>
                <a:lnTo>
                  <a:pt x="1091234" y="1314714"/>
                </a:lnTo>
                <a:lnTo>
                  <a:pt x="0" y="1314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3" id="23"/>
          <p:cNvGrpSpPr/>
          <p:nvPr/>
        </p:nvGrpSpPr>
        <p:grpSpPr>
          <a:xfrm rot="0">
            <a:off x="13315736" y="2637752"/>
            <a:ext cx="1032783" cy="985752"/>
            <a:chOff x="0" y="0"/>
            <a:chExt cx="1377044" cy="1314337"/>
          </a:xfrm>
        </p:grpSpPr>
        <p:sp>
          <p:nvSpPr>
            <p:cNvPr name="Freeform 24" id="24"/>
            <p:cNvSpPr/>
            <p:nvPr/>
          </p:nvSpPr>
          <p:spPr>
            <a:xfrm flipH="false" flipV="false" rot="0">
              <a:off x="0" y="0"/>
              <a:ext cx="1376934" cy="1314323"/>
            </a:xfrm>
            <a:custGeom>
              <a:avLst/>
              <a:gdLst/>
              <a:ahLst/>
              <a:cxnLst/>
              <a:rect r="r" b="b" t="t" l="l"/>
              <a:pathLst>
                <a:path h="1314323" w="1376934">
                  <a:moveTo>
                    <a:pt x="688467" y="1016"/>
                  </a:moveTo>
                  <a:cubicBezTo>
                    <a:pt x="453390" y="0"/>
                    <a:pt x="235712" y="124841"/>
                    <a:pt x="117856" y="328295"/>
                  </a:cubicBezTo>
                  <a:cubicBezTo>
                    <a:pt x="0" y="531749"/>
                    <a:pt x="0" y="782701"/>
                    <a:pt x="117856" y="986028"/>
                  </a:cubicBezTo>
                  <a:cubicBezTo>
                    <a:pt x="235712" y="1189355"/>
                    <a:pt x="453390" y="1314323"/>
                    <a:pt x="688467" y="1313180"/>
                  </a:cubicBezTo>
                  <a:cubicBezTo>
                    <a:pt x="923544" y="1314196"/>
                    <a:pt x="1141222" y="1189355"/>
                    <a:pt x="1259078" y="986028"/>
                  </a:cubicBezTo>
                  <a:cubicBezTo>
                    <a:pt x="1376934" y="782701"/>
                    <a:pt x="1376934" y="531622"/>
                    <a:pt x="1259078" y="328168"/>
                  </a:cubicBezTo>
                  <a:cubicBezTo>
                    <a:pt x="1141222" y="124714"/>
                    <a:pt x="923671" y="0"/>
                    <a:pt x="688467" y="1016"/>
                  </a:cubicBezTo>
                  <a:close/>
                </a:path>
              </a:pathLst>
            </a:custGeom>
            <a:blipFill>
              <a:blip r:embed="rId19"/>
              <a:stretch>
                <a:fillRect l="-38637" t="-76" r="-38645" b="-87"/>
              </a:stretch>
            </a:blipFill>
          </p:spPr>
        </p:sp>
      </p:grpSp>
      <p:sp>
        <p:nvSpPr>
          <p:cNvPr name="TextBox 25" id="25"/>
          <p:cNvSpPr txBox="true"/>
          <p:nvPr/>
        </p:nvSpPr>
        <p:spPr>
          <a:xfrm rot="0">
            <a:off x="3149820" y="-81645"/>
            <a:ext cx="14624958" cy="1217448"/>
          </a:xfrm>
          <a:prstGeom prst="rect">
            <a:avLst/>
          </a:prstGeom>
        </p:spPr>
        <p:txBody>
          <a:bodyPr anchor="t" rtlCol="false" tIns="0" lIns="0" bIns="0" rIns="0">
            <a:spAutoFit/>
          </a:bodyPr>
          <a:lstStyle/>
          <a:p>
            <a:pPr algn="l">
              <a:lnSpc>
                <a:spcPts val="9021"/>
              </a:lnSpc>
            </a:pPr>
            <a:r>
              <a:rPr lang="en-US" sz="6442" spc="6">
                <a:solidFill>
                  <a:srgbClr val="373372"/>
                </a:solidFill>
                <a:latin typeface="Century Gothic Paneuropean"/>
                <a:ea typeface="Century Gothic Paneuropean"/>
                <a:cs typeface="Century Gothic Paneuropean"/>
                <a:sym typeface="Century Gothic Paneuropean"/>
              </a:rPr>
              <a:t>Our bilateral agreement numbers</a:t>
            </a:r>
          </a:p>
        </p:txBody>
      </p:sp>
      <p:sp>
        <p:nvSpPr>
          <p:cNvPr name="TextBox 26" id="26"/>
          <p:cNvSpPr txBox="true"/>
          <p:nvPr/>
        </p:nvSpPr>
        <p:spPr>
          <a:xfrm rot="0">
            <a:off x="3880320" y="1021503"/>
            <a:ext cx="3117494" cy="566688"/>
          </a:xfrm>
          <a:prstGeom prst="rect">
            <a:avLst/>
          </a:prstGeom>
        </p:spPr>
        <p:txBody>
          <a:bodyPr anchor="t" rtlCol="false" tIns="0" lIns="0" bIns="0" rIns="0">
            <a:spAutoFit/>
          </a:bodyPr>
          <a:lstStyle/>
          <a:p>
            <a:pPr algn="l">
              <a:lnSpc>
                <a:spcPts val="4200"/>
              </a:lnSpc>
            </a:pPr>
            <a:r>
              <a:rPr lang="en-US" sz="3000" spc="3">
                <a:solidFill>
                  <a:srgbClr val="373372"/>
                </a:solidFill>
                <a:latin typeface="Century Gothic Paneuropean"/>
                <a:ea typeface="Century Gothic Paneuropean"/>
                <a:cs typeface="Century Gothic Paneuropean"/>
                <a:sym typeface="Century Gothic Paneuropean"/>
              </a:rPr>
              <a:t>By continent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65754" y="5366708"/>
            <a:ext cx="8366265" cy="937842"/>
          </a:xfrm>
          <a:custGeom>
            <a:avLst/>
            <a:gdLst/>
            <a:ahLst/>
            <a:cxnLst/>
            <a:rect r="r" b="b" t="t" l="l"/>
            <a:pathLst>
              <a:path h="937842" w="8366265">
                <a:moveTo>
                  <a:pt x="0" y="0"/>
                </a:moveTo>
                <a:lnTo>
                  <a:pt x="8366265" y="0"/>
                </a:lnTo>
                <a:lnTo>
                  <a:pt x="8366265" y="937842"/>
                </a:lnTo>
                <a:lnTo>
                  <a:pt x="0" y="937842"/>
                </a:lnTo>
                <a:lnTo>
                  <a:pt x="0" y="0"/>
                </a:lnTo>
                <a:close/>
              </a:path>
            </a:pathLst>
          </a:custGeom>
          <a:blipFill>
            <a:blip r:embed="rId2">
              <a:extLst>
                <a:ext uri="{96DAC541-7B7A-43D3-8B79-37D633B846F1}">
                  <asvg:svgBlip xmlns:asvg="http://schemas.microsoft.com/office/drawing/2016/SVG/main" r:embed="rId3"/>
                </a:ext>
              </a:extLst>
            </a:blip>
            <a:stretch>
              <a:fillRect l="0" t="-236" r="0" b="-236"/>
            </a:stretch>
          </a:blipFill>
        </p:spPr>
      </p:sp>
      <p:sp>
        <p:nvSpPr>
          <p:cNvPr name="Freeform 3" id="3"/>
          <p:cNvSpPr/>
          <p:nvPr/>
        </p:nvSpPr>
        <p:spPr>
          <a:xfrm flipH="false" flipV="false" rot="0">
            <a:off x="6465754" y="2654193"/>
            <a:ext cx="8363212" cy="937500"/>
          </a:xfrm>
          <a:custGeom>
            <a:avLst/>
            <a:gdLst/>
            <a:ahLst/>
            <a:cxnLst/>
            <a:rect r="r" b="b" t="t" l="l"/>
            <a:pathLst>
              <a:path h="937500" w="8363212">
                <a:moveTo>
                  <a:pt x="0" y="0"/>
                </a:moveTo>
                <a:lnTo>
                  <a:pt x="8363213" y="0"/>
                </a:lnTo>
                <a:lnTo>
                  <a:pt x="8363213" y="937500"/>
                </a:lnTo>
                <a:lnTo>
                  <a:pt x="0" y="937500"/>
                </a:lnTo>
                <a:lnTo>
                  <a:pt x="0" y="0"/>
                </a:lnTo>
                <a:close/>
              </a:path>
            </a:pathLst>
          </a:custGeom>
          <a:blipFill>
            <a:blip r:embed="rId4">
              <a:extLst>
                <a:ext uri="{96DAC541-7B7A-43D3-8B79-37D633B846F1}">
                  <asvg:svgBlip xmlns:asvg="http://schemas.microsoft.com/office/drawing/2016/SVG/main" r:embed="rId5"/>
                </a:ext>
              </a:extLst>
            </a:blip>
            <a:stretch>
              <a:fillRect l="0" t="-236" r="0" b="-236"/>
            </a:stretch>
          </a:blipFill>
        </p:spPr>
      </p:sp>
      <p:sp>
        <p:nvSpPr>
          <p:cNvPr name="Freeform 4" id="4"/>
          <p:cNvSpPr/>
          <p:nvPr/>
        </p:nvSpPr>
        <p:spPr>
          <a:xfrm flipH="false" flipV="false" rot="0">
            <a:off x="6465754" y="4053554"/>
            <a:ext cx="8363212" cy="937500"/>
          </a:xfrm>
          <a:custGeom>
            <a:avLst/>
            <a:gdLst/>
            <a:ahLst/>
            <a:cxnLst/>
            <a:rect r="r" b="b" t="t" l="l"/>
            <a:pathLst>
              <a:path h="937500" w="8363212">
                <a:moveTo>
                  <a:pt x="0" y="0"/>
                </a:moveTo>
                <a:lnTo>
                  <a:pt x="8363213" y="0"/>
                </a:lnTo>
                <a:lnTo>
                  <a:pt x="8363213" y="937500"/>
                </a:lnTo>
                <a:lnTo>
                  <a:pt x="0" y="937500"/>
                </a:lnTo>
                <a:lnTo>
                  <a:pt x="0" y="0"/>
                </a:lnTo>
                <a:close/>
              </a:path>
            </a:pathLst>
          </a:custGeom>
          <a:blipFill>
            <a:blip r:embed="rId6">
              <a:extLst>
                <a:ext uri="{96DAC541-7B7A-43D3-8B79-37D633B846F1}">
                  <asvg:svgBlip xmlns:asvg="http://schemas.microsoft.com/office/drawing/2016/SVG/main" r:embed="rId7"/>
                </a:ext>
              </a:extLst>
            </a:blip>
            <a:stretch>
              <a:fillRect l="0" t="-236" r="0" b="-236"/>
            </a:stretch>
          </a:blipFill>
        </p:spPr>
      </p:sp>
      <p:sp>
        <p:nvSpPr>
          <p:cNvPr name="Freeform 5" id="5"/>
          <p:cNvSpPr/>
          <p:nvPr/>
        </p:nvSpPr>
        <p:spPr>
          <a:xfrm flipH="false" flipV="false" rot="0">
            <a:off x="6465768" y="1254834"/>
            <a:ext cx="8363199" cy="937498"/>
          </a:xfrm>
          <a:custGeom>
            <a:avLst/>
            <a:gdLst/>
            <a:ahLst/>
            <a:cxnLst/>
            <a:rect r="r" b="b" t="t" l="l"/>
            <a:pathLst>
              <a:path h="937498" w="8363199">
                <a:moveTo>
                  <a:pt x="0" y="0"/>
                </a:moveTo>
                <a:lnTo>
                  <a:pt x="8363199" y="0"/>
                </a:lnTo>
                <a:lnTo>
                  <a:pt x="8363199" y="937498"/>
                </a:lnTo>
                <a:lnTo>
                  <a:pt x="0" y="937498"/>
                </a:lnTo>
                <a:lnTo>
                  <a:pt x="0" y="0"/>
                </a:lnTo>
                <a:close/>
              </a:path>
            </a:pathLst>
          </a:custGeom>
          <a:blipFill>
            <a:blip r:embed="rId8">
              <a:extLst>
                <a:ext uri="{96DAC541-7B7A-43D3-8B79-37D633B846F1}">
                  <asvg:svgBlip xmlns:asvg="http://schemas.microsoft.com/office/drawing/2016/SVG/main" r:embed="rId9"/>
                </a:ext>
              </a:extLst>
            </a:blip>
            <a:stretch>
              <a:fillRect l="0" t="-236" r="0" b="-236"/>
            </a:stretch>
          </a:blipFill>
        </p:spPr>
      </p:sp>
      <p:sp>
        <p:nvSpPr>
          <p:cNvPr name="Freeform 6" id="6"/>
          <p:cNvSpPr/>
          <p:nvPr/>
        </p:nvSpPr>
        <p:spPr>
          <a:xfrm flipH="false" flipV="false" rot="0">
            <a:off x="6465754" y="6602919"/>
            <a:ext cx="8428082" cy="944770"/>
          </a:xfrm>
          <a:custGeom>
            <a:avLst/>
            <a:gdLst/>
            <a:ahLst/>
            <a:cxnLst/>
            <a:rect r="r" b="b" t="t" l="l"/>
            <a:pathLst>
              <a:path h="944770" w="8428082">
                <a:moveTo>
                  <a:pt x="0" y="0"/>
                </a:moveTo>
                <a:lnTo>
                  <a:pt x="8428082" y="0"/>
                </a:lnTo>
                <a:lnTo>
                  <a:pt x="8428082" y="944771"/>
                </a:lnTo>
                <a:lnTo>
                  <a:pt x="0" y="944771"/>
                </a:lnTo>
                <a:lnTo>
                  <a:pt x="0" y="0"/>
                </a:lnTo>
                <a:close/>
              </a:path>
            </a:pathLst>
          </a:custGeom>
          <a:blipFill>
            <a:blip r:embed="rId10">
              <a:extLst>
                <a:ext uri="{96DAC541-7B7A-43D3-8B79-37D633B846F1}">
                  <asvg:svgBlip xmlns:asvg="http://schemas.microsoft.com/office/drawing/2016/SVG/main" r:embed="rId11"/>
                </a:ext>
              </a:extLst>
            </a:blip>
            <a:stretch>
              <a:fillRect l="0" t="-399" r="0" b="-399"/>
            </a:stretch>
          </a:blipFill>
        </p:spPr>
      </p:sp>
      <p:sp>
        <p:nvSpPr>
          <p:cNvPr name="Freeform 7" id="7"/>
          <p:cNvSpPr/>
          <p:nvPr/>
        </p:nvSpPr>
        <p:spPr>
          <a:xfrm flipH="false" flipV="false" rot="0">
            <a:off x="6465754" y="7857395"/>
            <a:ext cx="8428082" cy="944770"/>
          </a:xfrm>
          <a:custGeom>
            <a:avLst/>
            <a:gdLst/>
            <a:ahLst/>
            <a:cxnLst/>
            <a:rect r="r" b="b" t="t" l="l"/>
            <a:pathLst>
              <a:path h="944770" w="8428082">
                <a:moveTo>
                  <a:pt x="0" y="0"/>
                </a:moveTo>
                <a:lnTo>
                  <a:pt x="8428082" y="0"/>
                </a:lnTo>
                <a:lnTo>
                  <a:pt x="8428082" y="944770"/>
                </a:lnTo>
                <a:lnTo>
                  <a:pt x="0" y="944770"/>
                </a:lnTo>
                <a:lnTo>
                  <a:pt x="0" y="0"/>
                </a:lnTo>
                <a:close/>
              </a:path>
            </a:pathLst>
          </a:custGeom>
          <a:blipFill>
            <a:blip r:embed="rId12">
              <a:extLst>
                <a:ext uri="{96DAC541-7B7A-43D3-8B79-37D633B846F1}">
                  <asvg:svgBlip xmlns:asvg="http://schemas.microsoft.com/office/drawing/2016/SVG/main" r:embed="rId13"/>
                </a:ext>
              </a:extLst>
            </a:blip>
            <a:stretch>
              <a:fillRect l="0" t="-399" r="0" b="-399"/>
            </a:stretch>
          </a:blipFill>
        </p:spPr>
      </p:sp>
      <p:grpSp>
        <p:nvGrpSpPr>
          <p:cNvPr name="Group 8" id="8"/>
          <p:cNvGrpSpPr/>
          <p:nvPr/>
        </p:nvGrpSpPr>
        <p:grpSpPr>
          <a:xfrm rot="0">
            <a:off x="3938607" y="1254834"/>
            <a:ext cx="2334316" cy="714246"/>
            <a:chOff x="0" y="0"/>
            <a:chExt cx="3112422" cy="952328"/>
          </a:xfrm>
        </p:grpSpPr>
        <p:sp>
          <p:nvSpPr>
            <p:cNvPr name="Freeform 9" id="9"/>
            <p:cNvSpPr/>
            <p:nvPr/>
          </p:nvSpPr>
          <p:spPr>
            <a:xfrm flipH="false" flipV="false" rot="0">
              <a:off x="0" y="0"/>
              <a:ext cx="3112389" cy="952373"/>
            </a:xfrm>
            <a:custGeom>
              <a:avLst/>
              <a:gdLst/>
              <a:ahLst/>
              <a:cxnLst/>
              <a:rect r="r" b="b" t="t" l="l"/>
              <a:pathLst>
                <a:path h="952373" w="3112389">
                  <a:moveTo>
                    <a:pt x="0" y="0"/>
                  </a:moveTo>
                  <a:lnTo>
                    <a:pt x="3112389" y="0"/>
                  </a:lnTo>
                  <a:lnTo>
                    <a:pt x="3112389" y="952373"/>
                  </a:lnTo>
                  <a:lnTo>
                    <a:pt x="0" y="952373"/>
                  </a:lnTo>
                  <a:lnTo>
                    <a:pt x="0" y="0"/>
                  </a:lnTo>
                  <a:close/>
                </a:path>
              </a:pathLst>
            </a:custGeom>
            <a:blipFill>
              <a:blip r:embed="rId14"/>
              <a:stretch>
                <a:fillRect l="0" t="-13726" r="0" b="-13726"/>
              </a:stretch>
            </a:blipFill>
          </p:spPr>
        </p:sp>
      </p:grpSp>
      <p:grpSp>
        <p:nvGrpSpPr>
          <p:cNvPr name="Group 10" id="10"/>
          <p:cNvGrpSpPr/>
          <p:nvPr/>
        </p:nvGrpSpPr>
        <p:grpSpPr>
          <a:xfrm rot="0">
            <a:off x="4052977" y="2654193"/>
            <a:ext cx="2105574" cy="771747"/>
            <a:chOff x="0" y="0"/>
            <a:chExt cx="2807432" cy="1028996"/>
          </a:xfrm>
        </p:grpSpPr>
        <p:sp>
          <p:nvSpPr>
            <p:cNvPr name="Freeform 11" id="11"/>
            <p:cNvSpPr/>
            <p:nvPr/>
          </p:nvSpPr>
          <p:spPr>
            <a:xfrm flipH="false" flipV="false" rot="0">
              <a:off x="0" y="0"/>
              <a:ext cx="2807462" cy="1028954"/>
            </a:xfrm>
            <a:custGeom>
              <a:avLst/>
              <a:gdLst/>
              <a:ahLst/>
              <a:cxnLst/>
              <a:rect r="r" b="b" t="t" l="l"/>
              <a:pathLst>
                <a:path h="1028954" w="2807462">
                  <a:moveTo>
                    <a:pt x="0" y="0"/>
                  </a:moveTo>
                  <a:lnTo>
                    <a:pt x="2807462" y="0"/>
                  </a:lnTo>
                  <a:lnTo>
                    <a:pt x="2807462" y="1028954"/>
                  </a:lnTo>
                  <a:lnTo>
                    <a:pt x="0" y="1028954"/>
                  </a:lnTo>
                  <a:lnTo>
                    <a:pt x="0" y="0"/>
                  </a:lnTo>
                  <a:close/>
                </a:path>
              </a:pathLst>
            </a:custGeom>
            <a:blipFill>
              <a:blip r:embed="rId15"/>
              <a:stretch>
                <a:fillRect l="-36831" t="0" r="-36830" b="-4"/>
              </a:stretch>
            </a:blipFill>
          </p:spPr>
        </p:sp>
      </p:grpSp>
      <p:grpSp>
        <p:nvGrpSpPr>
          <p:cNvPr name="Group 12" id="12"/>
          <p:cNvGrpSpPr/>
          <p:nvPr/>
        </p:nvGrpSpPr>
        <p:grpSpPr>
          <a:xfrm rot="0">
            <a:off x="4052977" y="2654193"/>
            <a:ext cx="2105574" cy="771747"/>
            <a:chOff x="0" y="0"/>
            <a:chExt cx="2807432" cy="1028996"/>
          </a:xfrm>
        </p:grpSpPr>
        <p:sp>
          <p:nvSpPr>
            <p:cNvPr name="Freeform 13" id="13"/>
            <p:cNvSpPr/>
            <p:nvPr/>
          </p:nvSpPr>
          <p:spPr>
            <a:xfrm flipH="false" flipV="false" rot="0">
              <a:off x="0" y="0"/>
              <a:ext cx="2807462" cy="1028954"/>
            </a:xfrm>
            <a:custGeom>
              <a:avLst/>
              <a:gdLst/>
              <a:ahLst/>
              <a:cxnLst/>
              <a:rect r="r" b="b" t="t" l="l"/>
              <a:pathLst>
                <a:path h="1028954" w="2807462">
                  <a:moveTo>
                    <a:pt x="0" y="0"/>
                  </a:moveTo>
                  <a:lnTo>
                    <a:pt x="2807462" y="0"/>
                  </a:lnTo>
                  <a:lnTo>
                    <a:pt x="2807462" y="1028954"/>
                  </a:lnTo>
                  <a:lnTo>
                    <a:pt x="0" y="1028954"/>
                  </a:lnTo>
                  <a:lnTo>
                    <a:pt x="0" y="0"/>
                  </a:lnTo>
                  <a:close/>
                </a:path>
              </a:pathLst>
            </a:custGeom>
            <a:blipFill>
              <a:blip r:embed="rId16"/>
              <a:stretch>
                <a:fillRect l="0" t="-16968" r="1" b="-16972"/>
              </a:stretch>
            </a:blipFill>
          </p:spPr>
        </p:sp>
      </p:grpSp>
      <p:grpSp>
        <p:nvGrpSpPr>
          <p:cNvPr name="Group 14" id="14"/>
          <p:cNvGrpSpPr/>
          <p:nvPr/>
        </p:nvGrpSpPr>
        <p:grpSpPr>
          <a:xfrm rot="0">
            <a:off x="4219777" y="3925238"/>
            <a:ext cx="1675134" cy="913818"/>
            <a:chOff x="0" y="0"/>
            <a:chExt cx="2233512" cy="1218424"/>
          </a:xfrm>
        </p:grpSpPr>
        <p:sp>
          <p:nvSpPr>
            <p:cNvPr name="Freeform 15" id="15"/>
            <p:cNvSpPr/>
            <p:nvPr/>
          </p:nvSpPr>
          <p:spPr>
            <a:xfrm flipH="false" flipV="false" rot="0">
              <a:off x="0" y="0"/>
              <a:ext cx="2233549" cy="1218438"/>
            </a:xfrm>
            <a:custGeom>
              <a:avLst/>
              <a:gdLst/>
              <a:ahLst/>
              <a:cxnLst/>
              <a:rect r="r" b="b" t="t" l="l"/>
              <a:pathLst>
                <a:path h="1218438" w="2233549">
                  <a:moveTo>
                    <a:pt x="0" y="0"/>
                  </a:moveTo>
                  <a:lnTo>
                    <a:pt x="2233549" y="0"/>
                  </a:lnTo>
                  <a:lnTo>
                    <a:pt x="2233549" y="1218438"/>
                  </a:lnTo>
                  <a:lnTo>
                    <a:pt x="0" y="1218438"/>
                  </a:lnTo>
                  <a:lnTo>
                    <a:pt x="0" y="0"/>
                  </a:lnTo>
                  <a:close/>
                </a:path>
              </a:pathLst>
            </a:custGeom>
            <a:blipFill>
              <a:blip r:embed="rId17"/>
              <a:stretch>
                <a:fillRect l="0" t="-41655" r="1" b="-41654"/>
              </a:stretch>
            </a:blipFill>
          </p:spPr>
        </p:sp>
      </p:grpSp>
      <p:grpSp>
        <p:nvGrpSpPr>
          <p:cNvPr name="Group 16" id="16"/>
          <p:cNvGrpSpPr/>
          <p:nvPr/>
        </p:nvGrpSpPr>
        <p:grpSpPr>
          <a:xfrm rot="0">
            <a:off x="4219777" y="5419296"/>
            <a:ext cx="1677306" cy="832664"/>
            <a:chOff x="0" y="0"/>
            <a:chExt cx="2236408" cy="1110218"/>
          </a:xfrm>
        </p:grpSpPr>
        <p:sp>
          <p:nvSpPr>
            <p:cNvPr name="Freeform 17" id="17"/>
            <p:cNvSpPr/>
            <p:nvPr/>
          </p:nvSpPr>
          <p:spPr>
            <a:xfrm flipH="false" flipV="false" rot="0">
              <a:off x="0" y="0"/>
              <a:ext cx="2236470" cy="1110234"/>
            </a:xfrm>
            <a:custGeom>
              <a:avLst/>
              <a:gdLst/>
              <a:ahLst/>
              <a:cxnLst/>
              <a:rect r="r" b="b" t="t" l="l"/>
              <a:pathLst>
                <a:path h="1110234" w="2236470">
                  <a:moveTo>
                    <a:pt x="0" y="0"/>
                  </a:moveTo>
                  <a:lnTo>
                    <a:pt x="2236470" y="0"/>
                  </a:lnTo>
                  <a:lnTo>
                    <a:pt x="2236470" y="1110234"/>
                  </a:lnTo>
                  <a:lnTo>
                    <a:pt x="0" y="1110234"/>
                  </a:lnTo>
                  <a:lnTo>
                    <a:pt x="0" y="0"/>
                  </a:lnTo>
                  <a:close/>
                </a:path>
              </a:pathLst>
            </a:custGeom>
            <a:blipFill>
              <a:blip r:embed="rId18"/>
              <a:stretch>
                <a:fillRect l="0" t="-17145" r="2" b="-17144"/>
              </a:stretch>
            </a:blipFill>
          </p:spPr>
        </p:sp>
      </p:grpSp>
      <p:grpSp>
        <p:nvGrpSpPr>
          <p:cNvPr name="Group 18" id="18"/>
          <p:cNvGrpSpPr/>
          <p:nvPr/>
        </p:nvGrpSpPr>
        <p:grpSpPr>
          <a:xfrm rot="0">
            <a:off x="4448700" y="6527798"/>
            <a:ext cx="1098324" cy="1042446"/>
            <a:chOff x="0" y="0"/>
            <a:chExt cx="1464432" cy="1389928"/>
          </a:xfrm>
        </p:grpSpPr>
        <p:sp>
          <p:nvSpPr>
            <p:cNvPr name="Freeform 19" id="19"/>
            <p:cNvSpPr/>
            <p:nvPr/>
          </p:nvSpPr>
          <p:spPr>
            <a:xfrm flipH="false" flipV="false" rot="0">
              <a:off x="0" y="0"/>
              <a:ext cx="1464437" cy="1389888"/>
            </a:xfrm>
            <a:custGeom>
              <a:avLst/>
              <a:gdLst/>
              <a:ahLst/>
              <a:cxnLst/>
              <a:rect r="r" b="b" t="t" l="l"/>
              <a:pathLst>
                <a:path h="1389888" w="1464437">
                  <a:moveTo>
                    <a:pt x="0" y="0"/>
                  </a:moveTo>
                  <a:lnTo>
                    <a:pt x="1464437" y="0"/>
                  </a:lnTo>
                  <a:lnTo>
                    <a:pt x="1464437" y="1389888"/>
                  </a:lnTo>
                  <a:lnTo>
                    <a:pt x="0" y="1389888"/>
                  </a:lnTo>
                  <a:lnTo>
                    <a:pt x="0" y="0"/>
                  </a:lnTo>
                  <a:close/>
                </a:path>
              </a:pathLst>
            </a:custGeom>
            <a:blipFill>
              <a:blip r:embed="rId19"/>
              <a:stretch>
                <a:fillRect l="-1252" t="0" r="-1252" b="-2"/>
              </a:stretch>
            </a:blipFill>
          </p:spPr>
        </p:sp>
      </p:grpSp>
      <p:grpSp>
        <p:nvGrpSpPr>
          <p:cNvPr name="Group 20" id="20"/>
          <p:cNvGrpSpPr/>
          <p:nvPr/>
        </p:nvGrpSpPr>
        <p:grpSpPr>
          <a:xfrm rot="0">
            <a:off x="4628316" y="7888582"/>
            <a:ext cx="852839" cy="937185"/>
            <a:chOff x="0" y="0"/>
            <a:chExt cx="1137118" cy="1249580"/>
          </a:xfrm>
        </p:grpSpPr>
        <p:sp>
          <p:nvSpPr>
            <p:cNvPr name="Freeform 21" id="21"/>
            <p:cNvSpPr/>
            <p:nvPr/>
          </p:nvSpPr>
          <p:spPr>
            <a:xfrm flipH="false" flipV="false" rot="0">
              <a:off x="0" y="0"/>
              <a:ext cx="1137158" cy="1249553"/>
            </a:xfrm>
            <a:custGeom>
              <a:avLst/>
              <a:gdLst/>
              <a:ahLst/>
              <a:cxnLst/>
              <a:rect r="r" b="b" t="t" l="l"/>
              <a:pathLst>
                <a:path h="1249553" w="1137158">
                  <a:moveTo>
                    <a:pt x="0" y="0"/>
                  </a:moveTo>
                  <a:lnTo>
                    <a:pt x="1137158" y="0"/>
                  </a:lnTo>
                  <a:lnTo>
                    <a:pt x="1137158" y="1249553"/>
                  </a:lnTo>
                  <a:lnTo>
                    <a:pt x="0" y="1249553"/>
                  </a:lnTo>
                  <a:lnTo>
                    <a:pt x="0" y="0"/>
                  </a:lnTo>
                  <a:close/>
                </a:path>
              </a:pathLst>
            </a:custGeom>
            <a:blipFill>
              <a:blip r:embed="rId20"/>
              <a:stretch>
                <a:fillRect l="-137" t="0" r="-133" b="-2"/>
              </a:stretch>
            </a:blipFill>
          </p:spPr>
        </p:sp>
      </p:grpSp>
      <p:grpSp>
        <p:nvGrpSpPr>
          <p:cNvPr name="Group 22" id="22"/>
          <p:cNvGrpSpPr/>
          <p:nvPr/>
        </p:nvGrpSpPr>
        <p:grpSpPr>
          <a:xfrm rot="0">
            <a:off x="15099698" y="9258300"/>
            <a:ext cx="3112038" cy="910270"/>
            <a:chOff x="0" y="0"/>
            <a:chExt cx="4149384" cy="1213694"/>
          </a:xfrm>
        </p:grpSpPr>
        <p:sp>
          <p:nvSpPr>
            <p:cNvPr name="Freeform 23" id="2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1"/>
              <a:stretch>
                <a:fillRect l="-41" t="0" r="-42" b="3"/>
              </a:stretch>
            </a:blipFill>
          </p:spPr>
        </p:sp>
      </p:grpSp>
      <p:grpSp>
        <p:nvGrpSpPr>
          <p:cNvPr name="Group 24" id="24"/>
          <p:cNvGrpSpPr/>
          <p:nvPr/>
        </p:nvGrpSpPr>
        <p:grpSpPr>
          <a:xfrm rot="0">
            <a:off x="4423401" y="8985414"/>
            <a:ext cx="1123623" cy="1087270"/>
            <a:chOff x="0" y="0"/>
            <a:chExt cx="1498164" cy="1449694"/>
          </a:xfrm>
        </p:grpSpPr>
        <p:sp>
          <p:nvSpPr>
            <p:cNvPr name="Freeform 25" id="25"/>
            <p:cNvSpPr/>
            <p:nvPr/>
          </p:nvSpPr>
          <p:spPr>
            <a:xfrm flipH="false" flipV="false" rot="0">
              <a:off x="0" y="0"/>
              <a:ext cx="1498219" cy="1449705"/>
            </a:xfrm>
            <a:custGeom>
              <a:avLst/>
              <a:gdLst/>
              <a:ahLst/>
              <a:cxnLst/>
              <a:rect r="r" b="b" t="t" l="l"/>
              <a:pathLst>
                <a:path h="1449705" w="1498219">
                  <a:moveTo>
                    <a:pt x="0" y="0"/>
                  </a:moveTo>
                  <a:lnTo>
                    <a:pt x="1498219" y="0"/>
                  </a:lnTo>
                  <a:lnTo>
                    <a:pt x="1498219" y="1449705"/>
                  </a:lnTo>
                  <a:lnTo>
                    <a:pt x="0" y="1449705"/>
                  </a:lnTo>
                  <a:lnTo>
                    <a:pt x="0" y="0"/>
                  </a:lnTo>
                  <a:close/>
                </a:path>
              </a:pathLst>
            </a:custGeom>
            <a:blipFill>
              <a:blip r:embed="rId22"/>
              <a:stretch>
                <a:fillRect l="0" t="-151" r="3" b="-151"/>
              </a:stretch>
            </a:blipFill>
          </p:spPr>
        </p:sp>
      </p:grpSp>
      <p:sp>
        <p:nvSpPr>
          <p:cNvPr name="Freeform 26" id="26"/>
          <p:cNvSpPr/>
          <p:nvPr/>
        </p:nvSpPr>
        <p:spPr>
          <a:xfrm flipH="false" flipV="false" rot="0">
            <a:off x="6465754" y="9034646"/>
            <a:ext cx="8428082" cy="944770"/>
          </a:xfrm>
          <a:custGeom>
            <a:avLst/>
            <a:gdLst/>
            <a:ahLst/>
            <a:cxnLst/>
            <a:rect r="r" b="b" t="t" l="l"/>
            <a:pathLst>
              <a:path h="944770" w="8428082">
                <a:moveTo>
                  <a:pt x="0" y="0"/>
                </a:moveTo>
                <a:lnTo>
                  <a:pt x="8428082" y="0"/>
                </a:lnTo>
                <a:lnTo>
                  <a:pt x="8428082" y="944770"/>
                </a:lnTo>
                <a:lnTo>
                  <a:pt x="0" y="944770"/>
                </a:lnTo>
                <a:lnTo>
                  <a:pt x="0" y="0"/>
                </a:lnTo>
                <a:close/>
              </a:path>
            </a:pathLst>
          </a:custGeom>
          <a:blipFill>
            <a:blip r:embed="rId23">
              <a:extLst>
                <a:ext uri="{96DAC541-7B7A-43D3-8B79-37D633B846F1}">
                  <asvg:svgBlip xmlns:asvg="http://schemas.microsoft.com/office/drawing/2016/SVG/main" r:embed="rId24"/>
                </a:ext>
              </a:extLst>
            </a:blip>
            <a:stretch>
              <a:fillRect l="0" t="-399" r="0" b="-399"/>
            </a:stretch>
          </a:blipFill>
        </p:spPr>
      </p:sp>
      <p:grpSp>
        <p:nvGrpSpPr>
          <p:cNvPr name="Group 27" id="27"/>
          <p:cNvGrpSpPr/>
          <p:nvPr/>
        </p:nvGrpSpPr>
        <p:grpSpPr>
          <a:xfrm rot="0">
            <a:off x="-1495041" y="-1129600"/>
            <a:ext cx="4309083" cy="11853218"/>
            <a:chOff x="0" y="0"/>
            <a:chExt cx="5745444" cy="15804290"/>
          </a:xfrm>
        </p:grpSpPr>
        <p:sp>
          <p:nvSpPr>
            <p:cNvPr name="Freeform 28" id="28"/>
            <p:cNvSpPr/>
            <p:nvPr/>
          </p:nvSpPr>
          <p:spPr>
            <a:xfrm flipH="true" flipV="false" rot="0">
              <a:off x="0" y="0"/>
              <a:ext cx="5745480" cy="15804262"/>
            </a:xfrm>
            <a:custGeom>
              <a:avLst/>
              <a:gdLst/>
              <a:ahLst/>
              <a:cxnLst/>
              <a:rect r="r" b="b" t="t" l="l"/>
              <a:pathLst>
                <a:path h="15804262" w="5745480">
                  <a:moveTo>
                    <a:pt x="5745480" y="0"/>
                  </a:moveTo>
                  <a:lnTo>
                    <a:pt x="0" y="0"/>
                  </a:lnTo>
                  <a:lnTo>
                    <a:pt x="0" y="15804262"/>
                  </a:lnTo>
                  <a:lnTo>
                    <a:pt x="5745480" y="15804262"/>
                  </a:lnTo>
                  <a:lnTo>
                    <a:pt x="5745480" y="0"/>
                  </a:lnTo>
                  <a:close/>
                </a:path>
              </a:pathLst>
            </a:custGeom>
            <a:blipFill>
              <a:blip r:embed="rId25"/>
              <a:stretch>
                <a:fillRect l="-185344" t="0" r="-130252" b="0"/>
              </a:stretch>
            </a:blipFill>
          </p:spPr>
        </p:sp>
      </p:grpSp>
      <p:sp>
        <p:nvSpPr>
          <p:cNvPr name="TextBox 29" id="29"/>
          <p:cNvSpPr txBox="true"/>
          <p:nvPr/>
        </p:nvSpPr>
        <p:spPr>
          <a:xfrm rot="0">
            <a:off x="6523264" y="6498396"/>
            <a:ext cx="8255068" cy="963136"/>
          </a:xfrm>
          <a:prstGeom prst="rect">
            <a:avLst/>
          </a:prstGeom>
        </p:spPr>
        <p:txBody>
          <a:bodyPr anchor="t" rtlCol="false" tIns="0" lIns="0" bIns="0" rIns="0">
            <a:spAutoFit/>
          </a:bodyPr>
          <a:lstStyle/>
          <a:p>
            <a:pPr algn="just">
              <a:lnSpc>
                <a:spcPts val="2308"/>
              </a:lnSpc>
            </a:pPr>
            <a:r>
              <a:rPr lang="en-US" sz="1648">
                <a:solidFill>
                  <a:srgbClr val="000000"/>
                </a:solidFill>
                <a:latin typeface="Calibri (MS)"/>
                <a:ea typeface="Calibri (MS)"/>
                <a:cs typeface="Calibri (MS)"/>
                <a:sym typeface="Calibri (MS)"/>
              </a:rPr>
              <a:t>T</a:t>
            </a:r>
            <a:r>
              <a:rPr lang="en-US" sz="1648" b="true">
                <a:solidFill>
                  <a:srgbClr val="000000"/>
                </a:solidFill>
                <a:latin typeface="Calibri (MS) Bold"/>
                <a:ea typeface="Calibri (MS) Bold"/>
                <a:cs typeface="Calibri (MS) Bold"/>
                <a:sym typeface="Calibri (MS) Bold"/>
              </a:rPr>
              <a:t>he Franco-Brazilian Institute of Business Administration</a:t>
            </a:r>
            <a:r>
              <a:rPr lang="en-US" sz="1648">
                <a:solidFill>
                  <a:srgbClr val="000000"/>
                </a:solidFill>
                <a:latin typeface="Calibri (MS)"/>
                <a:ea typeface="Calibri (MS)"/>
                <a:cs typeface="Calibri (MS)"/>
                <a:sym typeface="Calibri (MS)"/>
              </a:rPr>
              <a:t> is an associative structure aimed at consolidating university and economic relations between France and Brazil, focusing on both students and professors, in terms of education and research in business management.</a:t>
            </a:r>
          </a:p>
        </p:txBody>
      </p:sp>
      <p:sp>
        <p:nvSpPr>
          <p:cNvPr name="TextBox 30" id="30"/>
          <p:cNvSpPr txBox="true"/>
          <p:nvPr/>
        </p:nvSpPr>
        <p:spPr>
          <a:xfrm rot="0">
            <a:off x="6529042" y="7755232"/>
            <a:ext cx="8364795" cy="1046933"/>
          </a:xfrm>
          <a:prstGeom prst="rect">
            <a:avLst/>
          </a:prstGeom>
        </p:spPr>
        <p:txBody>
          <a:bodyPr anchor="t" rtlCol="false" tIns="0" lIns="0" bIns="0" rIns="0">
            <a:spAutoFit/>
          </a:bodyPr>
          <a:lstStyle/>
          <a:p>
            <a:pPr algn="just">
              <a:lnSpc>
                <a:spcPts val="2537"/>
              </a:lnSpc>
            </a:pPr>
            <a:r>
              <a:rPr lang="en-US" sz="1813">
                <a:solidFill>
                  <a:srgbClr val="000000"/>
                </a:solidFill>
                <a:latin typeface="Calibri (MS)"/>
                <a:ea typeface="Calibri (MS)"/>
                <a:cs typeface="Calibri (MS)"/>
                <a:sym typeface="Calibri (MS)"/>
              </a:rPr>
              <a:t>A reflective and action-oriented forum of over 350 members from Higher Education Institutions (HEIs), research centers and national, regional, and international associations.</a:t>
            </a:r>
          </a:p>
        </p:txBody>
      </p:sp>
      <p:sp>
        <p:nvSpPr>
          <p:cNvPr name="TextBox 31" id="31"/>
          <p:cNvSpPr txBox="true"/>
          <p:nvPr/>
        </p:nvSpPr>
        <p:spPr>
          <a:xfrm rot="0">
            <a:off x="6635407" y="4055358"/>
            <a:ext cx="8078056" cy="1106024"/>
          </a:xfrm>
          <a:prstGeom prst="rect">
            <a:avLst/>
          </a:prstGeom>
        </p:spPr>
        <p:txBody>
          <a:bodyPr anchor="t" rtlCol="false" tIns="0" lIns="0" bIns="0" rIns="0">
            <a:spAutoFit/>
          </a:bodyPr>
          <a:lstStyle/>
          <a:p>
            <a:pPr algn="just">
              <a:lnSpc>
                <a:spcPts val="2149"/>
              </a:lnSpc>
            </a:pPr>
            <a:r>
              <a:rPr lang="en-US" sz="1786">
                <a:solidFill>
                  <a:srgbClr val="000000"/>
                </a:solidFill>
                <a:latin typeface="Calibri (MS)"/>
                <a:ea typeface="Calibri (MS)"/>
                <a:cs typeface="Calibri (MS)"/>
                <a:sym typeface="Calibri (MS)"/>
              </a:rPr>
              <a:t>The Association of Portuguese Language Universities </a:t>
            </a:r>
            <a:r>
              <a:rPr lang="en-US" sz="1786" b="true">
                <a:solidFill>
                  <a:srgbClr val="000000"/>
                </a:solidFill>
                <a:latin typeface="Calibri (MS) Bold"/>
                <a:ea typeface="Calibri (MS) Bold"/>
                <a:cs typeface="Calibri (MS) Bold"/>
                <a:sym typeface="Calibri (MS) Bold"/>
              </a:rPr>
              <a:t>(AULP)</a:t>
            </a:r>
            <a:r>
              <a:rPr lang="en-US" sz="1786">
                <a:solidFill>
                  <a:srgbClr val="000000"/>
                </a:solidFill>
                <a:latin typeface="Calibri (MS)"/>
                <a:ea typeface="Calibri (MS)"/>
                <a:cs typeface="Calibri (MS)"/>
                <a:sym typeface="Calibri (MS)"/>
              </a:rPr>
              <a:t> is an organization that brings together higher education institutions from Portuguese-speaking countries around the world.</a:t>
            </a:r>
          </a:p>
          <a:p>
            <a:pPr algn="just">
              <a:lnSpc>
                <a:spcPts val="1818"/>
              </a:lnSpc>
            </a:pPr>
          </a:p>
        </p:txBody>
      </p:sp>
      <p:sp>
        <p:nvSpPr>
          <p:cNvPr name="TextBox 32" id="32"/>
          <p:cNvSpPr txBox="true"/>
          <p:nvPr/>
        </p:nvSpPr>
        <p:spPr>
          <a:xfrm rot="0">
            <a:off x="6549331" y="1250074"/>
            <a:ext cx="8078056" cy="918443"/>
          </a:xfrm>
          <a:prstGeom prst="rect">
            <a:avLst/>
          </a:prstGeom>
        </p:spPr>
        <p:txBody>
          <a:bodyPr anchor="t" rtlCol="false" tIns="0" lIns="0" bIns="0" rIns="0">
            <a:spAutoFit/>
          </a:bodyPr>
          <a:lstStyle/>
          <a:p>
            <a:pPr algn="just">
              <a:lnSpc>
                <a:spcPts val="1757"/>
              </a:lnSpc>
            </a:pPr>
            <a:r>
              <a:rPr lang="en-US" sz="1460" b="true">
                <a:solidFill>
                  <a:srgbClr val="000000"/>
                </a:solidFill>
                <a:latin typeface="Calibri (MS) Bold"/>
                <a:ea typeface="Calibri (MS) Bold"/>
                <a:cs typeface="Calibri (MS) Bold"/>
                <a:sym typeface="Calibri (MS) Bold"/>
              </a:rPr>
              <a:t>UDUALC </a:t>
            </a:r>
            <a:r>
              <a:rPr lang="en-US" sz="1460">
                <a:solidFill>
                  <a:srgbClr val="000000"/>
                </a:solidFill>
                <a:latin typeface="Calibri (MS)"/>
                <a:ea typeface="Calibri (MS)"/>
                <a:cs typeface="Calibri (MS)"/>
                <a:sym typeface="Calibri (MS)"/>
              </a:rPr>
              <a:t>is a non-governmental, non-profit organization recognized by UNESCO as a regional consultative body. It aims to strengthen academic exchange, mobility, credit recognition, and quality assurance, fostering cooperation among higher education institutions within a framework of respect, plurality, and social commitment.</a:t>
            </a:r>
          </a:p>
        </p:txBody>
      </p:sp>
      <p:sp>
        <p:nvSpPr>
          <p:cNvPr name="TextBox 33" id="33"/>
          <p:cNvSpPr txBox="true"/>
          <p:nvPr/>
        </p:nvSpPr>
        <p:spPr>
          <a:xfrm rot="0">
            <a:off x="6603244" y="2681765"/>
            <a:ext cx="8110220" cy="819509"/>
          </a:xfrm>
          <a:prstGeom prst="rect">
            <a:avLst/>
          </a:prstGeom>
        </p:spPr>
        <p:txBody>
          <a:bodyPr anchor="t" rtlCol="false" tIns="0" lIns="0" bIns="0" rIns="0">
            <a:spAutoFit/>
          </a:bodyPr>
          <a:lstStyle/>
          <a:p>
            <a:pPr algn="just">
              <a:lnSpc>
                <a:spcPts val="1982"/>
              </a:lnSpc>
            </a:pPr>
            <a:r>
              <a:rPr lang="en-US" sz="1648">
                <a:solidFill>
                  <a:srgbClr val="000000"/>
                </a:solidFill>
                <a:latin typeface="Calibri (MS)"/>
                <a:ea typeface="Calibri (MS)"/>
                <a:cs typeface="Calibri (MS)"/>
                <a:sym typeface="Calibri (MS)"/>
              </a:rPr>
              <a:t>The World Association of French-speaking Higher Education and Research Institutions (</a:t>
            </a:r>
            <a:r>
              <a:rPr lang="en-US" sz="1648" b="true">
                <a:solidFill>
                  <a:srgbClr val="000000"/>
                </a:solidFill>
                <a:latin typeface="Calibri (MS) Bold"/>
                <a:ea typeface="Calibri (MS) Bold"/>
                <a:cs typeface="Calibri (MS) Bold"/>
                <a:sym typeface="Calibri (MS) Bold"/>
              </a:rPr>
              <a:t>AUF</a:t>
            </a:r>
            <a:r>
              <a:rPr lang="en-US" sz="1648">
                <a:solidFill>
                  <a:srgbClr val="000000"/>
                </a:solidFill>
                <a:latin typeface="Calibri (MS)"/>
                <a:ea typeface="Calibri (MS)"/>
                <a:cs typeface="Calibri (MS)"/>
                <a:sym typeface="Calibri (MS)"/>
              </a:rPr>
              <a:t>) brings together more than 1000 universities and institutions across all continents in about 120 countries.</a:t>
            </a:r>
          </a:p>
        </p:txBody>
      </p:sp>
      <p:sp>
        <p:nvSpPr>
          <p:cNvPr name="TextBox 34" id="34"/>
          <p:cNvSpPr txBox="true"/>
          <p:nvPr/>
        </p:nvSpPr>
        <p:spPr>
          <a:xfrm rot="0">
            <a:off x="6635407" y="5367335"/>
            <a:ext cx="8078056" cy="819509"/>
          </a:xfrm>
          <a:prstGeom prst="rect">
            <a:avLst/>
          </a:prstGeom>
        </p:spPr>
        <p:txBody>
          <a:bodyPr anchor="t" rtlCol="false" tIns="0" lIns="0" bIns="0" rIns="0">
            <a:spAutoFit/>
          </a:bodyPr>
          <a:lstStyle/>
          <a:p>
            <a:pPr algn="just">
              <a:lnSpc>
                <a:spcPts val="1982"/>
              </a:lnSpc>
            </a:pPr>
            <a:r>
              <a:rPr lang="en-US" sz="1648" spc="10">
                <a:solidFill>
                  <a:srgbClr val="000000"/>
                </a:solidFill>
                <a:latin typeface="Calibri (MS)"/>
                <a:ea typeface="Calibri (MS)"/>
                <a:cs typeface="Calibri (MS)"/>
                <a:sym typeface="Calibri (MS)"/>
              </a:rPr>
              <a:t>The </a:t>
            </a:r>
            <a:r>
              <a:rPr lang="en-US" b="true" sz="1648" spc="10">
                <a:solidFill>
                  <a:srgbClr val="000000"/>
                </a:solidFill>
                <a:latin typeface="Calibri (MS) Bold"/>
                <a:ea typeface="Calibri (MS) Bold"/>
                <a:cs typeface="Calibri (MS) Bold"/>
                <a:sym typeface="Calibri (MS) Bold"/>
              </a:rPr>
              <a:t>German-Brazilian</a:t>
            </a:r>
            <a:r>
              <a:rPr lang="en-US" sz="1648" spc="10">
                <a:solidFill>
                  <a:srgbClr val="000000"/>
                </a:solidFill>
                <a:latin typeface="Calibri (MS)"/>
                <a:ea typeface="Calibri (MS)"/>
                <a:cs typeface="Calibri (MS)"/>
                <a:sym typeface="Calibri (MS)"/>
              </a:rPr>
              <a:t> strategic partnership focuses on expanding cooperation in areas like energy, environment, climate, science, economy, trade, defence, labor, social affairs, and human rights, both bilaterally and multilaterally, including within the United Nations.</a:t>
            </a:r>
          </a:p>
        </p:txBody>
      </p:sp>
      <p:sp>
        <p:nvSpPr>
          <p:cNvPr name="TextBox 35" id="35"/>
          <p:cNvSpPr txBox="true"/>
          <p:nvPr/>
        </p:nvSpPr>
        <p:spPr>
          <a:xfrm rot="0">
            <a:off x="2999781" y="-366"/>
            <a:ext cx="15288219" cy="1167612"/>
          </a:xfrm>
          <a:prstGeom prst="rect">
            <a:avLst/>
          </a:prstGeom>
        </p:spPr>
        <p:txBody>
          <a:bodyPr anchor="t" rtlCol="false" tIns="0" lIns="0" bIns="0" rIns="0">
            <a:spAutoFit/>
          </a:bodyPr>
          <a:lstStyle/>
          <a:p>
            <a:pPr algn="l">
              <a:lnSpc>
                <a:spcPts val="8617"/>
              </a:lnSpc>
            </a:pPr>
            <a:r>
              <a:rPr lang="en-US" sz="6156">
                <a:solidFill>
                  <a:srgbClr val="022B71"/>
                </a:solidFill>
                <a:latin typeface="Century Gothic Paneuropean"/>
                <a:ea typeface="Century Gothic Paneuropean"/>
                <a:cs typeface="Century Gothic Paneuropean"/>
                <a:sym typeface="Century Gothic Paneuropean"/>
              </a:rPr>
              <a:t>International Associations and Networks</a:t>
            </a:r>
          </a:p>
        </p:txBody>
      </p:sp>
      <p:sp>
        <p:nvSpPr>
          <p:cNvPr name="TextBox 36" id="36"/>
          <p:cNvSpPr txBox="true"/>
          <p:nvPr/>
        </p:nvSpPr>
        <p:spPr>
          <a:xfrm rot="0">
            <a:off x="6549331" y="8976526"/>
            <a:ext cx="8282688" cy="932423"/>
          </a:xfrm>
          <a:prstGeom prst="rect">
            <a:avLst/>
          </a:prstGeom>
        </p:spPr>
        <p:txBody>
          <a:bodyPr anchor="t" rtlCol="false" tIns="0" lIns="0" bIns="0" rIns="0">
            <a:spAutoFit/>
          </a:bodyPr>
          <a:lstStyle/>
          <a:p>
            <a:pPr algn="just">
              <a:lnSpc>
                <a:spcPts val="2276"/>
              </a:lnSpc>
            </a:pPr>
            <a:r>
              <a:rPr lang="en-US" sz="1625">
                <a:solidFill>
                  <a:srgbClr val="000000"/>
                </a:solidFill>
                <a:latin typeface="Calibri (MS)"/>
                <a:ea typeface="Calibri (MS)"/>
                <a:cs typeface="Calibri (MS)"/>
                <a:sym typeface="Calibri (MS)"/>
              </a:rPr>
              <a:t>The </a:t>
            </a:r>
            <a:r>
              <a:rPr lang="en-US" sz="1625" b="true">
                <a:solidFill>
                  <a:srgbClr val="000000"/>
                </a:solidFill>
                <a:latin typeface="Calibri (MS) Bold"/>
                <a:ea typeface="Calibri (MS) Bold"/>
                <a:cs typeface="Calibri (MS) Bold"/>
                <a:sym typeface="Calibri (MS) Bold"/>
              </a:rPr>
              <a:t>International Association of Universities</a:t>
            </a:r>
            <a:r>
              <a:rPr lang="en-US" sz="1625">
                <a:solidFill>
                  <a:srgbClr val="000000"/>
                </a:solidFill>
                <a:latin typeface="Calibri (MS)"/>
                <a:ea typeface="Calibri (MS)"/>
                <a:cs typeface="Calibri (MS)"/>
                <a:sym typeface="Calibri (MS)"/>
              </a:rPr>
              <a:t>, is a membership-based organization that serves the global higher education community through knowledge analysis and trends, publications and portals, advisory services, peer learning, events, and global advocacy.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840495" y="4892054"/>
            <a:ext cx="10339667" cy="1159057"/>
          </a:xfrm>
          <a:custGeom>
            <a:avLst/>
            <a:gdLst/>
            <a:ahLst/>
            <a:cxnLst/>
            <a:rect r="r" b="b" t="t" l="l"/>
            <a:pathLst>
              <a:path h="1159057" w="10339667">
                <a:moveTo>
                  <a:pt x="0" y="0"/>
                </a:moveTo>
                <a:lnTo>
                  <a:pt x="10339667" y="0"/>
                </a:lnTo>
                <a:lnTo>
                  <a:pt x="10339667" y="1159056"/>
                </a:lnTo>
                <a:lnTo>
                  <a:pt x="0" y="1159056"/>
                </a:lnTo>
                <a:lnTo>
                  <a:pt x="0" y="0"/>
                </a:lnTo>
                <a:close/>
              </a:path>
            </a:pathLst>
          </a:custGeom>
          <a:blipFill>
            <a:blip r:embed="rId2">
              <a:extLst>
                <a:ext uri="{96DAC541-7B7A-43D3-8B79-37D633B846F1}">
                  <asvg:svgBlip xmlns:asvg="http://schemas.microsoft.com/office/drawing/2016/SVG/main" r:embed="rId3"/>
                </a:ext>
              </a:extLst>
            </a:blip>
            <a:stretch>
              <a:fillRect l="0" t="-236" r="0" b="-236"/>
            </a:stretch>
          </a:blipFill>
        </p:spPr>
      </p:sp>
      <p:sp>
        <p:nvSpPr>
          <p:cNvPr name="Freeform 3" id="3"/>
          <p:cNvSpPr/>
          <p:nvPr/>
        </p:nvSpPr>
        <p:spPr>
          <a:xfrm flipH="false" flipV="false" rot="0">
            <a:off x="6742613" y="7118976"/>
            <a:ext cx="10437549" cy="1170029"/>
          </a:xfrm>
          <a:custGeom>
            <a:avLst/>
            <a:gdLst/>
            <a:ahLst/>
            <a:cxnLst/>
            <a:rect r="r" b="b" t="t" l="l"/>
            <a:pathLst>
              <a:path h="1170029" w="10437549">
                <a:moveTo>
                  <a:pt x="0" y="0"/>
                </a:moveTo>
                <a:lnTo>
                  <a:pt x="10437549" y="0"/>
                </a:lnTo>
                <a:lnTo>
                  <a:pt x="10437549" y="1170029"/>
                </a:lnTo>
                <a:lnTo>
                  <a:pt x="0" y="1170029"/>
                </a:lnTo>
                <a:lnTo>
                  <a:pt x="0" y="0"/>
                </a:lnTo>
                <a:close/>
              </a:path>
            </a:pathLst>
          </a:custGeom>
          <a:blipFill>
            <a:blip r:embed="rId4">
              <a:extLst>
                <a:ext uri="{96DAC541-7B7A-43D3-8B79-37D633B846F1}">
                  <asvg:svgBlip xmlns:asvg="http://schemas.microsoft.com/office/drawing/2016/SVG/main" r:embed="rId5"/>
                </a:ext>
              </a:extLst>
            </a:blip>
            <a:stretch>
              <a:fillRect l="0" t="-236" r="0" b="-236"/>
            </a:stretch>
          </a:blipFill>
        </p:spPr>
      </p:sp>
      <p:sp>
        <p:nvSpPr>
          <p:cNvPr name="Freeform 4" id="4"/>
          <p:cNvSpPr/>
          <p:nvPr/>
        </p:nvSpPr>
        <p:spPr>
          <a:xfrm flipH="false" flipV="false" rot="0">
            <a:off x="6921447" y="2469431"/>
            <a:ext cx="10139555" cy="1136625"/>
          </a:xfrm>
          <a:custGeom>
            <a:avLst/>
            <a:gdLst/>
            <a:ahLst/>
            <a:cxnLst/>
            <a:rect r="r" b="b" t="t" l="l"/>
            <a:pathLst>
              <a:path h="1136625" w="10139555">
                <a:moveTo>
                  <a:pt x="0" y="0"/>
                </a:moveTo>
                <a:lnTo>
                  <a:pt x="10139555" y="0"/>
                </a:lnTo>
                <a:lnTo>
                  <a:pt x="10139555" y="1136625"/>
                </a:lnTo>
                <a:lnTo>
                  <a:pt x="0" y="1136625"/>
                </a:lnTo>
                <a:lnTo>
                  <a:pt x="0" y="0"/>
                </a:lnTo>
                <a:close/>
              </a:path>
            </a:pathLst>
          </a:custGeom>
          <a:blipFill>
            <a:blip r:embed="rId6">
              <a:extLst>
                <a:ext uri="{96DAC541-7B7A-43D3-8B79-37D633B846F1}">
                  <asvg:svgBlip xmlns:asvg="http://schemas.microsoft.com/office/drawing/2016/SVG/main" r:embed="rId7"/>
                </a:ext>
              </a:extLst>
            </a:blip>
            <a:stretch>
              <a:fillRect l="0" t="-236" r="0" b="-236"/>
            </a:stretch>
          </a:blipFill>
        </p:spPr>
      </p:sp>
      <p:grpSp>
        <p:nvGrpSpPr>
          <p:cNvPr name="Group 5" id="5"/>
          <p:cNvGrpSpPr/>
          <p:nvPr/>
        </p:nvGrpSpPr>
        <p:grpSpPr>
          <a:xfrm rot="0">
            <a:off x="3857513" y="2469431"/>
            <a:ext cx="2830129" cy="865953"/>
            <a:chOff x="0" y="0"/>
            <a:chExt cx="3112422" cy="952328"/>
          </a:xfrm>
        </p:grpSpPr>
        <p:sp>
          <p:nvSpPr>
            <p:cNvPr name="Freeform 6" id="6"/>
            <p:cNvSpPr/>
            <p:nvPr/>
          </p:nvSpPr>
          <p:spPr>
            <a:xfrm flipH="false" flipV="false" rot="0">
              <a:off x="0" y="0"/>
              <a:ext cx="3112389" cy="952373"/>
            </a:xfrm>
            <a:custGeom>
              <a:avLst/>
              <a:gdLst/>
              <a:ahLst/>
              <a:cxnLst/>
              <a:rect r="r" b="b" t="t" l="l"/>
              <a:pathLst>
                <a:path h="952373" w="3112389">
                  <a:moveTo>
                    <a:pt x="0" y="0"/>
                  </a:moveTo>
                  <a:lnTo>
                    <a:pt x="3112389" y="0"/>
                  </a:lnTo>
                  <a:lnTo>
                    <a:pt x="3112389" y="952373"/>
                  </a:lnTo>
                  <a:lnTo>
                    <a:pt x="0" y="952373"/>
                  </a:lnTo>
                  <a:lnTo>
                    <a:pt x="0" y="0"/>
                  </a:lnTo>
                  <a:close/>
                </a:path>
              </a:pathLst>
            </a:custGeom>
            <a:blipFill>
              <a:blip r:embed="rId8"/>
              <a:stretch>
                <a:fillRect l="0" t="-31700" r="0" b="-31700"/>
              </a:stretch>
            </a:blipFill>
          </p:spPr>
        </p:sp>
      </p:grpSp>
      <p:grpSp>
        <p:nvGrpSpPr>
          <p:cNvPr name="Group 7" id="7"/>
          <p:cNvGrpSpPr/>
          <p:nvPr/>
        </p:nvGrpSpPr>
        <p:grpSpPr>
          <a:xfrm rot="0">
            <a:off x="3857513" y="4892054"/>
            <a:ext cx="2603178" cy="954132"/>
            <a:chOff x="0" y="0"/>
            <a:chExt cx="2807432" cy="1028996"/>
          </a:xfrm>
        </p:grpSpPr>
        <p:sp>
          <p:nvSpPr>
            <p:cNvPr name="Freeform 8" id="8"/>
            <p:cNvSpPr/>
            <p:nvPr/>
          </p:nvSpPr>
          <p:spPr>
            <a:xfrm flipH="false" flipV="false" rot="0">
              <a:off x="0" y="0"/>
              <a:ext cx="2807462" cy="1028954"/>
            </a:xfrm>
            <a:custGeom>
              <a:avLst/>
              <a:gdLst/>
              <a:ahLst/>
              <a:cxnLst/>
              <a:rect r="r" b="b" t="t" l="l"/>
              <a:pathLst>
                <a:path h="1028954" w="2807462">
                  <a:moveTo>
                    <a:pt x="0" y="0"/>
                  </a:moveTo>
                  <a:lnTo>
                    <a:pt x="2807462" y="0"/>
                  </a:lnTo>
                  <a:lnTo>
                    <a:pt x="2807462" y="1028954"/>
                  </a:lnTo>
                  <a:lnTo>
                    <a:pt x="0" y="1028954"/>
                  </a:lnTo>
                  <a:lnTo>
                    <a:pt x="0" y="0"/>
                  </a:lnTo>
                  <a:close/>
                </a:path>
              </a:pathLst>
            </a:custGeom>
            <a:blipFill>
              <a:blip r:embed="rId9"/>
              <a:stretch>
                <a:fillRect l="-36831" t="0" r="-36830" b="-4"/>
              </a:stretch>
            </a:blipFill>
          </p:spPr>
        </p:sp>
      </p:grpSp>
      <p:grpSp>
        <p:nvGrpSpPr>
          <p:cNvPr name="Group 9" id="9"/>
          <p:cNvGrpSpPr/>
          <p:nvPr/>
        </p:nvGrpSpPr>
        <p:grpSpPr>
          <a:xfrm rot="0">
            <a:off x="3857513" y="4892054"/>
            <a:ext cx="2603178" cy="954132"/>
            <a:chOff x="0" y="0"/>
            <a:chExt cx="2807432" cy="1028996"/>
          </a:xfrm>
        </p:grpSpPr>
        <p:sp>
          <p:nvSpPr>
            <p:cNvPr name="Freeform 10" id="10"/>
            <p:cNvSpPr/>
            <p:nvPr/>
          </p:nvSpPr>
          <p:spPr>
            <a:xfrm flipH="false" flipV="false" rot="0">
              <a:off x="0" y="0"/>
              <a:ext cx="2807462" cy="1028954"/>
            </a:xfrm>
            <a:custGeom>
              <a:avLst/>
              <a:gdLst/>
              <a:ahLst/>
              <a:cxnLst/>
              <a:rect r="r" b="b" t="t" l="l"/>
              <a:pathLst>
                <a:path h="1028954" w="2807462">
                  <a:moveTo>
                    <a:pt x="0" y="0"/>
                  </a:moveTo>
                  <a:lnTo>
                    <a:pt x="2807462" y="0"/>
                  </a:lnTo>
                  <a:lnTo>
                    <a:pt x="2807462" y="1028954"/>
                  </a:lnTo>
                  <a:lnTo>
                    <a:pt x="0" y="1028954"/>
                  </a:lnTo>
                  <a:lnTo>
                    <a:pt x="0" y="0"/>
                  </a:lnTo>
                  <a:close/>
                </a:path>
              </a:pathLst>
            </a:custGeom>
            <a:blipFill>
              <a:blip r:embed="rId10"/>
              <a:stretch>
                <a:fillRect l="0" t="0" r="0" b="-36423"/>
              </a:stretch>
            </a:blipFill>
          </p:spPr>
        </p:sp>
      </p:grpSp>
      <p:grpSp>
        <p:nvGrpSpPr>
          <p:cNvPr name="Group 11" id="11"/>
          <p:cNvGrpSpPr/>
          <p:nvPr/>
        </p:nvGrpSpPr>
        <p:grpSpPr>
          <a:xfrm rot="0">
            <a:off x="3769730" y="7222408"/>
            <a:ext cx="2627822" cy="963164"/>
            <a:chOff x="0" y="0"/>
            <a:chExt cx="2807432" cy="1028996"/>
          </a:xfrm>
        </p:grpSpPr>
        <p:sp>
          <p:nvSpPr>
            <p:cNvPr name="Freeform 12" id="12"/>
            <p:cNvSpPr/>
            <p:nvPr/>
          </p:nvSpPr>
          <p:spPr>
            <a:xfrm flipH="false" flipV="false" rot="0">
              <a:off x="0" y="0"/>
              <a:ext cx="2807462" cy="1028954"/>
            </a:xfrm>
            <a:custGeom>
              <a:avLst/>
              <a:gdLst/>
              <a:ahLst/>
              <a:cxnLst/>
              <a:rect r="r" b="b" t="t" l="l"/>
              <a:pathLst>
                <a:path h="1028954" w="2807462">
                  <a:moveTo>
                    <a:pt x="0" y="0"/>
                  </a:moveTo>
                  <a:lnTo>
                    <a:pt x="2807462" y="0"/>
                  </a:lnTo>
                  <a:lnTo>
                    <a:pt x="2807462" y="1028954"/>
                  </a:lnTo>
                  <a:lnTo>
                    <a:pt x="0" y="1028954"/>
                  </a:lnTo>
                  <a:lnTo>
                    <a:pt x="0" y="0"/>
                  </a:lnTo>
                  <a:close/>
                </a:path>
              </a:pathLst>
            </a:custGeom>
            <a:blipFill>
              <a:blip r:embed="rId11"/>
              <a:stretch>
                <a:fillRect l="-4836" t="-16009" r="0" b="-16009"/>
              </a:stretch>
            </a:blipFill>
          </p:spPr>
        </p:sp>
      </p:grpSp>
      <p:grpSp>
        <p:nvGrpSpPr>
          <p:cNvPr name="Group 13" id="13"/>
          <p:cNvGrpSpPr/>
          <p:nvPr/>
        </p:nvGrpSpPr>
        <p:grpSpPr>
          <a:xfrm rot="0">
            <a:off x="14973807" y="9162414"/>
            <a:ext cx="3112038" cy="910270"/>
            <a:chOff x="0" y="0"/>
            <a:chExt cx="4149384" cy="1213694"/>
          </a:xfrm>
        </p:grpSpPr>
        <p:sp>
          <p:nvSpPr>
            <p:cNvPr name="Freeform 14" id="14"/>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12"/>
              <a:stretch>
                <a:fillRect l="-41" t="0" r="-42" b="3"/>
              </a:stretch>
            </a:blipFill>
          </p:spPr>
        </p:sp>
      </p:grpSp>
      <p:grpSp>
        <p:nvGrpSpPr>
          <p:cNvPr name="Group 15" id="15"/>
          <p:cNvGrpSpPr/>
          <p:nvPr/>
        </p:nvGrpSpPr>
        <p:grpSpPr>
          <a:xfrm rot="0">
            <a:off x="-1495041" y="-1129600"/>
            <a:ext cx="4309083" cy="11853218"/>
            <a:chOff x="0" y="0"/>
            <a:chExt cx="5745444" cy="15804290"/>
          </a:xfrm>
        </p:grpSpPr>
        <p:sp>
          <p:nvSpPr>
            <p:cNvPr name="Freeform 16" id="16"/>
            <p:cNvSpPr/>
            <p:nvPr/>
          </p:nvSpPr>
          <p:spPr>
            <a:xfrm flipH="true" flipV="false" rot="0">
              <a:off x="0" y="0"/>
              <a:ext cx="5745480" cy="15804262"/>
            </a:xfrm>
            <a:custGeom>
              <a:avLst/>
              <a:gdLst/>
              <a:ahLst/>
              <a:cxnLst/>
              <a:rect r="r" b="b" t="t" l="l"/>
              <a:pathLst>
                <a:path h="15804262" w="5745480">
                  <a:moveTo>
                    <a:pt x="5745480" y="0"/>
                  </a:moveTo>
                  <a:lnTo>
                    <a:pt x="0" y="0"/>
                  </a:lnTo>
                  <a:lnTo>
                    <a:pt x="0" y="15804262"/>
                  </a:lnTo>
                  <a:lnTo>
                    <a:pt x="5745480" y="15804262"/>
                  </a:lnTo>
                  <a:lnTo>
                    <a:pt x="5745480" y="0"/>
                  </a:lnTo>
                  <a:close/>
                </a:path>
              </a:pathLst>
            </a:custGeom>
            <a:blipFill>
              <a:blip r:embed="rId13"/>
              <a:stretch>
                <a:fillRect l="-187848" t="0" r="-127748" b="0"/>
              </a:stretch>
            </a:blipFill>
          </p:spPr>
        </p:sp>
      </p:grpSp>
      <p:sp>
        <p:nvSpPr>
          <p:cNvPr name="TextBox 17" id="17"/>
          <p:cNvSpPr txBox="true"/>
          <p:nvPr/>
        </p:nvSpPr>
        <p:spPr>
          <a:xfrm rot="0">
            <a:off x="6920554" y="7240696"/>
            <a:ext cx="10081666" cy="843127"/>
          </a:xfrm>
          <a:prstGeom prst="rect">
            <a:avLst/>
          </a:prstGeom>
        </p:spPr>
        <p:txBody>
          <a:bodyPr anchor="t" rtlCol="false" tIns="0" lIns="0" bIns="0" rIns="0">
            <a:spAutoFit/>
          </a:bodyPr>
          <a:lstStyle/>
          <a:p>
            <a:pPr algn="just">
              <a:lnSpc>
                <a:spcPts val="2141"/>
              </a:lnSpc>
            </a:pPr>
            <a:r>
              <a:rPr lang="en-US" sz="2104" b="true">
                <a:solidFill>
                  <a:srgbClr val="000000"/>
                </a:solidFill>
                <a:latin typeface="Calibri (MS) Bold"/>
                <a:ea typeface="Calibri (MS) Bold"/>
                <a:cs typeface="Calibri (MS) Bold"/>
                <a:sym typeface="Calibri (MS) Bold"/>
              </a:rPr>
              <a:t>Rede Uniminas</a:t>
            </a:r>
            <a:r>
              <a:rPr lang="en-US" sz="2104">
                <a:solidFill>
                  <a:srgbClr val="000000"/>
                </a:solidFill>
                <a:latin typeface="Calibri (MS)"/>
                <a:ea typeface="Calibri (MS)"/>
                <a:cs typeface="Calibri (MS)"/>
                <a:sym typeface="Calibri (MS)"/>
              </a:rPr>
              <a:t> is a collaborative group of Minas Gerais universities promoting international cooperation with foreign universities and research centers. They engage in joint actions and exchange of information and experiences related to international collaboration</a:t>
            </a:r>
          </a:p>
        </p:txBody>
      </p:sp>
      <p:sp>
        <p:nvSpPr>
          <p:cNvPr name="TextBox 18" id="18"/>
          <p:cNvSpPr txBox="true"/>
          <p:nvPr/>
        </p:nvSpPr>
        <p:spPr>
          <a:xfrm rot="0">
            <a:off x="7022759" y="2595712"/>
            <a:ext cx="9898206" cy="739672"/>
          </a:xfrm>
          <a:prstGeom prst="rect">
            <a:avLst/>
          </a:prstGeom>
        </p:spPr>
        <p:txBody>
          <a:bodyPr anchor="t" rtlCol="false" tIns="0" lIns="0" bIns="0" rIns="0">
            <a:spAutoFit/>
          </a:bodyPr>
          <a:lstStyle/>
          <a:p>
            <a:pPr algn="just">
              <a:lnSpc>
                <a:spcPts val="2736"/>
              </a:lnSpc>
            </a:pPr>
            <a:r>
              <a:rPr lang="en-US" sz="2274" b="true">
                <a:solidFill>
                  <a:srgbClr val="000000"/>
                </a:solidFill>
                <a:latin typeface="Calibri (MS) Bold"/>
                <a:ea typeface="Calibri (MS) Bold"/>
                <a:cs typeface="Calibri (MS) Bold"/>
                <a:sym typeface="Calibri (MS) Bold"/>
              </a:rPr>
              <a:t>FAUBAI </a:t>
            </a:r>
            <a:r>
              <a:rPr lang="en-US" sz="2274">
                <a:solidFill>
                  <a:srgbClr val="000000"/>
                </a:solidFill>
                <a:latin typeface="Calibri (MS)"/>
                <a:ea typeface="Calibri (MS)"/>
                <a:cs typeface="Calibri (MS)"/>
                <a:sym typeface="Calibri (MS)"/>
              </a:rPr>
              <a:t>promotes the integration and training of higher education administrators, as well as seminars, workshops, and regional, national, and international meetings</a:t>
            </a:r>
          </a:p>
        </p:txBody>
      </p:sp>
      <p:sp>
        <p:nvSpPr>
          <p:cNvPr name="TextBox 19" id="19"/>
          <p:cNvSpPr txBox="true"/>
          <p:nvPr/>
        </p:nvSpPr>
        <p:spPr>
          <a:xfrm rot="0">
            <a:off x="6975335" y="5009348"/>
            <a:ext cx="10026885" cy="789956"/>
          </a:xfrm>
          <a:prstGeom prst="rect">
            <a:avLst/>
          </a:prstGeom>
        </p:spPr>
        <p:txBody>
          <a:bodyPr anchor="t" rtlCol="false" tIns="0" lIns="0" bIns="0" rIns="0">
            <a:spAutoFit/>
          </a:bodyPr>
          <a:lstStyle/>
          <a:p>
            <a:pPr algn="just">
              <a:lnSpc>
                <a:spcPts val="2930"/>
              </a:lnSpc>
            </a:pPr>
            <a:r>
              <a:rPr lang="en-US" sz="2438" b="true">
                <a:solidFill>
                  <a:srgbClr val="000000"/>
                </a:solidFill>
                <a:latin typeface="Calibri (MS) Bold"/>
                <a:ea typeface="Calibri (MS) Bold"/>
                <a:cs typeface="Calibri (MS) Bold"/>
                <a:sym typeface="Calibri (MS) Bold"/>
              </a:rPr>
              <a:t>GCUB</a:t>
            </a:r>
            <a:r>
              <a:rPr lang="en-US" sz="2438">
                <a:solidFill>
                  <a:srgbClr val="000000"/>
                </a:solidFill>
                <a:latin typeface="Calibri (MS)"/>
                <a:ea typeface="Calibri (MS)"/>
                <a:cs typeface="Calibri (MS)"/>
                <a:sym typeface="Calibri (MS)"/>
              </a:rPr>
              <a:t> is a privat</a:t>
            </a:r>
            <a:r>
              <a:rPr lang="en-US" sz="2438">
                <a:solidFill>
                  <a:srgbClr val="000000"/>
                </a:solidFill>
                <a:latin typeface="Calibri (MS)"/>
                <a:ea typeface="Calibri (MS)"/>
                <a:cs typeface="Calibri (MS)"/>
                <a:sym typeface="Calibri (MS)"/>
              </a:rPr>
              <a:t>e law civil association, non-profit, with an academic, scientific, and cultural character, composed of 89 Brazilian higher education institutions.</a:t>
            </a:r>
          </a:p>
        </p:txBody>
      </p:sp>
      <p:sp>
        <p:nvSpPr>
          <p:cNvPr name="TextBox 20" id="20"/>
          <p:cNvSpPr txBox="true"/>
          <p:nvPr/>
        </p:nvSpPr>
        <p:spPr>
          <a:xfrm rot="0">
            <a:off x="3323500" y="25059"/>
            <a:ext cx="13624664" cy="1053427"/>
          </a:xfrm>
          <a:prstGeom prst="rect">
            <a:avLst/>
          </a:prstGeom>
        </p:spPr>
        <p:txBody>
          <a:bodyPr anchor="t" rtlCol="false" tIns="0" lIns="0" bIns="0" rIns="0">
            <a:spAutoFit/>
          </a:bodyPr>
          <a:lstStyle/>
          <a:p>
            <a:pPr algn="l">
              <a:lnSpc>
                <a:spcPts val="8617"/>
              </a:lnSpc>
            </a:pPr>
            <a:r>
              <a:rPr lang="en-US" sz="6156">
                <a:solidFill>
                  <a:srgbClr val="022B71"/>
                </a:solidFill>
                <a:latin typeface="Century Gothic Paneuropean"/>
                <a:ea typeface="Century Gothic Paneuropean"/>
                <a:cs typeface="Century Gothic Paneuropean"/>
                <a:sym typeface="Century Gothic Paneuropean"/>
              </a:rPr>
              <a:t>National</a:t>
            </a:r>
            <a:r>
              <a:rPr lang="en-US" sz="6156">
                <a:solidFill>
                  <a:srgbClr val="022B71"/>
                </a:solidFill>
                <a:latin typeface="Century Gothic Paneuropean"/>
                <a:ea typeface="Century Gothic Paneuropean"/>
                <a:cs typeface="Century Gothic Paneuropean"/>
                <a:sym typeface="Century Gothic Paneuropean"/>
              </a:rPr>
              <a:t> Associations and Networks</a:t>
            </a:r>
          </a:p>
        </p:txBody>
      </p:sp>
      <p:sp>
        <p:nvSpPr>
          <p:cNvPr name="TextBox 21" id="21"/>
          <p:cNvSpPr txBox="true"/>
          <p:nvPr/>
        </p:nvSpPr>
        <p:spPr>
          <a:xfrm rot="0">
            <a:off x="4097453" y="1145363"/>
            <a:ext cx="3824362" cy="330312"/>
          </a:xfrm>
          <a:prstGeom prst="rect">
            <a:avLst/>
          </a:prstGeom>
        </p:spPr>
        <p:txBody>
          <a:bodyPr anchor="t" rtlCol="false" tIns="0" lIns="0" bIns="0" rIns="0">
            <a:spAutoFit/>
          </a:bodyPr>
          <a:lstStyle/>
          <a:p>
            <a:pPr algn="l" marL="0" indent="0" lvl="0">
              <a:lnSpc>
                <a:spcPts val="2799"/>
              </a:lnSpc>
              <a:spcBef>
                <a:spcPct val="0"/>
              </a:spcBef>
            </a:pPr>
            <a:r>
              <a:rPr lang="en-US" sz="2000" strike="noStrike" u="none">
                <a:solidFill>
                  <a:srgbClr val="022B71"/>
                </a:solidFill>
                <a:latin typeface="Century Gothic Paneuropean"/>
                <a:ea typeface="Century Gothic Paneuropean"/>
                <a:cs typeface="Century Gothic Paneuropean"/>
                <a:sym typeface="Century Gothic Paneuropean"/>
              </a:rPr>
              <a:t>focused on internationalization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14302" y="3901509"/>
            <a:ext cx="4588220" cy="3597306"/>
          </a:xfrm>
          <a:custGeom>
            <a:avLst/>
            <a:gdLst/>
            <a:ahLst/>
            <a:cxnLst/>
            <a:rect r="r" b="b" t="t" l="l"/>
            <a:pathLst>
              <a:path h="3597306" w="4588220">
                <a:moveTo>
                  <a:pt x="0" y="0"/>
                </a:moveTo>
                <a:lnTo>
                  <a:pt x="4588220" y="0"/>
                </a:lnTo>
                <a:lnTo>
                  <a:pt x="4588220" y="3597306"/>
                </a:lnTo>
                <a:lnTo>
                  <a:pt x="0" y="35973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589353" y="4772820"/>
            <a:ext cx="3672580" cy="833437"/>
          </a:xfrm>
          <a:prstGeom prst="rect">
            <a:avLst/>
          </a:prstGeom>
        </p:spPr>
        <p:txBody>
          <a:bodyPr anchor="t" rtlCol="false" tIns="0" lIns="0" bIns="0" rIns="0">
            <a:spAutoFit/>
          </a:bodyPr>
          <a:lstStyle/>
          <a:p>
            <a:pPr algn="ctr">
              <a:lnSpc>
                <a:spcPts val="2356"/>
              </a:lnSpc>
            </a:pPr>
            <a:r>
              <a:rPr lang="en-US" sz="1963">
                <a:solidFill>
                  <a:srgbClr val="FFFFFF"/>
                </a:solidFill>
                <a:latin typeface="Century Gothic Paneuropean"/>
                <a:ea typeface="Century Gothic Paneuropean"/>
                <a:cs typeface="Century Gothic Paneuropean"/>
                <a:sym typeface="Century Gothic Paneuropean"/>
              </a:rPr>
              <a:t>Signing of MoU (Memorandum of Understanding)</a:t>
            </a:r>
          </a:p>
        </p:txBody>
      </p:sp>
      <p:sp>
        <p:nvSpPr>
          <p:cNvPr name="Freeform 4" id="4"/>
          <p:cNvSpPr/>
          <p:nvPr/>
        </p:nvSpPr>
        <p:spPr>
          <a:xfrm flipH="false" flipV="false" rot="0">
            <a:off x="8119700" y="3901509"/>
            <a:ext cx="4588220" cy="3597306"/>
          </a:xfrm>
          <a:custGeom>
            <a:avLst/>
            <a:gdLst/>
            <a:ahLst/>
            <a:cxnLst/>
            <a:rect r="r" b="b" t="t" l="l"/>
            <a:pathLst>
              <a:path h="3597306" w="4588220">
                <a:moveTo>
                  <a:pt x="0" y="0"/>
                </a:moveTo>
                <a:lnTo>
                  <a:pt x="4588219" y="0"/>
                </a:lnTo>
                <a:lnTo>
                  <a:pt x="4588219" y="3597306"/>
                </a:lnTo>
                <a:lnTo>
                  <a:pt x="0" y="35973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3647019" y="6171135"/>
            <a:ext cx="3672580" cy="547687"/>
          </a:xfrm>
          <a:prstGeom prst="rect">
            <a:avLst/>
          </a:prstGeom>
        </p:spPr>
        <p:txBody>
          <a:bodyPr anchor="t" rtlCol="false" tIns="0" lIns="0" bIns="0" rIns="0">
            <a:spAutoFit/>
          </a:bodyPr>
          <a:lstStyle/>
          <a:p>
            <a:pPr algn="ctr">
              <a:lnSpc>
                <a:spcPts val="2356"/>
              </a:lnSpc>
            </a:pPr>
            <a:r>
              <a:rPr lang="en-US" sz="1963">
                <a:solidFill>
                  <a:srgbClr val="FFFFFF"/>
                </a:solidFill>
                <a:latin typeface="Century Gothic Paneuropean"/>
                <a:ea typeface="Century Gothic Paneuropean"/>
                <a:cs typeface="Century Gothic Paneuropean"/>
                <a:sym typeface="Century Gothic Paneuropean"/>
              </a:rPr>
              <a:t>Specific Cooperation Agreement</a:t>
            </a:r>
          </a:p>
        </p:txBody>
      </p:sp>
      <p:sp>
        <p:nvSpPr>
          <p:cNvPr name="TextBox 6" id="6"/>
          <p:cNvSpPr txBox="true"/>
          <p:nvPr/>
        </p:nvSpPr>
        <p:spPr>
          <a:xfrm rot="0">
            <a:off x="8577519" y="6171135"/>
            <a:ext cx="3672581" cy="261937"/>
          </a:xfrm>
          <a:prstGeom prst="rect">
            <a:avLst/>
          </a:prstGeom>
        </p:spPr>
        <p:txBody>
          <a:bodyPr anchor="t" rtlCol="false" tIns="0" lIns="0" bIns="0" rIns="0">
            <a:spAutoFit/>
          </a:bodyPr>
          <a:lstStyle/>
          <a:p>
            <a:pPr algn="ctr">
              <a:lnSpc>
                <a:spcPts val="2356"/>
              </a:lnSpc>
            </a:pPr>
            <a:r>
              <a:rPr lang="en-US" sz="1963">
                <a:solidFill>
                  <a:srgbClr val="FFFFFF"/>
                </a:solidFill>
                <a:latin typeface="Century Gothic Paneuropean"/>
                <a:ea typeface="Century Gothic Paneuropean"/>
                <a:cs typeface="Century Gothic Paneuropean"/>
                <a:sym typeface="Century Gothic Paneuropean"/>
              </a:rPr>
              <a:t>Double Degrees</a:t>
            </a:r>
          </a:p>
        </p:txBody>
      </p:sp>
      <p:sp>
        <p:nvSpPr>
          <p:cNvPr name="Freeform 7" id="7"/>
          <p:cNvSpPr/>
          <p:nvPr/>
        </p:nvSpPr>
        <p:spPr>
          <a:xfrm flipH="false" flipV="false" rot="0">
            <a:off x="13022198" y="3926373"/>
            <a:ext cx="4588220" cy="3597306"/>
          </a:xfrm>
          <a:custGeom>
            <a:avLst/>
            <a:gdLst/>
            <a:ahLst/>
            <a:cxnLst/>
            <a:rect r="r" b="b" t="t" l="l"/>
            <a:pathLst>
              <a:path h="3597306" w="4588220">
                <a:moveTo>
                  <a:pt x="0" y="0"/>
                </a:moveTo>
                <a:lnTo>
                  <a:pt x="4588219" y="0"/>
                </a:lnTo>
                <a:lnTo>
                  <a:pt x="4588219" y="3597306"/>
                </a:lnTo>
                <a:lnTo>
                  <a:pt x="0" y="35973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8734484" y="4915695"/>
            <a:ext cx="3672581" cy="547687"/>
          </a:xfrm>
          <a:prstGeom prst="rect">
            <a:avLst/>
          </a:prstGeom>
        </p:spPr>
        <p:txBody>
          <a:bodyPr anchor="t" rtlCol="false" tIns="0" lIns="0" bIns="0" rIns="0">
            <a:spAutoFit/>
          </a:bodyPr>
          <a:lstStyle/>
          <a:p>
            <a:pPr algn="ctr">
              <a:lnSpc>
                <a:spcPts val="2356"/>
              </a:lnSpc>
            </a:pPr>
            <a:r>
              <a:rPr lang="en-US" sz="1963">
                <a:solidFill>
                  <a:srgbClr val="FFFFFF"/>
                </a:solidFill>
                <a:latin typeface="Century Gothic Paneuropean"/>
                <a:ea typeface="Century Gothic Paneuropean"/>
                <a:cs typeface="Century Gothic Paneuropean"/>
                <a:sym typeface="Century Gothic Paneuropean"/>
              </a:rPr>
              <a:t>Co-supervisions (Cotutelle Programs)</a:t>
            </a:r>
          </a:p>
        </p:txBody>
      </p:sp>
      <p:sp>
        <p:nvSpPr>
          <p:cNvPr name="TextBox 9" id="9"/>
          <p:cNvSpPr txBox="true"/>
          <p:nvPr/>
        </p:nvSpPr>
        <p:spPr>
          <a:xfrm rot="0">
            <a:off x="13586720" y="5499545"/>
            <a:ext cx="3672580" cy="547687"/>
          </a:xfrm>
          <a:prstGeom prst="rect">
            <a:avLst/>
          </a:prstGeom>
        </p:spPr>
        <p:txBody>
          <a:bodyPr anchor="t" rtlCol="false" tIns="0" lIns="0" bIns="0" rIns="0">
            <a:spAutoFit/>
          </a:bodyPr>
          <a:lstStyle/>
          <a:p>
            <a:pPr algn="ctr">
              <a:lnSpc>
                <a:spcPts val="2356"/>
              </a:lnSpc>
            </a:pPr>
            <a:r>
              <a:rPr lang="en-US" sz="1963">
                <a:solidFill>
                  <a:srgbClr val="FFFFFF"/>
                </a:solidFill>
                <a:latin typeface="Century Gothic Paneuropean"/>
                <a:ea typeface="Century Gothic Paneuropean"/>
                <a:cs typeface="Century Gothic Paneuropean"/>
                <a:sym typeface="Century Gothic Paneuropean"/>
              </a:rPr>
              <a:t>Mobility of students, staff, researchers, and professors</a:t>
            </a:r>
          </a:p>
        </p:txBody>
      </p:sp>
      <p:grpSp>
        <p:nvGrpSpPr>
          <p:cNvPr name="Group 10" id="10"/>
          <p:cNvGrpSpPr/>
          <p:nvPr/>
        </p:nvGrpSpPr>
        <p:grpSpPr>
          <a:xfrm rot="0">
            <a:off x="14921622" y="9139944"/>
            <a:ext cx="3112038" cy="910271"/>
            <a:chOff x="0" y="0"/>
            <a:chExt cx="4149384" cy="1213694"/>
          </a:xfrm>
        </p:grpSpPr>
        <p:sp>
          <p:nvSpPr>
            <p:cNvPr name="Freeform 11" id="11"/>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4"/>
              <a:stretch>
                <a:fillRect l="-41" t="0" r="-42" b="3"/>
              </a:stretch>
            </a:blipFill>
          </p:spPr>
        </p:sp>
      </p:grpSp>
      <p:sp>
        <p:nvSpPr>
          <p:cNvPr name="TextBox 12" id="12"/>
          <p:cNvSpPr txBox="true"/>
          <p:nvPr/>
        </p:nvSpPr>
        <p:spPr>
          <a:xfrm rot="0">
            <a:off x="3045912" y="94704"/>
            <a:ext cx="14987747" cy="1191729"/>
          </a:xfrm>
          <a:prstGeom prst="rect">
            <a:avLst/>
          </a:prstGeom>
        </p:spPr>
        <p:txBody>
          <a:bodyPr anchor="t" rtlCol="false" tIns="0" lIns="0" bIns="0" rIns="0">
            <a:spAutoFit/>
          </a:bodyPr>
          <a:lstStyle/>
          <a:p>
            <a:pPr algn="l">
              <a:lnSpc>
                <a:spcPts val="8601"/>
              </a:lnSpc>
            </a:pPr>
            <a:r>
              <a:rPr lang="en-US" sz="6144" spc="6">
                <a:solidFill>
                  <a:srgbClr val="373372"/>
                </a:solidFill>
                <a:latin typeface="Century Gothic Paneuropean"/>
                <a:ea typeface="Century Gothic Paneuropean"/>
                <a:cs typeface="Century Gothic Paneuropean"/>
                <a:sym typeface="Century Gothic Paneuropean"/>
              </a:rPr>
              <a:t>How can we internationaly collaborate</a:t>
            </a:r>
          </a:p>
        </p:txBody>
      </p:sp>
      <p:grpSp>
        <p:nvGrpSpPr>
          <p:cNvPr name="Group 13" id="13"/>
          <p:cNvGrpSpPr/>
          <p:nvPr/>
        </p:nvGrpSpPr>
        <p:grpSpPr>
          <a:xfrm rot="0">
            <a:off x="0" y="0"/>
            <a:ext cx="2731587" cy="10287000"/>
            <a:chOff x="0" y="0"/>
            <a:chExt cx="3642116" cy="13716000"/>
          </a:xfrm>
        </p:grpSpPr>
        <p:sp>
          <p:nvSpPr>
            <p:cNvPr name="Freeform 14" id="14"/>
            <p:cNvSpPr/>
            <p:nvPr/>
          </p:nvSpPr>
          <p:spPr>
            <a:xfrm flipH="true" flipV="false" rot="0">
              <a:off x="0" y="0"/>
              <a:ext cx="3642106" cy="13716000"/>
            </a:xfrm>
            <a:custGeom>
              <a:avLst/>
              <a:gdLst/>
              <a:ahLst/>
              <a:cxnLst/>
              <a:rect r="r" b="b" t="t" l="l"/>
              <a:pathLst>
                <a:path h="13716000" w="3642106">
                  <a:moveTo>
                    <a:pt x="3642106" y="0"/>
                  </a:moveTo>
                  <a:lnTo>
                    <a:pt x="0" y="0"/>
                  </a:lnTo>
                  <a:lnTo>
                    <a:pt x="0" y="13716000"/>
                  </a:lnTo>
                  <a:lnTo>
                    <a:pt x="3642106" y="13716000"/>
                  </a:lnTo>
                  <a:lnTo>
                    <a:pt x="3642106" y="0"/>
                  </a:lnTo>
                  <a:close/>
                </a:path>
              </a:pathLst>
            </a:custGeom>
            <a:blipFill>
              <a:blip r:embed="rId5"/>
              <a:stretch>
                <a:fillRect l="-246946" t="0" r="-222035"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45081" y="8803164"/>
            <a:ext cx="3112038" cy="910271"/>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sp>
        <p:nvSpPr>
          <p:cNvPr name="TextBox 4" id="4"/>
          <p:cNvSpPr txBox="true"/>
          <p:nvPr/>
        </p:nvSpPr>
        <p:spPr>
          <a:xfrm rot="0">
            <a:off x="3485615" y="1993446"/>
            <a:ext cx="14155274" cy="6790332"/>
          </a:xfrm>
          <a:prstGeom prst="rect">
            <a:avLst/>
          </a:prstGeom>
        </p:spPr>
        <p:txBody>
          <a:bodyPr anchor="t" rtlCol="false" tIns="0" lIns="0" bIns="0" rIns="0">
            <a:spAutoFit/>
          </a:bodyPr>
          <a:lstStyle/>
          <a:p>
            <a:pPr algn="just">
              <a:lnSpc>
                <a:spcPts val="4387"/>
              </a:lnSpc>
            </a:pPr>
            <a:r>
              <a:rPr lang="en-US" sz="3657">
                <a:solidFill>
                  <a:srgbClr val="000000"/>
                </a:solidFill>
                <a:latin typeface="Century Gothic Paneuropean"/>
                <a:ea typeface="Century Gothic Paneuropean"/>
                <a:cs typeface="Century Gothic Paneuropean"/>
                <a:sym typeface="Century Gothic Paneuropean"/>
              </a:rPr>
              <a:t>Universidade Federal de Uberlândia (UFU) is one of the public, tuition- free Brazilian universities and is funded by the Ministry of Education. Since its founding in 1978, the university has been acquiring growing importance in the Brazilian education context.</a:t>
            </a:r>
          </a:p>
          <a:p>
            <a:pPr algn="just">
              <a:lnSpc>
                <a:spcPts val="4387"/>
              </a:lnSpc>
            </a:pPr>
          </a:p>
          <a:p>
            <a:pPr algn="just">
              <a:lnSpc>
                <a:spcPts val="4387"/>
              </a:lnSpc>
            </a:pPr>
            <a:r>
              <a:rPr lang="en-US" sz="3657">
                <a:solidFill>
                  <a:srgbClr val="000000"/>
                </a:solidFill>
                <a:latin typeface="Century Gothic Paneuropean"/>
                <a:ea typeface="Century Gothic Paneuropean"/>
                <a:cs typeface="Century Gothic Paneuropean"/>
                <a:sym typeface="Century Gothic Paneuropean"/>
              </a:rPr>
              <a:t>UFU has always built up several traditional international relations by signing international cooperation agreements and supporting international mobility opportunities.</a:t>
            </a:r>
          </a:p>
          <a:p>
            <a:pPr algn="just">
              <a:lnSpc>
                <a:spcPts val="4387"/>
              </a:lnSpc>
            </a:pPr>
          </a:p>
          <a:p>
            <a:pPr algn="just">
              <a:lnSpc>
                <a:spcPts val="5319"/>
              </a:lnSpc>
            </a:pPr>
            <a:r>
              <a:rPr lang="en-US" sz="3657">
                <a:solidFill>
                  <a:srgbClr val="000000"/>
                </a:solidFill>
                <a:latin typeface="Century Gothic Paneuropean"/>
                <a:ea typeface="Century Gothic Paneuropean"/>
                <a:cs typeface="Century Gothic Paneuropean"/>
                <a:sym typeface="Century Gothic Paneuropean"/>
              </a:rPr>
              <a:t>UFU is named after the city where most of its campi are located: Uberlândia</a:t>
            </a:r>
          </a:p>
        </p:txBody>
      </p:sp>
      <p:grpSp>
        <p:nvGrpSpPr>
          <p:cNvPr name="Group 5" id="5"/>
          <p:cNvGrpSpPr/>
          <p:nvPr/>
        </p:nvGrpSpPr>
        <p:grpSpPr>
          <a:xfrm rot="0">
            <a:off x="-4407507" y="0"/>
            <a:ext cx="7248318" cy="10287000"/>
            <a:chOff x="0" y="0"/>
            <a:chExt cx="9664424" cy="13716000"/>
          </a:xfrm>
        </p:grpSpPr>
        <p:sp>
          <p:nvSpPr>
            <p:cNvPr name="Freeform 6" id="6"/>
            <p:cNvSpPr/>
            <p:nvPr/>
          </p:nvSpPr>
          <p:spPr>
            <a:xfrm flipH="false" flipV="false" rot="0">
              <a:off x="0" y="0"/>
              <a:ext cx="9664446" cy="13716000"/>
            </a:xfrm>
            <a:custGeom>
              <a:avLst/>
              <a:gdLst/>
              <a:ahLst/>
              <a:cxnLst/>
              <a:rect r="r" b="b" t="t" l="l"/>
              <a:pathLst>
                <a:path h="13716000" w="9664446">
                  <a:moveTo>
                    <a:pt x="0" y="0"/>
                  </a:moveTo>
                  <a:lnTo>
                    <a:pt x="9664446" y="0"/>
                  </a:lnTo>
                  <a:lnTo>
                    <a:pt x="9664446" y="13716000"/>
                  </a:lnTo>
                  <a:lnTo>
                    <a:pt x="0" y="13716000"/>
                  </a:lnTo>
                  <a:lnTo>
                    <a:pt x="0" y="0"/>
                  </a:lnTo>
                  <a:close/>
                </a:path>
              </a:pathLst>
            </a:custGeom>
            <a:blipFill>
              <a:blip r:embed="rId3"/>
              <a:stretch>
                <a:fillRect l="-40082" t="0" r="-95908" b="0"/>
              </a:stretch>
            </a:blipFill>
          </p:spPr>
        </p:sp>
      </p:grpSp>
      <p:sp>
        <p:nvSpPr>
          <p:cNvPr name="TextBox 7" id="7"/>
          <p:cNvSpPr txBox="true"/>
          <p:nvPr/>
        </p:nvSpPr>
        <p:spPr>
          <a:xfrm rot="0">
            <a:off x="3282838" y="33537"/>
            <a:ext cx="11562241" cy="1217448"/>
          </a:xfrm>
          <a:prstGeom prst="rect">
            <a:avLst/>
          </a:prstGeom>
        </p:spPr>
        <p:txBody>
          <a:bodyPr anchor="t" rtlCol="false" tIns="0" lIns="0" bIns="0" rIns="0">
            <a:spAutoFit/>
          </a:bodyPr>
          <a:lstStyle/>
          <a:p>
            <a:pPr algn="l">
              <a:lnSpc>
                <a:spcPts val="9021"/>
              </a:lnSpc>
            </a:pPr>
            <a:r>
              <a:rPr lang="en-US" sz="6444" spc="6">
                <a:solidFill>
                  <a:srgbClr val="373372"/>
                </a:solidFill>
                <a:latin typeface="Century Gothic Paneuropean"/>
                <a:ea typeface="Century Gothic Paneuropean"/>
                <a:cs typeface="Century Gothic Paneuropean"/>
                <a:sym typeface="Century Gothic Paneuropean"/>
              </a:rPr>
              <a:t>About UFU</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21622" y="9139944"/>
            <a:ext cx="3112038" cy="910271"/>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grpSp>
        <p:nvGrpSpPr>
          <p:cNvPr name="Group 4" id="4"/>
          <p:cNvGrpSpPr/>
          <p:nvPr/>
        </p:nvGrpSpPr>
        <p:grpSpPr>
          <a:xfrm rot="0">
            <a:off x="2417248" y="2449838"/>
            <a:ext cx="5509791" cy="5509791"/>
            <a:chOff x="0" y="0"/>
            <a:chExt cx="7346388" cy="7346388"/>
          </a:xfrm>
        </p:grpSpPr>
        <p:sp>
          <p:nvSpPr>
            <p:cNvPr name="Freeform 5" id="5"/>
            <p:cNvSpPr/>
            <p:nvPr/>
          </p:nvSpPr>
          <p:spPr>
            <a:xfrm flipH="false" flipV="false" rot="0">
              <a:off x="0" y="0"/>
              <a:ext cx="7346442" cy="7346442"/>
            </a:xfrm>
            <a:custGeom>
              <a:avLst/>
              <a:gdLst/>
              <a:ahLst/>
              <a:cxnLst/>
              <a:rect r="r" b="b" t="t" l="l"/>
              <a:pathLst>
                <a:path h="7346442" w="7346442">
                  <a:moveTo>
                    <a:pt x="0" y="0"/>
                  </a:moveTo>
                  <a:lnTo>
                    <a:pt x="7346442" y="0"/>
                  </a:lnTo>
                  <a:lnTo>
                    <a:pt x="7346442" y="7346442"/>
                  </a:lnTo>
                  <a:lnTo>
                    <a:pt x="0" y="7346442"/>
                  </a:lnTo>
                  <a:lnTo>
                    <a:pt x="0" y="0"/>
                  </a:lnTo>
                  <a:close/>
                </a:path>
              </a:pathLst>
            </a:custGeom>
            <a:blipFill>
              <a:blip r:embed="rId3"/>
              <a:stretch>
                <a:fillRect l="0" t="0" r="0" b="0"/>
              </a:stretch>
            </a:blipFill>
          </p:spPr>
        </p:sp>
      </p:grpSp>
      <p:grpSp>
        <p:nvGrpSpPr>
          <p:cNvPr name="Group 6" id="6"/>
          <p:cNvGrpSpPr/>
          <p:nvPr/>
        </p:nvGrpSpPr>
        <p:grpSpPr>
          <a:xfrm rot="0">
            <a:off x="13061913" y="2388604"/>
            <a:ext cx="5509791" cy="5509791"/>
            <a:chOff x="0" y="0"/>
            <a:chExt cx="7346388" cy="7346388"/>
          </a:xfrm>
        </p:grpSpPr>
        <p:sp>
          <p:nvSpPr>
            <p:cNvPr name="Freeform 7" id="7"/>
            <p:cNvSpPr/>
            <p:nvPr/>
          </p:nvSpPr>
          <p:spPr>
            <a:xfrm flipH="false" flipV="false" rot="0">
              <a:off x="0" y="0"/>
              <a:ext cx="7346442" cy="7346442"/>
            </a:xfrm>
            <a:custGeom>
              <a:avLst/>
              <a:gdLst/>
              <a:ahLst/>
              <a:cxnLst/>
              <a:rect r="r" b="b" t="t" l="l"/>
              <a:pathLst>
                <a:path h="7346442" w="7346442">
                  <a:moveTo>
                    <a:pt x="0" y="0"/>
                  </a:moveTo>
                  <a:lnTo>
                    <a:pt x="7346442" y="0"/>
                  </a:lnTo>
                  <a:lnTo>
                    <a:pt x="7346442" y="7346442"/>
                  </a:lnTo>
                  <a:lnTo>
                    <a:pt x="0" y="7346442"/>
                  </a:lnTo>
                  <a:lnTo>
                    <a:pt x="0" y="0"/>
                  </a:lnTo>
                  <a:close/>
                </a:path>
              </a:pathLst>
            </a:custGeom>
            <a:blipFill>
              <a:blip r:embed="rId4"/>
              <a:stretch>
                <a:fillRect l="0" t="0" r="0" b="0"/>
              </a:stretch>
            </a:blipFill>
          </p:spPr>
        </p:sp>
      </p:grpSp>
      <p:grpSp>
        <p:nvGrpSpPr>
          <p:cNvPr name="Group 8" id="8"/>
          <p:cNvGrpSpPr/>
          <p:nvPr/>
        </p:nvGrpSpPr>
        <p:grpSpPr>
          <a:xfrm rot="0">
            <a:off x="7784890" y="2449838"/>
            <a:ext cx="5509791" cy="5509791"/>
            <a:chOff x="0" y="0"/>
            <a:chExt cx="7346388" cy="7346388"/>
          </a:xfrm>
        </p:grpSpPr>
        <p:sp>
          <p:nvSpPr>
            <p:cNvPr name="Freeform 9" id="9"/>
            <p:cNvSpPr/>
            <p:nvPr/>
          </p:nvSpPr>
          <p:spPr>
            <a:xfrm flipH="false" flipV="false" rot="0">
              <a:off x="0" y="0"/>
              <a:ext cx="7346442" cy="7346442"/>
            </a:xfrm>
            <a:custGeom>
              <a:avLst/>
              <a:gdLst/>
              <a:ahLst/>
              <a:cxnLst/>
              <a:rect r="r" b="b" t="t" l="l"/>
              <a:pathLst>
                <a:path h="7346442" w="7346442">
                  <a:moveTo>
                    <a:pt x="0" y="0"/>
                  </a:moveTo>
                  <a:lnTo>
                    <a:pt x="7346442" y="0"/>
                  </a:lnTo>
                  <a:lnTo>
                    <a:pt x="7346442" y="7346442"/>
                  </a:lnTo>
                  <a:lnTo>
                    <a:pt x="0" y="7346442"/>
                  </a:lnTo>
                  <a:lnTo>
                    <a:pt x="0" y="0"/>
                  </a:lnTo>
                  <a:close/>
                </a:path>
              </a:pathLst>
            </a:custGeom>
            <a:blipFill>
              <a:blip r:embed="rId5"/>
              <a:stretch>
                <a:fillRect l="0" t="0" r="0" b="0"/>
              </a:stretch>
            </a:blipFill>
          </p:spPr>
        </p:sp>
      </p:grpSp>
      <p:sp>
        <p:nvSpPr>
          <p:cNvPr name="TextBox 10" id="10"/>
          <p:cNvSpPr txBox="true"/>
          <p:nvPr/>
        </p:nvSpPr>
        <p:spPr>
          <a:xfrm rot="0">
            <a:off x="3045912" y="94704"/>
            <a:ext cx="14987747" cy="1191729"/>
          </a:xfrm>
          <a:prstGeom prst="rect">
            <a:avLst/>
          </a:prstGeom>
        </p:spPr>
        <p:txBody>
          <a:bodyPr anchor="t" rtlCol="false" tIns="0" lIns="0" bIns="0" rIns="0">
            <a:spAutoFit/>
          </a:bodyPr>
          <a:lstStyle/>
          <a:p>
            <a:pPr algn="l">
              <a:lnSpc>
                <a:spcPts val="8601"/>
              </a:lnSpc>
            </a:pPr>
            <a:r>
              <a:rPr lang="en-US" sz="6144" spc="6">
                <a:solidFill>
                  <a:srgbClr val="373372"/>
                </a:solidFill>
                <a:latin typeface="Century Gothic Paneuropean"/>
                <a:ea typeface="Century Gothic Paneuropean"/>
                <a:cs typeface="Century Gothic Paneuropean"/>
                <a:sym typeface="Century Gothic Paneuropean"/>
              </a:rPr>
              <a:t>UFU at rankings </a:t>
            </a:r>
          </a:p>
        </p:txBody>
      </p:sp>
      <p:grpSp>
        <p:nvGrpSpPr>
          <p:cNvPr name="Group 11" id="11"/>
          <p:cNvGrpSpPr/>
          <p:nvPr/>
        </p:nvGrpSpPr>
        <p:grpSpPr>
          <a:xfrm rot="0">
            <a:off x="0" y="13639"/>
            <a:ext cx="2731587" cy="10287000"/>
            <a:chOff x="0" y="0"/>
            <a:chExt cx="3642116" cy="13716000"/>
          </a:xfrm>
        </p:grpSpPr>
        <p:sp>
          <p:nvSpPr>
            <p:cNvPr name="Freeform 12" id="12"/>
            <p:cNvSpPr/>
            <p:nvPr/>
          </p:nvSpPr>
          <p:spPr>
            <a:xfrm flipH="true" flipV="false" rot="0">
              <a:off x="0" y="0"/>
              <a:ext cx="3642106" cy="13716000"/>
            </a:xfrm>
            <a:custGeom>
              <a:avLst/>
              <a:gdLst/>
              <a:ahLst/>
              <a:cxnLst/>
              <a:rect r="r" b="b" t="t" l="l"/>
              <a:pathLst>
                <a:path h="13716000" w="3642106">
                  <a:moveTo>
                    <a:pt x="3642106" y="0"/>
                  </a:moveTo>
                  <a:lnTo>
                    <a:pt x="0" y="0"/>
                  </a:lnTo>
                  <a:lnTo>
                    <a:pt x="0" y="13716000"/>
                  </a:lnTo>
                  <a:lnTo>
                    <a:pt x="3642106" y="13716000"/>
                  </a:lnTo>
                  <a:lnTo>
                    <a:pt x="3642106" y="0"/>
                  </a:lnTo>
                  <a:close/>
                </a:path>
              </a:pathLst>
            </a:custGeom>
            <a:blipFill>
              <a:blip r:embed="rId6"/>
              <a:stretch>
                <a:fillRect l="-240087" t="0" r="-228895" b="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67546" y="9258300"/>
            <a:ext cx="3112038" cy="910270"/>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grpSp>
        <p:nvGrpSpPr>
          <p:cNvPr name="Group 4" id="4"/>
          <p:cNvGrpSpPr/>
          <p:nvPr/>
        </p:nvGrpSpPr>
        <p:grpSpPr>
          <a:xfrm rot="0">
            <a:off x="12856989" y="144261"/>
            <a:ext cx="5431011" cy="1768878"/>
            <a:chOff x="0" y="0"/>
            <a:chExt cx="7241348" cy="2358504"/>
          </a:xfrm>
        </p:grpSpPr>
        <p:sp>
          <p:nvSpPr>
            <p:cNvPr name="Freeform 5" id="5"/>
            <p:cNvSpPr/>
            <p:nvPr/>
          </p:nvSpPr>
          <p:spPr>
            <a:xfrm flipH="false" flipV="false" rot="0">
              <a:off x="0" y="0"/>
              <a:ext cx="7241286" cy="2358517"/>
            </a:xfrm>
            <a:custGeom>
              <a:avLst/>
              <a:gdLst/>
              <a:ahLst/>
              <a:cxnLst/>
              <a:rect r="r" b="b" t="t" l="l"/>
              <a:pathLst>
                <a:path h="2358517" w="7241286">
                  <a:moveTo>
                    <a:pt x="0" y="0"/>
                  </a:moveTo>
                  <a:lnTo>
                    <a:pt x="7241286" y="0"/>
                  </a:lnTo>
                  <a:lnTo>
                    <a:pt x="7241286" y="2358517"/>
                  </a:lnTo>
                  <a:lnTo>
                    <a:pt x="0" y="2358517"/>
                  </a:lnTo>
                  <a:lnTo>
                    <a:pt x="0" y="0"/>
                  </a:lnTo>
                  <a:close/>
                </a:path>
              </a:pathLst>
            </a:custGeom>
            <a:blipFill>
              <a:blip r:embed="rId3"/>
              <a:stretch>
                <a:fillRect l="0" t="0" r="0" b="0"/>
              </a:stretch>
            </a:blipFill>
          </p:spPr>
        </p:sp>
      </p:grpSp>
      <p:sp>
        <p:nvSpPr>
          <p:cNvPr name="TextBox 6" id="6"/>
          <p:cNvSpPr txBox="true"/>
          <p:nvPr/>
        </p:nvSpPr>
        <p:spPr>
          <a:xfrm rot="0">
            <a:off x="3282838" y="33537"/>
            <a:ext cx="9333652" cy="1217448"/>
          </a:xfrm>
          <a:prstGeom prst="rect">
            <a:avLst/>
          </a:prstGeom>
        </p:spPr>
        <p:txBody>
          <a:bodyPr anchor="t" rtlCol="false" tIns="0" lIns="0" bIns="0" rIns="0">
            <a:spAutoFit/>
          </a:bodyPr>
          <a:lstStyle/>
          <a:p>
            <a:pPr algn="l">
              <a:lnSpc>
                <a:spcPts val="9021"/>
              </a:lnSpc>
            </a:pPr>
            <a:r>
              <a:rPr lang="en-US" sz="6444" spc="6">
                <a:solidFill>
                  <a:srgbClr val="373372"/>
                </a:solidFill>
                <a:latin typeface="Century Gothic Paneuropean"/>
                <a:ea typeface="Century Gothic Paneuropean"/>
                <a:cs typeface="Century Gothic Paneuropean"/>
                <a:sym typeface="Century Gothic Paneuropean"/>
              </a:rPr>
              <a:t>SDG progress report </a:t>
            </a:r>
          </a:p>
        </p:txBody>
      </p:sp>
      <p:grpSp>
        <p:nvGrpSpPr>
          <p:cNvPr name="Group 7" id="7"/>
          <p:cNvGrpSpPr/>
          <p:nvPr/>
        </p:nvGrpSpPr>
        <p:grpSpPr>
          <a:xfrm rot="0">
            <a:off x="0" y="27279"/>
            <a:ext cx="2731587" cy="10287000"/>
            <a:chOff x="0" y="0"/>
            <a:chExt cx="3642116" cy="13716000"/>
          </a:xfrm>
        </p:grpSpPr>
        <p:sp>
          <p:nvSpPr>
            <p:cNvPr name="Freeform 8" id="8"/>
            <p:cNvSpPr/>
            <p:nvPr/>
          </p:nvSpPr>
          <p:spPr>
            <a:xfrm flipH="true" flipV="false" rot="0">
              <a:off x="0" y="0"/>
              <a:ext cx="3642106" cy="13716000"/>
            </a:xfrm>
            <a:custGeom>
              <a:avLst/>
              <a:gdLst/>
              <a:ahLst/>
              <a:cxnLst/>
              <a:rect r="r" b="b" t="t" l="l"/>
              <a:pathLst>
                <a:path h="13716000" w="3642106">
                  <a:moveTo>
                    <a:pt x="3642106" y="0"/>
                  </a:moveTo>
                  <a:lnTo>
                    <a:pt x="0" y="0"/>
                  </a:lnTo>
                  <a:lnTo>
                    <a:pt x="0" y="13716000"/>
                  </a:lnTo>
                  <a:lnTo>
                    <a:pt x="3642106" y="13716000"/>
                  </a:lnTo>
                  <a:lnTo>
                    <a:pt x="3642106" y="0"/>
                  </a:lnTo>
                  <a:close/>
                </a:path>
              </a:pathLst>
            </a:custGeom>
            <a:blipFill>
              <a:blip r:embed="rId4"/>
              <a:stretch>
                <a:fillRect l="-234491" t="0" r="-234491" b="0"/>
              </a:stretch>
            </a:blipFill>
          </p:spPr>
        </p:sp>
      </p:grpSp>
      <p:sp>
        <p:nvSpPr>
          <p:cNvPr name="Freeform 9" id="9"/>
          <p:cNvSpPr/>
          <p:nvPr/>
        </p:nvSpPr>
        <p:spPr>
          <a:xfrm flipH="false" flipV="false" rot="5399999">
            <a:off x="6912453" y="-2085155"/>
            <a:ext cx="7611369" cy="15607958"/>
          </a:xfrm>
          <a:custGeom>
            <a:avLst/>
            <a:gdLst/>
            <a:ahLst/>
            <a:cxnLst/>
            <a:rect r="r" b="b" t="t" l="l"/>
            <a:pathLst>
              <a:path h="15607958" w="7611369">
                <a:moveTo>
                  <a:pt x="0" y="0"/>
                </a:moveTo>
                <a:lnTo>
                  <a:pt x="7611370" y="0"/>
                </a:lnTo>
                <a:lnTo>
                  <a:pt x="7611370" y="15607958"/>
                </a:lnTo>
                <a:lnTo>
                  <a:pt x="0" y="15607958"/>
                </a:lnTo>
                <a:lnTo>
                  <a:pt x="0" y="0"/>
                </a:lnTo>
                <a:close/>
              </a:path>
            </a:pathLst>
          </a:custGeom>
          <a:blipFill>
            <a:blip r:embed="rId5"/>
            <a:stretch>
              <a:fillRect l="-68235" t="-25924" r="-49078" b="-24064"/>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351738" y="5556732"/>
            <a:ext cx="3246433" cy="3246433"/>
            <a:chOff x="0" y="0"/>
            <a:chExt cx="4328578" cy="4328578"/>
          </a:xfrm>
        </p:grpSpPr>
        <p:sp>
          <p:nvSpPr>
            <p:cNvPr name="Freeform 3" id="3"/>
            <p:cNvSpPr/>
            <p:nvPr/>
          </p:nvSpPr>
          <p:spPr>
            <a:xfrm flipH="false" flipV="false" rot="0">
              <a:off x="0" y="0"/>
              <a:ext cx="4328541" cy="4328541"/>
            </a:xfrm>
            <a:custGeom>
              <a:avLst/>
              <a:gdLst/>
              <a:ahLst/>
              <a:cxnLst/>
              <a:rect r="r" b="b" t="t" l="l"/>
              <a:pathLst>
                <a:path h="4328541" w="4328541">
                  <a:moveTo>
                    <a:pt x="0" y="0"/>
                  </a:moveTo>
                  <a:lnTo>
                    <a:pt x="4328541" y="0"/>
                  </a:lnTo>
                  <a:lnTo>
                    <a:pt x="4328541" y="4328541"/>
                  </a:lnTo>
                  <a:lnTo>
                    <a:pt x="0" y="4328541"/>
                  </a:lnTo>
                  <a:lnTo>
                    <a:pt x="0" y="0"/>
                  </a:lnTo>
                  <a:close/>
                </a:path>
              </a:pathLst>
            </a:custGeom>
            <a:blipFill>
              <a:blip r:embed="rId2"/>
              <a:stretch>
                <a:fillRect l="0" t="0" r="0" b="0"/>
              </a:stretch>
            </a:blipFill>
          </p:spPr>
        </p:sp>
      </p:grpSp>
      <p:grpSp>
        <p:nvGrpSpPr>
          <p:cNvPr name="Group 4" id="4"/>
          <p:cNvGrpSpPr/>
          <p:nvPr/>
        </p:nvGrpSpPr>
        <p:grpSpPr>
          <a:xfrm rot="0">
            <a:off x="3363813" y="2581930"/>
            <a:ext cx="2474074" cy="2474074"/>
            <a:chOff x="0" y="0"/>
            <a:chExt cx="3298766" cy="3298766"/>
          </a:xfrm>
        </p:grpSpPr>
        <p:sp>
          <p:nvSpPr>
            <p:cNvPr name="Freeform 5" id="5"/>
            <p:cNvSpPr/>
            <p:nvPr/>
          </p:nvSpPr>
          <p:spPr>
            <a:xfrm flipH="false" flipV="false" rot="0">
              <a:off x="0" y="0"/>
              <a:ext cx="3298825" cy="3298825"/>
            </a:xfrm>
            <a:custGeom>
              <a:avLst/>
              <a:gdLst/>
              <a:ahLst/>
              <a:cxnLst/>
              <a:rect r="r" b="b" t="t" l="l"/>
              <a:pathLst>
                <a:path h="3298825" w="3298825">
                  <a:moveTo>
                    <a:pt x="0" y="0"/>
                  </a:moveTo>
                  <a:lnTo>
                    <a:pt x="3298825" y="0"/>
                  </a:lnTo>
                  <a:lnTo>
                    <a:pt x="3298825" y="3298825"/>
                  </a:lnTo>
                  <a:lnTo>
                    <a:pt x="0" y="3298825"/>
                  </a:lnTo>
                  <a:lnTo>
                    <a:pt x="0" y="0"/>
                  </a:lnTo>
                  <a:close/>
                </a:path>
              </a:pathLst>
            </a:custGeom>
            <a:blipFill>
              <a:blip r:embed="rId3"/>
              <a:stretch>
                <a:fillRect l="0" t="0" r="1" b="1"/>
              </a:stretch>
            </a:blipFill>
          </p:spPr>
        </p:sp>
      </p:grpSp>
      <p:grpSp>
        <p:nvGrpSpPr>
          <p:cNvPr name="Group 6" id="6"/>
          <p:cNvGrpSpPr/>
          <p:nvPr/>
        </p:nvGrpSpPr>
        <p:grpSpPr>
          <a:xfrm rot="0">
            <a:off x="3398236" y="6241938"/>
            <a:ext cx="2474074" cy="2474074"/>
            <a:chOff x="0" y="0"/>
            <a:chExt cx="3298766" cy="3298766"/>
          </a:xfrm>
        </p:grpSpPr>
        <p:sp>
          <p:nvSpPr>
            <p:cNvPr name="Freeform 7" id="7"/>
            <p:cNvSpPr/>
            <p:nvPr/>
          </p:nvSpPr>
          <p:spPr>
            <a:xfrm flipH="false" flipV="false" rot="0">
              <a:off x="0" y="0"/>
              <a:ext cx="3298825" cy="3298825"/>
            </a:xfrm>
            <a:custGeom>
              <a:avLst/>
              <a:gdLst/>
              <a:ahLst/>
              <a:cxnLst/>
              <a:rect r="r" b="b" t="t" l="l"/>
              <a:pathLst>
                <a:path h="3298825" w="3298825">
                  <a:moveTo>
                    <a:pt x="0" y="0"/>
                  </a:moveTo>
                  <a:lnTo>
                    <a:pt x="3298825" y="0"/>
                  </a:lnTo>
                  <a:lnTo>
                    <a:pt x="3298825" y="3298825"/>
                  </a:lnTo>
                  <a:lnTo>
                    <a:pt x="0" y="3298825"/>
                  </a:lnTo>
                  <a:lnTo>
                    <a:pt x="0" y="0"/>
                  </a:lnTo>
                  <a:close/>
                </a:path>
              </a:pathLst>
            </a:custGeom>
            <a:blipFill>
              <a:blip r:embed="rId4"/>
              <a:stretch>
                <a:fillRect l="0" t="0" r="1" b="1"/>
              </a:stretch>
            </a:blipFill>
          </p:spPr>
        </p:sp>
      </p:grpSp>
      <p:grpSp>
        <p:nvGrpSpPr>
          <p:cNvPr name="Group 8" id="8"/>
          <p:cNvGrpSpPr/>
          <p:nvPr/>
        </p:nvGrpSpPr>
        <p:grpSpPr>
          <a:xfrm rot="0">
            <a:off x="14845081" y="8803164"/>
            <a:ext cx="3112038" cy="910271"/>
            <a:chOff x="0" y="0"/>
            <a:chExt cx="4149384" cy="1213694"/>
          </a:xfrm>
        </p:grpSpPr>
        <p:sp>
          <p:nvSpPr>
            <p:cNvPr name="Freeform 9" id="9"/>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5"/>
              <a:stretch>
                <a:fillRect l="-41" t="0" r="-42" b="3"/>
              </a:stretch>
            </a:blipFill>
          </p:spPr>
        </p:sp>
      </p:grpSp>
      <p:grpSp>
        <p:nvGrpSpPr>
          <p:cNvPr name="Group 10" id="10"/>
          <p:cNvGrpSpPr/>
          <p:nvPr/>
        </p:nvGrpSpPr>
        <p:grpSpPr>
          <a:xfrm rot="0">
            <a:off x="10529720" y="2253030"/>
            <a:ext cx="2890470" cy="2890470"/>
            <a:chOff x="0" y="0"/>
            <a:chExt cx="3853960" cy="3853960"/>
          </a:xfrm>
        </p:grpSpPr>
        <p:sp>
          <p:nvSpPr>
            <p:cNvPr name="Freeform 11" id="11"/>
            <p:cNvSpPr/>
            <p:nvPr/>
          </p:nvSpPr>
          <p:spPr>
            <a:xfrm flipH="false" flipV="false" rot="0">
              <a:off x="0" y="0"/>
              <a:ext cx="3853942" cy="3853942"/>
            </a:xfrm>
            <a:custGeom>
              <a:avLst/>
              <a:gdLst/>
              <a:ahLst/>
              <a:cxnLst/>
              <a:rect r="r" b="b" t="t" l="l"/>
              <a:pathLst>
                <a:path h="3853942" w="3853942">
                  <a:moveTo>
                    <a:pt x="0" y="0"/>
                  </a:moveTo>
                  <a:lnTo>
                    <a:pt x="3853942" y="0"/>
                  </a:lnTo>
                  <a:lnTo>
                    <a:pt x="3853942" y="3853942"/>
                  </a:lnTo>
                  <a:lnTo>
                    <a:pt x="0" y="3853942"/>
                  </a:lnTo>
                  <a:lnTo>
                    <a:pt x="0" y="0"/>
                  </a:lnTo>
                  <a:close/>
                </a:path>
              </a:pathLst>
            </a:custGeom>
            <a:blipFill>
              <a:blip r:embed="rId6"/>
              <a:stretch>
                <a:fillRect l="0" t="0" r="0" b="0"/>
              </a:stretch>
            </a:blipFill>
          </p:spPr>
        </p:sp>
      </p:grpSp>
      <p:sp>
        <p:nvSpPr>
          <p:cNvPr name="TextBox 12" id="12"/>
          <p:cNvSpPr txBox="true"/>
          <p:nvPr/>
        </p:nvSpPr>
        <p:spPr>
          <a:xfrm rot="0">
            <a:off x="3282838" y="33537"/>
            <a:ext cx="14868807" cy="1570749"/>
          </a:xfrm>
          <a:prstGeom prst="rect">
            <a:avLst/>
          </a:prstGeom>
        </p:spPr>
        <p:txBody>
          <a:bodyPr anchor="t" rtlCol="false" tIns="0" lIns="0" bIns="0" rIns="0">
            <a:spAutoFit/>
          </a:bodyPr>
          <a:lstStyle/>
          <a:p>
            <a:pPr algn="l">
              <a:lnSpc>
                <a:spcPts val="9021"/>
              </a:lnSpc>
            </a:pPr>
            <a:r>
              <a:rPr lang="en-US" sz="6442" spc="6">
                <a:solidFill>
                  <a:srgbClr val="373372"/>
                </a:solidFill>
                <a:latin typeface="Century Gothic Paneuropean"/>
                <a:ea typeface="Century Gothic Paneuropean"/>
                <a:cs typeface="Century Gothic Paneuropean"/>
                <a:sym typeface="Century Gothic Paneuropean"/>
              </a:rPr>
              <a:t>Get to know some of our projects</a:t>
            </a:r>
          </a:p>
          <a:p>
            <a:pPr algn="l">
              <a:lnSpc>
                <a:spcPts val="3221"/>
              </a:lnSpc>
            </a:pPr>
          </a:p>
        </p:txBody>
      </p:sp>
      <p:sp>
        <p:nvSpPr>
          <p:cNvPr name="TextBox 13" id="13"/>
          <p:cNvSpPr txBox="true"/>
          <p:nvPr/>
        </p:nvSpPr>
        <p:spPr>
          <a:xfrm rot="0">
            <a:off x="6086623" y="6175263"/>
            <a:ext cx="4104056" cy="3052762"/>
          </a:xfrm>
          <a:prstGeom prst="rect">
            <a:avLst/>
          </a:prstGeom>
        </p:spPr>
        <p:txBody>
          <a:bodyPr anchor="t" rtlCol="false" tIns="0" lIns="0" bIns="0" rIns="0">
            <a:spAutoFit/>
          </a:bodyPr>
          <a:lstStyle/>
          <a:p>
            <a:pPr algn="just">
              <a:lnSpc>
                <a:spcPts val="2158"/>
              </a:lnSpc>
            </a:pPr>
            <a:r>
              <a:rPr lang="en-US" sz="1800">
                <a:solidFill>
                  <a:srgbClr val="000000"/>
                </a:solidFill>
                <a:latin typeface="Calibri (MS)"/>
                <a:ea typeface="Calibri (MS)"/>
                <a:cs typeface="Calibri (MS)"/>
                <a:sym typeface="Calibri (MS)"/>
              </a:rPr>
              <a:t>The global winner of the "Best Use of Technology" award at the NASA Space Apps Challenge, the </a:t>
            </a:r>
            <a:r>
              <a:rPr lang="en-US" sz="1800" b="true">
                <a:solidFill>
                  <a:srgbClr val="000000"/>
                </a:solidFill>
                <a:latin typeface="Calibri (MS) Bold"/>
                <a:ea typeface="Calibri (MS) Bold"/>
                <a:cs typeface="Calibri (MS) Bold"/>
                <a:sym typeface="Calibri (MS) Bold"/>
              </a:rPr>
              <a:t>42 Quake Heroes</a:t>
            </a:r>
            <a:r>
              <a:rPr lang="en-US" sz="1800">
                <a:solidFill>
                  <a:srgbClr val="000000"/>
                </a:solidFill>
                <a:latin typeface="Calibri (MS)"/>
                <a:ea typeface="Calibri (MS)"/>
                <a:cs typeface="Calibri (MS)"/>
                <a:sym typeface="Calibri (MS)"/>
              </a:rPr>
              <a:t> aims to accurately detect the onset of seismic events on Mars and the Moon using ground velocity data. They utilized a deep neural network (DNN) model based on the U-Net architecture, a widely used deep learning model initially designed for image segmentation tasks.</a:t>
            </a:r>
          </a:p>
          <a:p>
            <a:pPr algn="just">
              <a:lnSpc>
                <a:spcPts val="2158"/>
              </a:lnSpc>
            </a:pPr>
          </a:p>
        </p:txBody>
      </p:sp>
      <p:sp>
        <p:nvSpPr>
          <p:cNvPr name="TextBox 14" id="14"/>
          <p:cNvSpPr txBox="true"/>
          <p:nvPr/>
        </p:nvSpPr>
        <p:spPr>
          <a:xfrm rot="0">
            <a:off x="13598170" y="6733642"/>
            <a:ext cx="4049034" cy="1423988"/>
          </a:xfrm>
          <a:prstGeom prst="rect">
            <a:avLst/>
          </a:prstGeom>
        </p:spPr>
        <p:txBody>
          <a:bodyPr anchor="t" rtlCol="false" tIns="0" lIns="0" bIns="0" rIns="0">
            <a:spAutoFit/>
          </a:bodyPr>
          <a:lstStyle/>
          <a:p>
            <a:pPr algn="just">
              <a:lnSpc>
                <a:spcPts val="2158"/>
              </a:lnSpc>
            </a:pPr>
            <a:r>
              <a:rPr lang="en-US" sz="1800" b="true">
                <a:solidFill>
                  <a:srgbClr val="000000"/>
                </a:solidFill>
                <a:latin typeface="Calibri (MS) Bold"/>
                <a:ea typeface="Calibri (MS) Bold"/>
                <a:cs typeface="Calibri (MS) Bold"/>
                <a:sym typeface="Calibri (MS) Bold"/>
              </a:rPr>
              <a:t>Tucano Aerodesign</a:t>
            </a:r>
            <a:r>
              <a:rPr lang="en-US" sz="1800">
                <a:solidFill>
                  <a:srgbClr val="000000"/>
                </a:solidFill>
                <a:latin typeface="Calibri (MS)"/>
                <a:ea typeface="Calibri (MS)"/>
                <a:cs typeface="Calibri (MS)"/>
                <a:sym typeface="Calibri (MS)"/>
              </a:rPr>
              <a:t> is the aerodesign team from the Federal University of Uberlândia (UFU), dedicated to developing and building scaled aircraft for engineering competition challenges. </a:t>
            </a:r>
          </a:p>
        </p:txBody>
      </p:sp>
      <p:sp>
        <p:nvSpPr>
          <p:cNvPr name="TextBox 15" id="15"/>
          <p:cNvSpPr txBox="true"/>
          <p:nvPr/>
        </p:nvSpPr>
        <p:spPr>
          <a:xfrm rot="0">
            <a:off x="6086623" y="2802173"/>
            <a:ext cx="4104056" cy="1966912"/>
          </a:xfrm>
          <a:prstGeom prst="rect">
            <a:avLst/>
          </a:prstGeom>
        </p:spPr>
        <p:txBody>
          <a:bodyPr anchor="t" rtlCol="false" tIns="0" lIns="0" bIns="0" rIns="0">
            <a:spAutoFit/>
          </a:bodyPr>
          <a:lstStyle/>
          <a:p>
            <a:pPr algn="just">
              <a:lnSpc>
                <a:spcPts val="2158"/>
              </a:lnSpc>
            </a:pPr>
            <a:r>
              <a:rPr lang="en-US" sz="1800" b="true">
                <a:solidFill>
                  <a:srgbClr val="000000"/>
                </a:solidFill>
                <a:latin typeface="Calibri (MS) Bold"/>
                <a:ea typeface="Calibri (MS) Bold"/>
                <a:cs typeface="Calibri (MS) Bold"/>
                <a:sym typeface="Calibri (MS) Bold"/>
              </a:rPr>
              <a:t>The Propulsion and Aerospace Technology Team (EPTA)</a:t>
            </a:r>
            <a:r>
              <a:rPr lang="en-US" sz="1800">
                <a:solidFill>
                  <a:srgbClr val="000000"/>
                </a:solidFill>
                <a:latin typeface="Calibri (MS)"/>
                <a:ea typeface="Calibri (MS)"/>
                <a:cs typeface="Calibri (MS)"/>
                <a:sym typeface="Calibri (MS)"/>
              </a:rPr>
              <a:t> is an extension project of the Federal University of Uberlândia (UFU), dedicated to the development of experimental rockets and the promotion of model rocketry in Brazil.</a:t>
            </a:r>
          </a:p>
          <a:p>
            <a:pPr algn="just">
              <a:lnSpc>
                <a:spcPts val="2158"/>
              </a:lnSpc>
            </a:pPr>
          </a:p>
        </p:txBody>
      </p:sp>
      <p:sp>
        <p:nvSpPr>
          <p:cNvPr name="TextBox 16" id="16"/>
          <p:cNvSpPr txBox="true"/>
          <p:nvPr/>
        </p:nvSpPr>
        <p:spPr>
          <a:xfrm rot="0">
            <a:off x="13628386" y="2802173"/>
            <a:ext cx="4049034" cy="2238375"/>
          </a:xfrm>
          <a:prstGeom prst="rect">
            <a:avLst/>
          </a:prstGeom>
        </p:spPr>
        <p:txBody>
          <a:bodyPr anchor="t" rtlCol="false" tIns="0" lIns="0" bIns="0" rIns="0">
            <a:spAutoFit/>
          </a:bodyPr>
          <a:lstStyle/>
          <a:p>
            <a:pPr algn="just">
              <a:lnSpc>
                <a:spcPts val="2158"/>
              </a:lnSpc>
            </a:pPr>
            <a:r>
              <a:rPr lang="en-US" sz="1800" b="true">
                <a:solidFill>
                  <a:srgbClr val="000000"/>
                </a:solidFill>
                <a:latin typeface="Calibri (MS) Bold"/>
                <a:ea typeface="Calibri (MS) Bold"/>
                <a:cs typeface="Calibri (MS) Bold"/>
                <a:sym typeface="Calibri (MS) Bold"/>
              </a:rPr>
              <a:t>WinGs </a:t>
            </a:r>
            <a:r>
              <a:rPr lang="en-US" sz="1800">
                <a:solidFill>
                  <a:srgbClr val="000000"/>
                </a:solidFill>
                <a:latin typeface="Calibri (MS)"/>
                <a:ea typeface="Calibri (MS)"/>
                <a:cs typeface="Calibri (MS)"/>
                <a:sym typeface="Calibri (MS)"/>
              </a:rPr>
              <a:t> aims to encourage girls to engage in Science, Technology, Engineering, and Mathematics (STEM). By promoting hands-on and educational activities, the project seeks to break social and cultural barriers that limit female participation in these fields. </a:t>
            </a:r>
          </a:p>
          <a:p>
            <a:pPr algn="just">
              <a:lnSpc>
                <a:spcPts val="2158"/>
              </a:lnSpc>
            </a:pPr>
          </a:p>
        </p:txBody>
      </p:sp>
      <p:grpSp>
        <p:nvGrpSpPr>
          <p:cNvPr name="Group 17" id="17"/>
          <p:cNvGrpSpPr/>
          <p:nvPr/>
        </p:nvGrpSpPr>
        <p:grpSpPr>
          <a:xfrm rot="0">
            <a:off x="0" y="0"/>
            <a:ext cx="2731587" cy="10287000"/>
            <a:chOff x="0" y="0"/>
            <a:chExt cx="3642116" cy="13716000"/>
          </a:xfrm>
        </p:grpSpPr>
        <p:sp>
          <p:nvSpPr>
            <p:cNvPr name="Freeform 18" id="18"/>
            <p:cNvSpPr/>
            <p:nvPr/>
          </p:nvSpPr>
          <p:spPr>
            <a:xfrm flipH="true" flipV="false" rot="0">
              <a:off x="0" y="0"/>
              <a:ext cx="3642106" cy="13716000"/>
            </a:xfrm>
            <a:custGeom>
              <a:avLst/>
              <a:gdLst/>
              <a:ahLst/>
              <a:cxnLst/>
              <a:rect r="r" b="b" t="t" l="l"/>
              <a:pathLst>
                <a:path h="13716000" w="3642106">
                  <a:moveTo>
                    <a:pt x="3642106" y="0"/>
                  </a:moveTo>
                  <a:lnTo>
                    <a:pt x="0" y="0"/>
                  </a:lnTo>
                  <a:lnTo>
                    <a:pt x="0" y="13716000"/>
                  </a:lnTo>
                  <a:lnTo>
                    <a:pt x="3642106" y="13716000"/>
                  </a:lnTo>
                  <a:lnTo>
                    <a:pt x="3642106" y="0"/>
                  </a:lnTo>
                  <a:close/>
                </a:path>
              </a:pathLst>
            </a:custGeom>
            <a:blipFill>
              <a:blip r:embed="rId7"/>
              <a:stretch>
                <a:fillRect l="-234491" t="0" r="-234491" b="0"/>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21622" y="9139944"/>
            <a:ext cx="3112038" cy="910271"/>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sp>
        <p:nvSpPr>
          <p:cNvPr name="TextBox 4" id="4"/>
          <p:cNvSpPr txBox="true"/>
          <p:nvPr/>
        </p:nvSpPr>
        <p:spPr>
          <a:xfrm rot="0">
            <a:off x="3358722" y="358063"/>
            <a:ext cx="14043114" cy="1217448"/>
          </a:xfrm>
          <a:prstGeom prst="rect">
            <a:avLst/>
          </a:prstGeom>
        </p:spPr>
        <p:txBody>
          <a:bodyPr anchor="t" rtlCol="false" tIns="0" lIns="0" bIns="0" rIns="0">
            <a:spAutoFit/>
          </a:bodyPr>
          <a:lstStyle/>
          <a:p>
            <a:pPr algn="l">
              <a:lnSpc>
                <a:spcPts val="9021"/>
              </a:lnSpc>
            </a:pPr>
            <a:r>
              <a:rPr lang="en-US" sz="6444" spc="6">
                <a:solidFill>
                  <a:srgbClr val="373372"/>
                </a:solidFill>
                <a:latin typeface="Century Gothic Paneuropean"/>
                <a:ea typeface="Century Gothic Paneuropean"/>
                <a:cs typeface="Century Gothic Paneuropean"/>
                <a:sym typeface="Century Gothic Paneuropean"/>
              </a:rPr>
              <a:t>Get to know our website</a:t>
            </a:r>
          </a:p>
        </p:txBody>
      </p:sp>
      <p:grpSp>
        <p:nvGrpSpPr>
          <p:cNvPr name="Group 5" id="5"/>
          <p:cNvGrpSpPr/>
          <p:nvPr/>
        </p:nvGrpSpPr>
        <p:grpSpPr>
          <a:xfrm rot="0">
            <a:off x="0" y="35463"/>
            <a:ext cx="2731587" cy="10287000"/>
            <a:chOff x="0" y="0"/>
            <a:chExt cx="3642116" cy="13716000"/>
          </a:xfrm>
        </p:grpSpPr>
        <p:sp>
          <p:nvSpPr>
            <p:cNvPr name="Freeform 6" id="6"/>
            <p:cNvSpPr/>
            <p:nvPr/>
          </p:nvSpPr>
          <p:spPr>
            <a:xfrm flipH="true" flipV="false" rot="0">
              <a:off x="0" y="0"/>
              <a:ext cx="3642106" cy="13716000"/>
            </a:xfrm>
            <a:custGeom>
              <a:avLst/>
              <a:gdLst/>
              <a:ahLst/>
              <a:cxnLst/>
              <a:rect r="r" b="b" t="t" l="l"/>
              <a:pathLst>
                <a:path h="13716000" w="3642106">
                  <a:moveTo>
                    <a:pt x="3642106" y="0"/>
                  </a:moveTo>
                  <a:lnTo>
                    <a:pt x="0" y="0"/>
                  </a:lnTo>
                  <a:lnTo>
                    <a:pt x="0" y="13716000"/>
                  </a:lnTo>
                  <a:lnTo>
                    <a:pt x="3642106" y="13716000"/>
                  </a:lnTo>
                  <a:lnTo>
                    <a:pt x="3642106" y="0"/>
                  </a:lnTo>
                  <a:close/>
                </a:path>
              </a:pathLst>
            </a:custGeom>
            <a:blipFill>
              <a:blip r:embed="rId3"/>
              <a:stretch>
                <a:fillRect l="-234491" t="0" r="-234491" b="0"/>
              </a:stretch>
            </a:blipFill>
          </p:spPr>
        </p:sp>
      </p:grpSp>
      <p:sp>
        <p:nvSpPr>
          <p:cNvPr name="TextBox 7" id="7"/>
          <p:cNvSpPr txBox="true"/>
          <p:nvPr/>
        </p:nvSpPr>
        <p:spPr>
          <a:xfrm rot="0">
            <a:off x="5047853" y="6126927"/>
            <a:ext cx="1936850" cy="387448"/>
          </a:xfrm>
          <a:prstGeom prst="rect">
            <a:avLst/>
          </a:prstGeom>
        </p:spPr>
        <p:txBody>
          <a:bodyPr anchor="t" rtlCol="false" tIns="0" lIns="0" bIns="0" rIns="0">
            <a:spAutoFit/>
          </a:bodyPr>
          <a:lstStyle/>
          <a:p>
            <a:pPr algn="l">
              <a:lnSpc>
                <a:spcPts val="3073"/>
              </a:lnSpc>
            </a:pPr>
            <a:r>
              <a:rPr lang="en-US" sz="2195">
                <a:solidFill>
                  <a:srgbClr val="231F20"/>
                </a:solidFill>
                <a:latin typeface="Arimo"/>
                <a:ea typeface="Arimo"/>
                <a:cs typeface="Arimo"/>
                <a:sym typeface="Arimo"/>
              </a:rPr>
              <a:t>dri</a:t>
            </a:r>
            <a:r>
              <a:rPr lang="en-US" sz="2195">
                <a:solidFill>
                  <a:srgbClr val="231F20"/>
                </a:solidFill>
                <a:latin typeface="Arimo"/>
                <a:ea typeface="Arimo"/>
                <a:cs typeface="Arimo"/>
                <a:sym typeface="Arimo"/>
              </a:rPr>
              <a:t>.ufu.br</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03028" y="8389024"/>
            <a:ext cx="5943762" cy="1738551"/>
            <a:chOff x="0" y="0"/>
            <a:chExt cx="7925016" cy="2318068"/>
          </a:xfrm>
        </p:grpSpPr>
        <p:sp>
          <p:nvSpPr>
            <p:cNvPr name="Freeform 3" id="3"/>
            <p:cNvSpPr/>
            <p:nvPr/>
          </p:nvSpPr>
          <p:spPr>
            <a:xfrm flipH="false" flipV="false" rot="0">
              <a:off x="0" y="0"/>
              <a:ext cx="7925054" cy="2318131"/>
            </a:xfrm>
            <a:custGeom>
              <a:avLst/>
              <a:gdLst/>
              <a:ahLst/>
              <a:cxnLst/>
              <a:rect r="r" b="b" t="t" l="l"/>
              <a:pathLst>
                <a:path h="2318131" w="7925054">
                  <a:moveTo>
                    <a:pt x="0" y="0"/>
                  </a:moveTo>
                  <a:lnTo>
                    <a:pt x="7925054" y="0"/>
                  </a:lnTo>
                  <a:lnTo>
                    <a:pt x="7925054" y="2318131"/>
                  </a:lnTo>
                  <a:lnTo>
                    <a:pt x="0" y="2318131"/>
                  </a:lnTo>
                  <a:lnTo>
                    <a:pt x="0" y="0"/>
                  </a:lnTo>
                  <a:close/>
                </a:path>
              </a:pathLst>
            </a:custGeom>
            <a:blipFill>
              <a:blip r:embed="rId2"/>
              <a:stretch>
                <a:fillRect l="-41" t="0" r="-40" b="2"/>
              </a:stretch>
            </a:blipFill>
          </p:spPr>
        </p:sp>
      </p:grpSp>
      <p:grpSp>
        <p:nvGrpSpPr>
          <p:cNvPr name="Group 4" id="4"/>
          <p:cNvGrpSpPr/>
          <p:nvPr/>
        </p:nvGrpSpPr>
        <p:grpSpPr>
          <a:xfrm rot="0">
            <a:off x="0" y="-2663622"/>
            <a:ext cx="18288000" cy="10845222"/>
            <a:chOff x="0" y="0"/>
            <a:chExt cx="24384000" cy="14460296"/>
          </a:xfrm>
        </p:grpSpPr>
        <p:sp>
          <p:nvSpPr>
            <p:cNvPr name="Freeform 5" id="5"/>
            <p:cNvSpPr/>
            <p:nvPr/>
          </p:nvSpPr>
          <p:spPr>
            <a:xfrm flipH="true" flipV="false" rot="0">
              <a:off x="0" y="0"/>
              <a:ext cx="24384000" cy="14460347"/>
            </a:xfrm>
            <a:custGeom>
              <a:avLst/>
              <a:gdLst/>
              <a:ahLst/>
              <a:cxnLst/>
              <a:rect r="r" b="b" t="t" l="l"/>
              <a:pathLst>
                <a:path h="14460347" w="24384000">
                  <a:moveTo>
                    <a:pt x="24384000" y="0"/>
                  </a:moveTo>
                  <a:lnTo>
                    <a:pt x="0" y="0"/>
                  </a:lnTo>
                  <a:lnTo>
                    <a:pt x="0" y="14460347"/>
                  </a:lnTo>
                  <a:lnTo>
                    <a:pt x="24384000" y="14460347"/>
                  </a:lnTo>
                  <a:lnTo>
                    <a:pt x="24384000" y="0"/>
                  </a:lnTo>
                  <a:close/>
                </a:path>
              </a:pathLst>
            </a:custGeom>
            <a:blipFill>
              <a:blip r:embed="rId3"/>
              <a:stretch>
                <a:fillRect l="0" t="-5805" r="0" b="-5804"/>
              </a:stretch>
            </a:blipFill>
          </p:spPr>
        </p:sp>
      </p:grpSp>
      <p:sp>
        <p:nvSpPr>
          <p:cNvPr name="TextBox 6" id="6"/>
          <p:cNvSpPr txBox="true"/>
          <p:nvPr/>
        </p:nvSpPr>
        <p:spPr>
          <a:xfrm rot="0">
            <a:off x="662932" y="8180853"/>
            <a:ext cx="6794636" cy="1783156"/>
          </a:xfrm>
          <a:prstGeom prst="rect">
            <a:avLst/>
          </a:prstGeom>
        </p:spPr>
        <p:txBody>
          <a:bodyPr anchor="t" rtlCol="false" tIns="0" lIns="0" bIns="0" rIns="0">
            <a:spAutoFit/>
          </a:bodyPr>
          <a:lstStyle/>
          <a:p>
            <a:pPr algn="l">
              <a:lnSpc>
                <a:spcPts val="8391"/>
              </a:lnSpc>
            </a:pPr>
            <a:r>
              <a:rPr lang="en-US" sz="5992" spc="4">
                <a:solidFill>
                  <a:srgbClr val="373372"/>
                </a:solidFill>
                <a:latin typeface="Century Gothic Paneuropean"/>
                <a:ea typeface="Century Gothic Paneuropean"/>
                <a:cs typeface="Century Gothic Paneuropean"/>
                <a:sym typeface="Century Gothic Paneuropean"/>
              </a:rPr>
              <a:t>Thank you</a:t>
            </a:r>
          </a:p>
          <a:p>
            <a:pPr algn="l">
              <a:lnSpc>
                <a:spcPts val="5038"/>
              </a:lnSpc>
            </a:pPr>
            <a:r>
              <a:rPr lang="en-US" sz="3600" spc="2">
                <a:solidFill>
                  <a:srgbClr val="373372"/>
                </a:solidFill>
                <a:latin typeface="Century Gothic Paneuropean"/>
                <a:ea typeface="Century Gothic Paneuropean"/>
                <a:cs typeface="Century Gothic Paneuropean"/>
                <a:sym typeface="Century Gothic Paneuropean"/>
              </a:rPr>
              <a:t>Contact : international@ufu.br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21622" y="9139944"/>
            <a:ext cx="3112038" cy="910271"/>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sp>
        <p:nvSpPr>
          <p:cNvPr name="TextBox 4" id="4"/>
          <p:cNvSpPr txBox="true"/>
          <p:nvPr/>
        </p:nvSpPr>
        <p:spPr>
          <a:xfrm rot="0">
            <a:off x="3390802" y="10059"/>
            <a:ext cx="14043114" cy="1217448"/>
          </a:xfrm>
          <a:prstGeom prst="rect">
            <a:avLst/>
          </a:prstGeom>
        </p:spPr>
        <p:txBody>
          <a:bodyPr anchor="t" rtlCol="false" tIns="0" lIns="0" bIns="0" rIns="0">
            <a:spAutoFit/>
          </a:bodyPr>
          <a:lstStyle/>
          <a:p>
            <a:pPr algn="l">
              <a:lnSpc>
                <a:spcPts val="9021"/>
              </a:lnSpc>
            </a:pPr>
            <a:r>
              <a:rPr lang="en-US" sz="6444" spc="6">
                <a:solidFill>
                  <a:srgbClr val="373372"/>
                </a:solidFill>
                <a:latin typeface="Century Gothic Paneuropean"/>
                <a:ea typeface="Century Gothic Paneuropean"/>
                <a:cs typeface="Century Gothic Paneuropean"/>
                <a:sym typeface="Century Gothic Paneuropean"/>
              </a:rPr>
              <a:t>Get to know Uberlândia</a:t>
            </a:r>
          </a:p>
        </p:txBody>
      </p:sp>
      <p:grpSp>
        <p:nvGrpSpPr>
          <p:cNvPr name="Group 5" id="5"/>
          <p:cNvGrpSpPr/>
          <p:nvPr/>
        </p:nvGrpSpPr>
        <p:grpSpPr>
          <a:xfrm rot="0">
            <a:off x="0" y="30616"/>
            <a:ext cx="2840811" cy="10287000"/>
            <a:chOff x="0" y="0"/>
            <a:chExt cx="3787748" cy="13716000"/>
          </a:xfrm>
        </p:grpSpPr>
        <p:sp>
          <p:nvSpPr>
            <p:cNvPr name="Freeform 6" id="6"/>
            <p:cNvSpPr/>
            <p:nvPr/>
          </p:nvSpPr>
          <p:spPr>
            <a:xfrm flipH="false" flipV="false" rot="0">
              <a:off x="0" y="0"/>
              <a:ext cx="3787775" cy="13716000"/>
            </a:xfrm>
            <a:custGeom>
              <a:avLst/>
              <a:gdLst/>
              <a:ahLst/>
              <a:cxnLst/>
              <a:rect r="r" b="b" t="t" l="l"/>
              <a:pathLst>
                <a:path h="13716000" w="3787775">
                  <a:moveTo>
                    <a:pt x="0" y="0"/>
                  </a:moveTo>
                  <a:lnTo>
                    <a:pt x="3787775" y="0"/>
                  </a:lnTo>
                  <a:lnTo>
                    <a:pt x="3787775" y="13716000"/>
                  </a:lnTo>
                  <a:lnTo>
                    <a:pt x="0" y="13716000"/>
                  </a:lnTo>
                  <a:lnTo>
                    <a:pt x="0" y="0"/>
                  </a:lnTo>
                  <a:close/>
                </a:path>
              </a:pathLst>
            </a:custGeom>
            <a:blipFill>
              <a:blip r:embed="rId3"/>
              <a:stretch>
                <a:fillRect l="-251062" t="0" r="-251062" b="0"/>
              </a:stretch>
            </a:blipFill>
          </p:spPr>
        </p:sp>
      </p:grpSp>
      <p:sp>
        <p:nvSpPr>
          <p:cNvPr name="TextBox 7" id="7"/>
          <p:cNvSpPr txBox="true"/>
          <p:nvPr/>
        </p:nvSpPr>
        <p:spPr>
          <a:xfrm rot="0">
            <a:off x="6244369" y="8985753"/>
            <a:ext cx="8335980" cy="581732"/>
          </a:xfrm>
          <a:prstGeom prst="rect">
            <a:avLst/>
          </a:prstGeom>
        </p:spPr>
        <p:txBody>
          <a:bodyPr anchor="t" rtlCol="false" tIns="0" lIns="0" bIns="0" rIns="0">
            <a:spAutoFit/>
          </a:bodyPr>
          <a:lstStyle/>
          <a:p>
            <a:pPr algn="l">
              <a:lnSpc>
                <a:spcPts val="4695"/>
              </a:lnSpc>
            </a:pPr>
            <a:r>
              <a:rPr lang="en-US" sz="3353">
                <a:solidFill>
                  <a:srgbClr val="000000"/>
                </a:solidFill>
                <a:latin typeface="Arimo"/>
                <a:ea typeface="Arimo"/>
                <a:cs typeface="Arimo"/>
                <a:sym typeface="Arimo"/>
              </a:rPr>
              <a:t>www.youtube.com/watch?v=mLvM_WXJk0I</a:t>
            </a:r>
          </a:p>
        </p:txBody>
      </p:sp>
      <p:pic>
        <p:nvPicPr>
          <p:cNvPr name="Picture 8" id="8"/>
          <p:cNvPicPr>
            <a:picLocks noChangeAspect="true"/>
          </p:cNvPicPr>
          <p:nvPr>
            <a:videoFile r:link="rId5"/>
          </p:nvPr>
        </p:nvPicPr>
        <p:blipFill>
          <a:blip r:embed="rId4"/>
          <a:stretch>
            <a:fillRect/>
          </a:stretch>
        </p:blipFill>
        <p:spPr>
          <a:xfrm rot="0">
            <a:off x="3813602" y="1434597"/>
            <a:ext cx="13197514" cy="7417806"/>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21622" y="9139944"/>
            <a:ext cx="3112038" cy="910271"/>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grpSp>
        <p:nvGrpSpPr>
          <p:cNvPr name="Group 4" id="4"/>
          <p:cNvGrpSpPr/>
          <p:nvPr/>
        </p:nvGrpSpPr>
        <p:grpSpPr>
          <a:xfrm rot="0">
            <a:off x="5008340" y="348537"/>
            <a:ext cx="9302228" cy="9589926"/>
            <a:chOff x="0" y="0"/>
            <a:chExt cx="12402970" cy="12786568"/>
          </a:xfrm>
        </p:grpSpPr>
        <p:sp>
          <p:nvSpPr>
            <p:cNvPr name="Freeform 5" id="5"/>
            <p:cNvSpPr/>
            <p:nvPr/>
          </p:nvSpPr>
          <p:spPr>
            <a:xfrm flipH="false" flipV="false" rot="0">
              <a:off x="0" y="0"/>
              <a:ext cx="12402947" cy="12786614"/>
            </a:xfrm>
            <a:custGeom>
              <a:avLst/>
              <a:gdLst/>
              <a:ahLst/>
              <a:cxnLst/>
              <a:rect r="r" b="b" t="t" l="l"/>
              <a:pathLst>
                <a:path h="12786614" w="12402947">
                  <a:moveTo>
                    <a:pt x="0" y="0"/>
                  </a:moveTo>
                  <a:lnTo>
                    <a:pt x="12402947" y="0"/>
                  </a:lnTo>
                  <a:lnTo>
                    <a:pt x="12402947" y="12786614"/>
                  </a:lnTo>
                  <a:lnTo>
                    <a:pt x="0" y="12786614"/>
                  </a:lnTo>
                  <a:lnTo>
                    <a:pt x="0" y="0"/>
                  </a:lnTo>
                  <a:close/>
                </a:path>
              </a:pathLst>
            </a:custGeom>
            <a:blipFill>
              <a:blip r:embed="rId3"/>
              <a:stretch>
                <a:fillRect l="0" t="-34" r="0" b="-33"/>
              </a:stretch>
            </a:blipFill>
          </p:spPr>
        </p:sp>
      </p:grpSp>
      <p:grpSp>
        <p:nvGrpSpPr>
          <p:cNvPr name="Group 6" id="6"/>
          <p:cNvGrpSpPr/>
          <p:nvPr/>
        </p:nvGrpSpPr>
        <p:grpSpPr>
          <a:xfrm rot="0">
            <a:off x="0" y="0"/>
            <a:ext cx="2840811" cy="10287000"/>
            <a:chOff x="0" y="0"/>
            <a:chExt cx="3787748" cy="13716000"/>
          </a:xfrm>
        </p:grpSpPr>
        <p:sp>
          <p:nvSpPr>
            <p:cNvPr name="Freeform 7" id="7"/>
            <p:cNvSpPr/>
            <p:nvPr/>
          </p:nvSpPr>
          <p:spPr>
            <a:xfrm flipH="false" flipV="false" rot="0">
              <a:off x="0" y="0"/>
              <a:ext cx="3787775" cy="13716000"/>
            </a:xfrm>
            <a:custGeom>
              <a:avLst/>
              <a:gdLst/>
              <a:ahLst/>
              <a:cxnLst/>
              <a:rect r="r" b="b" t="t" l="l"/>
              <a:pathLst>
                <a:path h="13716000" w="3787775">
                  <a:moveTo>
                    <a:pt x="0" y="0"/>
                  </a:moveTo>
                  <a:lnTo>
                    <a:pt x="3787775" y="0"/>
                  </a:lnTo>
                  <a:lnTo>
                    <a:pt x="3787775" y="13716000"/>
                  </a:lnTo>
                  <a:lnTo>
                    <a:pt x="0" y="13716000"/>
                  </a:lnTo>
                  <a:lnTo>
                    <a:pt x="0" y="0"/>
                  </a:lnTo>
                  <a:close/>
                </a:path>
              </a:pathLst>
            </a:custGeom>
            <a:blipFill>
              <a:blip r:embed="rId4"/>
              <a:stretch>
                <a:fillRect l="-251062" t="0" r="-251062"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392907" y="1903704"/>
            <a:ext cx="5827329" cy="6747434"/>
          </a:xfrm>
          <a:custGeom>
            <a:avLst/>
            <a:gdLst/>
            <a:ahLst/>
            <a:cxnLst/>
            <a:rect r="r" b="b" t="t" l="l"/>
            <a:pathLst>
              <a:path h="6747434" w="5827329">
                <a:moveTo>
                  <a:pt x="0" y="0"/>
                </a:moveTo>
                <a:lnTo>
                  <a:pt x="5827329" y="0"/>
                </a:lnTo>
                <a:lnTo>
                  <a:pt x="5827329" y="6747434"/>
                </a:lnTo>
                <a:lnTo>
                  <a:pt x="0" y="6747434"/>
                </a:lnTo>
                <a:lnTo>
                  <a:pt x="0" y="0"/>
                </a:lnTo>
                <a:close/>
              </a:path>
            </a:pathLst>
          </a:custGeom>
          <a:blipFill>
            <a:blip r:embed="rId2">
              <a:extLst>
                <a:ext uri="{96DAC541-7B7A-43D3-8B79-37D633B846F1}">
                  <asvg:svgBlip xmlns:asvg="http://schemas.microsoft.com/office/drawing/2016/SVG/main" r:embed="rId3"/>
                </a:ext>
              </a:extLst>
            </a:blip>
            <a:stretch>
              <a:fillRect l="-137" t="0" r="-137" b="0"/>
            </a:stretch>
          </a:blipFill>
        </p:spPr>
      </p:sp>
      <p:sp>
        <p:nvSpPr>
          <p:cNvPr name="Freeform 3" id="3"/>
          <p:cNvSpPr/>
          <p:nvPr/>
        </p:nvSpPr>
        <p:spPr>
          <a:xfrm flipH="false" flipV="false" rot="0">
            <a:off x="3392907" y="8747024"/>
            <a:ext cx="5827329" cy="6747433"/>
          </a:xfrm>
          <a:custGeom>
            <a:avLst/>
            <a:gdLst/>
            <a:ahLst/>
            <a:cxnLst/>
            <a:rect r="r" b="b" t="t" l="l"/>
            <a:pathLst>
              <a:path h="6747433" w="5827329">
                <a:moveTo>
                  <a:pt x="0" y="0"/>
                </a:moveTo>
                <a:lnTo>
                  <a:pt x="5827329" y="0"/>
                </a:lnTo>
                <a:lnTo>
                  <a:pt x="5827329" y="6747433"/>
                </a:lnTo>
                <a:lnTo>
                  <a:pt x="0" y="6747433"/>
                </a:lnTo>
                <a:lnTo>
                  <a:pt x="0" y="0"/>
                </a:lnTo>
                <a:close/>
              </a:path>
            </a:pathLst>
          </a:custGeom>
          <a:blipFill>
            <a:blip r:embed="rId2">
              <a:extLst>
                <a:ext uri="{96DAC541-7B7A-43D3-8B79-37D633B846F1}">
                  <asvg:svgBlip xmlns:asvg="http://schemas.microsoft.com/office/drawing/2016/SVG/main" r:embed="rId3"/>
                </a:ext>
              </a:extLst>
            </a:blip>
            <a:stretch>
              <a:fillRect l="-137" t="0" r="-137" b="0"/>
            </a:stretch>
          </a:blipFill>
        </p:spPr>
      </p:sp>
      <p:grpSp>
        <p:nvGrpSpPr>
          <p:cNvPr name="Group 4" id="4"/>
          <p:cNvGrpSpPr/>
          <p:nvPr/>
        </p:nvGrpSpPr>
        <p:grpSpPr>
          <a:xfrm rot="0">
            <a:off x="2960878" y="10069416"/>
            <a:ext cx="6547002" cy="1602742"/>
            <a:chOff x="0" y="0"/>
            <a:chExt cx="8729336" cy="2136990"/>
          </a:xfrm>
        </p:grpSpPr>
        <p:sp>
          <p:nvSpPr>
            <p:cNvPr name="Freeform 5" id="5"/>
            <p:cNvSpPr/>
            <p:nvPr/>
          </p:nvSpPr>
          <p:spPr>
            <a:xfrm flipH="false" flipV="false" rot="0">
              <a:off x="0" y="0"/>
              <a:ext cx="8729345" cy="2137029"/>
            </a:xfrm>
            <a:custGeom>
              <a:avLst/>
              <a:gdLst/>
              <a:ahLst/>
              <a:cxnLst/>
              <a:rect r="r" b="b" t="t" l="l"/>
              <a:pathLst>
                <a:path h="2137029" w="8729345">
                  <a:moveTo>
                    <a:pt x="0" y="0"/>
                  </a:moveTo>
                  <a:lnTo>
                    <a:pt x="8729345" y="0"/>
                  </a:lnTo>
                  <a:lnTo>
                    <a:pt x="8729345" y="2137029"/>
                  </a:lnTo>
                  <a:lnTo>
                    <a:pt x="0" y="2137029"/>
                  </a:lnTo>
                  <a:lnTo>
                    <a:pt x="0" y="0"/>
                  </a:lnTo>
                  <a:close/>
                </a:path>
              </a:pathLst>
            </a:custGeom>
            <a:blipFill>
              <a:blip r:embed="rId4"/>
              <a:stretch>
                <a:fillRect l="0" t="-201985" r="0" b="-201983"/>
              </a:stretch>
            </a:blipFill>
          </p:spPr>
        </p:sp>
      </p:grpSp>
      <p:grpSp>
        <p:nvGrpSpPr>
          <p:cNvPr name="Group 6" id="6"/>
          <p:cNvGrpSpPr/>
          <p:nvPr/>
        </p:nvGrpSpPr>
        <p:grpSpPr>
          <a:xfrm rot="0">
            <a:off x="3392907" y="9741741"/>
            <a:ext cx="6114974" cy="1149226"/>
            <a:chOff x="0" y="0"/>
            <a:chExt cx="8153298" cy="1532302"/>
          </a:xfrm>
        </p:grpSpPr>
        <p:sp>
          <p:nvSpPr>
            <p:cNvPr name="Freeform 7" id="7"/>
            <p:cNvSpPr/>
            <p:nvPr/>
          </p:nvSpPr>
          <p:spPr>
            <a:xfrm flipH="false" flipV="false" rot="0">
              <a:off x="0" y="0"/>
              <a:ext cx="8153273" cy="1532255"/>
            </a:xfrm>
            <a:custGeom>
              <a:avLst/>
              <a:gdLst/>
              <a:ahLst/>
              <a:cxnLst/>
              <a:rect r="r" b="b" t="t" l="l"/>
              <a:pathLst>
                <a:path h="1532255" w="8153273">
                  <a:moveTo>
                    <a:pt x="0" y="0"/>
                  </a:moveTo>
                  <a:lnTo>
                    <a:pt x="8153273" y="0"/>
                  </a:lnTo>
                  <a:lnTo>
                    <a:pt x="8153273" y="1532255"/>
                  </a:lnTo>
                  <a:lnTo>
                    <a:pt x="0" y="1532255"/>
                  </a:lnTo>
                  <a:lnTo>
                    <a:pt x="0" y="0"/>
                  </a:lnTo>
                  <a:close/>
                </a:path>
              </a:pathLst>
            </a:custGeom>
            <a:blipFill>
              <a:blip r:embed="rId5"/>
              <a:stretch>
                <a:fillRect l="0" t="-285949" r="0" b="-285952"/>
              </a:stretch>
            </a:blipFill>
          </p:spPr>
        </p:sp>
      </p:grpSp>
      <p:grpSp>
        <p:nvGrpSpPr>
          <p:cNvPr name="Group 8" id="8"/>
          <p:cNvGrpSpPr/>
          <p:nvPr/>
        </p:nvGrpSpPr>
        <p:grpSpPr>
          <a:xfrm rot="0">
            <a:off x="9255315" y="784323"/>
            <a:ext cx="9296715" cy="9285093"/>
            <a:chOff x="0" y="0"/>
            <a:chExt cx="12395620" cy="12380124"/>
          </a:xfrm>
        </p:grpSpPr>
        <p:sp>
          <p:nvSpPr>
            <p:cNvPr name="Freeform 9" id="9"/>
            <p:cNvSpPr/>
            <p:nvPr/>
          </p:nvSpPr>
          <p:spPr>
            <a:xfrm flipH="false" flipV="false" rot="0">
              <a:off x="0" y="0"/>
              <a:ext cx="12395581" cy="12380087"/>
            </a:xfrm>
            <a:custGeom>
              <a:avLst/>
              <a:gdLst/>
              <a:ahLst/>
              <a:cxnLst/>
              <a:rect r="r" b="b" t="t" l="l"/>
              <a:pathLst>
                <a:path h="12380087" w="12395581">
                  <a:moveTo>
                    <a:pt x="0" y="0"/>
                  </a:moveTo>
                  <a:lnTo>
                    <a:pt x="12395581" y="0"/>
                  </a:lnTo>
                  <a:lnTo>
                    <a:pt x="12395581" y="12380087"/>
                  </a:lnTo>
                  <a:lnTo>
                    <a:pt x="0" y="12380087"/>
                  </a:lnTo>
                  <a:lnTo>
                    <a:pt x="0" y="0"/>
                  </a:lnTo>
                  <a:close/>
                </a:path>
              </a:pathLst>
            </a:custGeom>
            <a:blipFill>
              <a:blip r:embed="rId6"/>
              <a:stretch>
                <a:fillRect l="0" t="-2" r="0" b="-3"/>
              </a:stretch>
            </a:blipFill>
          </p:spPr>
        </p:sp>
      </p:grpSp>
      <p:grpSp>
        <p:nvGrpSpPr>
          <p:cNvPr name="Group 10" id="10"/>
          <p:cNvGrpSpPr/>
          <p:nvPr/>
        </p:nvGrpSpPr>
        <p:grpSpPr>
          <a:xfrm rot="0">
            <a:off x="14973807" y="9162414"/>
            <a:ext cx="3112038" cy="910270"/>
            <a:chOff x="0" y="0"/>
            <a:chExt cx="4149384" cy="1213694"/>
          </a:xfrm>
        </p:grpSpPr>
        <p:sp>
          <p:nvSpPr>
            <p:cNvPr name="Freeform 11" id="11"/>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7"/>
              <a:stretch>
                <a:fillRect l="-41" t="0" r="-42" b="3"/>
              </a:stretch>
            </a:blipFill>
          </p:spPr>
        </p:sp>
      </p:grpSp>
      <p:grpSp>
        <p:nvGrpSpPr>
          <p:cNvPr name="Group 12" id="12"/>
          <p:cNvGrpSpPr/>
          <p:nvPr/>
        </p:nvGrpSpPr>
        <p:grpSpPr>
          <a:xfrm rot="0">
            <a:off x="0" y="45924"/>
            <a:ext cx="2840811" cy="10287000"/>
            <a:chOff x="0" y="0"/>
            <a:chExt cx="3787748" cy="13716000"/>
          </a:xfrm>
        </p:grpSpPr>
        <p:sp>
          <p:nvSpPr>
            <p:cNvPr name="Freeform 13" id="13"/>
            <p:cNvSpPr/>
            <p:nvPr/>
          </p:nvSpPr>
          <p:spPr>
            <a:xfrm flipH="false" flipV="false" rot="0">
              <a:off x="0" y="0"/>
              <a:ext cx="3787775" cy="13716000"/>
            </a:xfrm>
            <a:custGeom>
              <a:avLst/>
              <a:gdLst/>
              <a:ahLst/>
              <a:cxnLst/>
              <a:rect r="r" b="b" t="t" l="l"/>
              <a:pathLst>
                <a:path h="13716000" w="3787775">
                  <a:moveTo>
                    <a:pt x="0" y="0"/>
                  </a:moveTo>
                  <a:lnTo>
                    <a:pt x="3787775" y="0"/>
                  </a:lnTo>
                  <a:lnTo>
                    <a:pt x="3787775" y="13716000"/>
                  </a:lnTo>
                  <a:lnTo>
                    <a:pt x="0" y="13716000"/>
                  </a:lnTo>
                  <a:lnTo>
                    <a:pt x="0" y="0"/>
                  </a:lnTo>
                  <a:close/>
                </a:path>
              </a:pathLst>
            </a:custGeom>
            <a:blipFill>
              <a:blip r:embed="rId8"/>
              <a:stretch>
                <a:fillRect l="-251062" t="0" r="-251062" b="0"/>
              </a:stretch>
            </a:blipFill>
          </p:spPr>
        </p:sp>
      </p:grpSp>
      <p:sp>
        <p:nvSpPr>
          <p:cNvPr name="Freeform 14" id="14"/>
          <p:cNvSpPr/>
          <p:nvPr/>
        </p:nvSpPr>
        <p:spPr>
          <a:xfrm flipH="false" flipV="false" rot="0">
            <a:off x="15018942" y="5777979"/>
            <a:ext cx="279094" cy="660580"/>
          </a:xfrm>
          <a:custGeom>
            <a:avLst/>
            <a:gdLst/>
            <a:ahLst/>
            <a:cxnLst/>
            <a:rect r="r" b="b" t="t" l="l"/>
            <a:pathLst>
              <a:path h="660580" w="279094">
                <a:moveTo>
                  <a:pt x="0" y="0"/>
                </a:moveTo>
                <a:lnTo>
                  <a:pt x="279094" y="0"/>
                </a:lnTo>
                <a:lnTo>
                  <a:pt x="279094" y="660580"/>
                </a:lnTo>
                <a:lnTo>
                  <a:pt x="0" y="660580"/>
                </a:lnTo>
                <a:lnTo>
                  <a:pt x="0" y="0"/>
                </a:lnTo>
                <a:close/>
              </a:path>
            </a:pathLst>
          </a:custGeom>
          <a:blipFill>
            <a:blip r:embed="rId9">
              <a:extLst>
                <a:ext uri="{96DAC541-7B7A-43D3-8B79-37D633B846F1}">
                  <asvg:svgBlip xmlns:asvg="http://schemas.microsoft.com/office/drawing/2016/SVG/main" r:embed="rId10"/>
                </a:ext>
              </a:extLst>
            </a:blip>
            <a:stretch>
              <a:fillRect l="-718" t="0" r="-718" b="0"/>
            </a:stretch>
          </a:blipFill>
        </p:spPr>
      </p:sp>
      <p:sp>
        <p:nvSpPr>
          <p:cNvPr name="TextBox 15" id="15"/>
          <p:cNvSpPr txBox="true"/>
          <p:nvPr/>
        </p:nvSpPr>
        <p:spPr>
          <a:xfrm rot="0">
            <a:off x="4864539" y="2217391"/>
            <a:ext cx="2884066" cy="447675"/>
          </a:xfrm>
          <a:prstGeom prst="rect">
            <a:avLst/>
          </a:prstGeom>
        </p:spPr>
        <p:txBody>
          <a:bodyPr anchor="t" rtlCol="false" tIns="0" lIns="0" bIns="0" rIns="0">
            <a:spAutoFit/>
          </a:bodyPr>
          <a:lstStyle/>
          <a:p>
            <a:pPr algn="ctr">
              <a:lnSpc>
                <a:spcPts val="3149"/>
              </a:lnSpc>
            </a:pPr>
            <a:r>
              <a:rPr lang="en-US" sz="2250">
                <a:solidFill>
                  <a:srgbClr val="FFFFFF"/>
                </a:solidFill>
                <a:latin typeface="Century Gothic Paneuropean"/>
                <a:ea typeface="Century Gothic Paneuropean"/>
                <a:cs typeface="Century Gothic Paneuropean"/>
                <a:sym typeface="Century Gothic Paneuropean"/>
              </a:rPr>
              <a:t>Educação Física</a:t>
            </a:r>
          </a:p>
        </p:txBody>
      </p:sp>
      <p:sp>
        <p:nvSpPr>
          <p:cNvPr name="TextBox 16" id="16"/>
          <p:cNvSpPr txBox="true"/>
          <p:nvPr/>
        </p:nvSpPr>
        <p:spPr>
          <a:xfrm rot="0">
            <a:off x="5460148" y="3278193"/>
            <a:ext cx="1692846" cy="447675"/>
          </a:xfrm>
          <a:prstGeom prst="rect">
            <a:avLst/>
          </a:prstGeom>
        </p:spPr>
        <p:txBody>
          <a:bodyPr anchor="t" rtlCol="false" tIns="0" lIns="0" bIns="0" rIns="0">
            <a:spAutoFit/>
          </a:bodyPr>
          <a:lstStyle/>
          <a:p>
            <a:pPr algn="ctr">
              <a:lnSpc>
                <a:spcPts val="3149"/>
              </a:lnSpc>
            </a:pPr>
            <a:r>
              <a:rPr lang="en-US" sz="2250">
                <a:solidFill>
                  <a:srgbClr val="FFFFFF"/>
                </a:solidFill>
                <a:latin typeface="Century Gothic Paneuropean"/>
                <a:ea typeface="Century Gothic Paneuropean"/>
                <a:cs typeface="Century Gothic Paneuropean"/>
                <a:sym typeface="Century Gothic Paneuropean"/>
              </a:rPr>
              <a:t>Glória</a:t>
            </a:r>
          </a:p>
        </p:txBody>
      </p:sp>
      <p:sp>
        <p:nvSpPr>
          <p:cNvPr name="TextBox 17" id="17"/>
          <p:cNvSpPr txBox="true"/>
          <p:nvPr/>
        </p:nvSpPr>
        <p:spPr>
          <a:xfrm rot="0">
            <a:off x="5017460" y="4403941"/>
            <a:ext cx="2578224" cy="447675"/>
          </a:xfrm>
          <a:prstGeom prst="rect">
            <a:avLst/>
          </a:prstGeom>
        </p:spPr>
        <p:txBody>
          <a:bodyPr anchor="t" rtlCol="false" tIns="0" lIns="0" bIns="0" rIns="0">
            <a:spAutoFit/>
          </a:bodyPr>
          <a:lstStyle/>
          <a:p>
            <a:pPr algn="ctr">
              <a:lnSpc>
                <a:spcPts val="3149"/>
              </a:lnSpc>
            </a:pPr>
            <a:r>
              <a:rPr lang="en-US" sz="2250">
                <a:solidFill>
                  <a:srgbClr val="FFFFFF"/>
                </a:solidFill>
                <a:latin typeface="Century Gothic Paneuropean"/>
                <a:ea typeface="Century Gothic Paneuropean"/>
                <a:cs typeface="Century Gothic Paneuropean"/>
                <a:sym typeface="Century Gothic Paneuropean"/>
              </a:rPr>
              <a:t> Santa Mônica</a:t>
            </a:r>
          </a:p>
        </p:txBody>
      </p:sp>
      <p:sp>
        <p:nvSpPr>
          <p:cNvPr name="TextBox 18" id="18"/>
          <p:cNvSpPr txBox="true"/>
          <p:nvPr/>
        </p:nvSpPr>
        <p:spPr>
          <a:xfrm rot="0">
            <a:off x="5159330" y="5582049"/>
            <a:ext cx="2294483" cy="447675"/>
          </a:xfrm>
          <a:prstGeom prst="rect">
            <a:avLst/>
          </a:prstGeom>
        </p:spPr>
        <p:txBody>
          <a:bodyPr anchor="t" rtlCol="false" tIns="0" lIns="0" bIns="0" rIns="0">
            <a:spAutoFit/>
          </a:bodyPr>
          <a:lstStyle/>
          <a:p>
            <a:pPr algn="ctr">
              <a:lnSpc>
                <a:spcPts val="3149"/>
              </a:lnSpc>
            </a:pPr>
            <a:r>
              <a:rPr lang="en-US" sz="2250">
                <a:solidFill>
                  <a:srgbClr val="FFFFFF"/>
                </a:solidFill>
                <a:latin typeface="Century Gothic Paneuropean"/>
                <a:ea typeface="Century Gothic Paneuropean"/>
                <a:cs typeface="Century Gothic Paneuropean"/>
                <a:sym typeface="Century Gothic Paneuropean"/>
              </a:rPr>
              <a:t>Umuarama</a:t>
            </a:r>
          </a:p>
        </p:txBody>
      </p:sp>
      <p:sp>
        <p:nvSpPr>
          <p:cNvPr name="TextBox 19" id="19"/>
          <p:cNvSpPr txBox="true"/>
          <p:nvPr/>
        </p:nvSpPr>
        <p:spPr>
          <a:xfrm rot="0">
            <a:off x="4897912" y="6760157"/>
            <a:ext cx="2817317" cy="447675"/>
          </a:xfrm>
          <a:prstGeom prst="rect">
            <a:avLst/>
          </a:prstGeom>
        </p:spPr>
        <p:txBody>
          <a:bodyPr anchor="t" rtlCol="false" tIns="0" lIns="0" bIns="0" rIns="0">
            <a:spAutoFit/>
          </a:bodyPr>
          <a:lstStyle/>
          <a:p>
            <a:pPr algn="ctr">
              <a:lnSpc>
                <a:spcPts val="3149"/>
              </a:lnSpc>
            </a:pPr>
            <a:r>
              <a:rPr lang="en-US" sz="2250">
                <a:solidFill>
                  <a:srgbClr val="FFFFFF"/>
                </a:solidFill>
                <a:latin typeface="Century Gothic Paneuropean"/>
                <a:ea typeface="Century Gothic Paneuropean"/>
                <a:cs typeface="Century Gothic Paneuropean"/>
                <a:sym typeface="Century Gothic Paneuropean"/>
              </a:rPr>
              <a:t> Monte Carmelo</a:t>
            </a:r>
          </a:p>
        </p:txBody>
      </p:sp>
      <p:sp>
        <p:nvSpPr>
          <p:cNvPr name="TextBox 20" id="20"/>
          <p:cNvSpPr txBox="true"/>
          <p:nvPr/>
        </p:nvSpPr>
        <p:spPr>
          <a:xfrm rot="0">
            <a:off x="4922805" y="7888869"/>
            <a:ext cx="2767533" cy="447675"/>
          </a:xfrm>
          <a:prstGeom prst="rect">
            <a:avLst/>
          </a:prstGeom>
        </p:spPr>
        <p:txBody>
          <a:bodyPr anchor="t" rtlCol="false" tIns="0" lIns="0" bIns="0" rIns="0">
            <a:spAutoFit/>
          </a:bodyPr>
          <a:lstStyle/>
          <a:p>
            <a:pPr algn="ctr">
              <a:lnSpc>
                <a:spcPts val="3149"/>
              </a:lnSpc>
            </a:pPr>
            <a:r>
              <a:rPr lang="en-US" sz="2250">
                <a:solidFill>
                  <a:srgbClr val="FFFFFF"/>
                </a:solidFill>
                <a:latin typeface="Century Gothic Paneuropean"/>
                <a:ea typeface="Century Gothic Paneuropean"/>
                <a:cs typeface="Century Gothic Paneuropean"/>
                <a:sym typeface="Century Gothic Paneuropean"/>
              </a:rPr>
              <a:t> Patos de Minas</a:t>
            </a:r>
          </a:p>
        </p:txBody>
      </p:sp>
      <p:sp>
        <p:nvSpPr>
          <p:cNvPr name="TextBox 21" id="21"/>
          <p:cNvSpPr txBox="true"/>
          <p:nvPr/>
        </p:nvSpPr>
        <p:spPr>
          <a:xfrm rot="0">
            <a:off x="5435926" y="8946144"/>
            <a:ext cx="1741289" cy="447675"/>
          </a:xfrm>
          <a:prstGeom prst="rect">
            <a:avLst/>
          </a:prstGeom>
        </p:spPr>
        <p:txBody>
          <a:bodyPr anchor="t" rtlCol="false" tIns="0" lIns="0" bIns="0" rIns="0">
            <a:spAutoFit/>
          </a:bodyPr>
          <a:lstStyle/>
          <a:p>
            <a:pPr algn="ctr">
              <a:lnSpc>
                <a:spcPts val="3149"/>
              </a:lnSpc>
            </a:pPr>
            <a:r>
              <a:rPr lang="en-US" sz="2250">
                <a:solidFill>
                  <a:srgbClr val="FFFFFF"/>
                </a:solidFill>
                <a:latin typeface="Century Gothic Paneuropean"/>
                <a:ea typeface="Century Gothic Paneuropean"/>
                <a:cs typeface="Century Gothic Paneuropean"/>
                <a:sym typeface="Century Gothic Paneuropean"/>
              </a:rPr>
              <a:t> Pontal</a:t>
            </a:r>
          </a:p>
        </p:txBody>
      </p:sp>
      <p:sp>
        <p:nvSpPr>
          <p:cNvPr name="TextBox 22" id="22"/>
          <p:cNvSpPr txBox="true"/>
          <p:nvPr/>
        </p:nvSpPr>
        <p:spPr>
          <a:xfrm rot="0">
            <a:off x="3295455" y="343357"/>
            <a:ext cx="5877849" cy="1217448"/>
          </a:xfrm>
          <a:prstGeom prst="rect">
            <a:avLst/>
          </a:prstGeom>
        </p:spPr>
        <p:txBody>
          <a:bodyPr anchor="t" rtlCol="false" tIns="0" lIns="0" bIns="0" rIns="0">
            <a:spAutoFit/>
          </a:bodyPr>
          <a:lstStyle/>
          <a:p>
            <a:pPr algn="l">
              <a:lnSpc>
                <a:spcPts val="9021"/>
              </a:lnSpc>
            </a:pPr>
            <a:r>
              <a:rPr lang="en-US" sz="6442">
                <a:solidFill>
                  <a:srgbClr val="373372"/>
                </a:solidFill>
                <a:latin typeface="Century Gothic Paneuropean"/>
                <a:ea typeface="Century Gothic Paneuropean"/>
                <a:cs typeface="Century Gothic Paneuropean"/>
                <a:sym typeface="Century Gothic Paneuropean"/>
              </a:rPr>
              <a:t>Our campi</a:t>
            </a:r>
          </a:p>
        </p:txBody>
      </p:sp>
      <p:sp>
        <p:nvSpPr>
          <p:cNvPr name="TextBox 23" id="23"/>
          <p:cNvSpPr txBox="true"/>
          <p:nvPr/>
        </p:nvSpPr>
        <p:spPr>
          <a:xfrm rot="0">
            <a:off x="13133483" y="4584675"/>
            <a:ext cx="3770919" cy="936675"/>
          </a:xfrm>
          <a:prstGeom prst="rect">
            <a:avLst/>
          </a:prstGeom>
        </p:spPr>
        <p:txBody>
          <a:bodyPr anchor="t" rtlCol="false" tIns="0" lIns="0" bIns="0" rIns="0">
            <a:spAutoFit/>
          </a:bodyPr>
          <a:lstStyle/>
          <a:p>
            <a:pPr algn="l">
              <a:lnSpc>
                <a:spcPts val="6961"/>
              </a:lnSpc>
            </a:pPr>
            <a:r>
              <a:rPr lang="en-US" sz="4972" b="true">
                <a:solidFill>
                  <a:srgbClr val="373372"/>
                </a:solidFill>
                <a:latin typeface="Century Gothic Paneuropean Bold"/>
                <a:ea typeface="Century Gothic Paneuropean Bold"/>
                <a:cs typeface="Century Gothic Paneuropean Bold"/>
                <a:sym typeface="Century Gothic Paneuropean Bold"/>
              </a:rPr>
              <a:t>UBERLÂNDIA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52158" y="9142695"/>
            <a:ext cx="3112038" cy="910271"/>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sp>
        <p:nvSpPr>
          <p:cNvPr name="Freeform 4" id="4"/>
          <p:cNvSpPr/>
          <p:nvPr/>
        </p:nvSpPr>
        <p:spPr>
          <a:xfrm flipH="false" flipV="false" rot="0">
            <a:off x="6649527" y="2198019"/>
            <a:ext cx="6571821" cy="1634740"/>
          </a:xfrm>
          <a:custGeom>
            <a:avLst/>
            <a:gdLst/>
            <a:ahLst/>
            <a:cxnLst/>
            <a:rect r="r" b="b" t="t" l="l"/>
            <a:pathLst>
              <a:path h="1634740" w="6571821">
                <a:moveTo>
                  <a:pt x="0" y="0"/>
                </a:moveTo>
                <a:lnTo>
                  <a:pt x="6571821" y="0"/>
                </a:lnTo>
                <a:lnTo>
                  <a:pt x="6571821" y="1634741"/>
                </a:lnTo>
                <a:lnTo>
                  <a:pt x="0" y="1634741"/>
                </a:lnTo>
                <a:lnTo>
                  <a:pt x="0" y="0"/>
                </a:lnTo>
                <a:close/>
              </a:path>
            </a:pathLst>
          </a:custGeom>
          <a:blipFill>
            <a:blip r:embed="rId3">
              <a:extLst>
                <a:ext uri="{96DAC541-7B7A-43D3-8B79-37D633B846F1}">
                  <asvg:svgBlip xmlns:asvg="http://schemas.microsoft.com/office/drawing/2016/SVG/main" r:embed="rId4"/>
                </a:ext>
              </a:extLst>
            </a:blip>
            <a:stretch>
              <a:fillRect l="0" t="-396" r="0" b="-396"/>
            </a:stretch>
          </a:blipFill>
        </p:spPr>
      </p:sp>
      <p:sp>
        <p:nvSpPr>
          <p:cNvPr name="TextBox 5" id="5"/>
          <p:cNvSpPr txBox="true"/>
          <p:nvPr/>
        </p:nvSpPr>
        <p:spPr>
          <a:xfrm rot="0">
            <a:off x="8046741" y="2511193"/>
            <a:ext cx="4100423" cy="964882"/>
          </a:xfrm>
          <a:prstGeom prst="rect">
            <a:avLst/>
          </a:prstGeom>
        </p:spPr>
        <p:txBody>
          <a:bodyPr anchor="t" rtlCol="false" tIns="0" lIns="0" bIns="0" rIns="0">
            <a:spAutoFit/>
          </a:bodyPr>
          <a:lstStyle/>
          <a:p>
            <a:pPr algn="ctr">
              <a:lnSpc>
                <a:spcPts val="3779"/>
              </a:lnSpc>
            </a:pPr>
            <a:r>
              <a:rPr lang="en-US" sz="2700" b="true">
                <a:solidFill>
                  <a:srgbClr val="373372"/>
                </a:solidFill>
                <a:latin typeface="Century Gothic Paneuropean Bold"/>
                <a:ea typeface="Century Gothic Paneuropean Bold"/>
                <a:cs typeface="Century Gothic Paneuropean Bold"/>
                <a:sym typeface="Century Gothic Paneuropean Bold"/>
              </a:rPr>
              <a:t>Glória </a:t>
            </a:r>
          </a:p>
          <a:p>
            <a:pPr algn="ctr">
              <a:lnSpc>
                <a:spcPts val="3779"/>
              </a:lnSpc>
            </a:pPr>
            <a:r>
              <a:rPr lang="en-US" sz="2700" b="true">
                <a:solidFill>
                  <a:srgbClr val="373372"/>
                </a:solidFill>
                <a:latin typeface="Century Gothic Paneuropean Bold"/>
                <a:ea typeface="Century Gothic Paneuropean Bold"/>
                <a:cs typeface="Century Gothic Paneuropean Bold"/>
                <a:sym typeface="Century Gothic Paneuropean Bold"/>
              </a:rPr>
              <a:t>(685 hectares)</a:t>
            </a:r>
          </a:p>
        </p:txBody>
      </p:sp>
      <p:sp>
        <p:nvSpPr>
          <p:cNvPr name="Freeform 6" id="6"/>
          <p:cNvSpPr/>
          <p:nvPr/>
        </p:nvSpPr>
        <p:spPr>
          <a:xfrm flipH="false" flipV="false" rot="0">
            <a:off x="6649527" y="4018497"/>
            <a:ext cx="6571821" cy="1634740"/>
          </a:xfrm>
          <a:custGeom>
            <a:avLst/>
            <a:gdLst/>
            <a:ahLst/>
            <a:cxnLst/>
            <a:rect r="r" b="b" t="t" l="l"/>
            <a:pathLst>
              <a:path h="1634740" w="6571821">
                <a:moveTo>
                  <a:pt x="0" y="0"/>
                </a:moveTo>
                <a:lnTo>
                  <a:pt x="6571821" y="0"/>
                </a:lnTo>
                <a:lnTo>
                  <a:pt x="6571821" y="1634741"/>
                </a:lnTo>
                <a:lnTo>
                  <a:pt x="0" y="1634741"/>
                </a:lnTo>
                <a:lnTo>
                  <a:pt x="0" y="0"/>
                </a:lnTo>
                <a:close/>
              </a:path>
            </a:pathLst>
          </a:custGeom>
          <a:blipFill>
            <a:blip r:embed="rId3">
              <a:extLst>
                <a:ext uri="{96DAC541-7B7A-43D3-8B79-37D633B846F1}">
                  <asvg:svgBlip xmlns:asvg="http://schemas.microsoft.com/office/drawing/2016/SVG/main" r:embed="rId4"/>
                </a:ext>
              </a:extLst>
            </a:blip>
            <a:stretch>
              <a:fillRect l="0" t="-396" r="0" b="-396"/>
            </a:stretch>
          </a:blipFill>
        </p:spPr>
      </p:sp>
      <p:sp>
        <p:nvSpPr>
          <p:cNvPr name="TextBox 7" id="7"/>
          <p:cNvSpPr txBox="true"/>
          <p:nvPr/>
        </p:nvSpPr>
        <p:spPr>
          <a:xfrm rot="0">
            <a:off x="7612908" y="4245443"/>
            <a:ext cx="4968089" cy="964882"/>
          </a:xfrm>
          <a:prstGeom prst="rect">
            <a:avLst/>
          </a:prstGeom>
        </p:spPr>
        <p:txBody>
          <a:bodyPr anchor="t" rtlCol="false" tIns="0" lIns="0" bIns="0" rIns="0">
            <a:spAutoFit/>
          </a:bodyPr>
          <a:lstStyle/>
          <a:p>
            <a:pPr algn="ctr">
              <a:lnSpc>
                <a:spcPts val="3779"/>
              </a:lnSpc>
            </a:pPr>
            <a:r>
              <a:rPr lang="en-US" sz="2700" b="true">
                <a:solidFill>
                  <a:srgbClr val="373372"/>
                </a:solidFill>
                <a:latin typeface="Century Gothic Paneuropean Bold"/>
                <a:ea typeface="Century Gothic Paneuropean Bold"/>
                <a:cs typeface="Century Gothic Paneuropean Bold"/>
                <a:sym typeface="Century Gothic Paneuropean Bold"/>
              </a:rPr>
              <a:t>Capim Branco</a:t>
            </a:r>
          </a:p>
          <a:p>
            <a:pPr algn="ctr">
              <a:lnSpc>
                <a:spcPts val="3779"/>
              </a:lnSpc>
            </a:pPr>
            <a:r>
              <a:rPr lang="en-US" sz="2700" b="true">
                <a:solidFill>
                  <a:srgbClr val="373372"/>
                </a:solidFill>
                <a:latin typeface="Century Gothic Paneuropean Bold"/>
                <a:ea typeface="Century Gothic Paneuropean Bold"/>
                <a:cs typeface="Century Gothic Paneuropean Bold"/>
                <a:sym typeface="Century Gothic Paneuropean Bold"/>
              </a:rPr>
              <a:t> (373 hectares)</a:t>
            </a:r>
          </a:p>
        </p:txBody>
      </p:sp>
      <p:sp>
        <p:nvSpPr>
          <p:cNvPr name="Freeform 8" id="8"/>
          <p:cNvSpPr/>
          <p:nvPr/>
        </p:nvSpPr>
        <p:spPr>
          <a:xfrm flipH="false" flipV="false" rot="0">
            <a:off x="6649527" y="5838975"/>
            <a:ext cx="6571821" cy="1634740"/>
          </a:xfrm>
          <a:custGeom>
            <a:avLst/>
            <a:gdLst/>
            <a:ahLst/>
            <a:cxnLst/>
            <a:rect r="r" b="b" t="t" l="l"/>
            <a:pathLst>
              <a:path h="1634740" w="6571821">
                <a:moveTo>
                  <a:pt x="0" y="0"/>
                </a:moveTo>
                <a:lnTo>
                  <a:pt x="6571821" y="0"/>
                </a:lnTo>
                <a:lnTo>
                  <a:pt x="6571821" y="1634740"/>
                </a:lnTo>
                <a:lnTo>
                  <a:pt x="0" y="1634740"/>
                </a:lnTo>
                <a:lnTo>
                  <a:pt x="0" y="0"/>
                </a:lnTo>
                <a:close/>
              </a:path>
            </a:pathLst>
          </a:custGeom>
          <a:blipFill>
            <a:blip r:embed="rId3">
              <a:extLst>
                <a:ext uri="{96DAC541-7B7A-43D3-8B79-37D633B846F1}">
                  <asvg:svgBlip xmlns:asvg="http://schemas.microsoft.com/office/drawing/2016/SVG/main" r:embed="rId4"/>
                </a:ext>
              </a:extLst>
            </a:blip>
            <a:stretch>
              <a:fillRect l="0" t="-396" r="0" b="-396"/>
            </a:stretch>
          </a:blipFill>
        </p:spPr>
      </p:sp>
      <p:sp>
        <p:nvSpPr>
          <p:cNvPr name="TextBox 9" id="9"/>
          <p:cNvSpPr txBox="true"/>
          <p:nvPr/>
        </p:nvSpPr>
        <p:spPr>
          <a:xfrm rot="0">
            <a:off x="7982647" y="6128660"/>
            <a:ext cx="4598350" cy="964882"/>
          </a:xfrm>
          <a:prstGeom prst="rect">
            <a:avLst/>
          </a:prstGeom>
        </p:spPr>
        <p:txBody>
          <a:bodyPr anchor="t" rtlCol="false" tIns="0" lIns="0" bIns="0" rIns="0">
            <a:spAutoFit/>
          </a:bodyPr>
          <a:lstStyle/>
          <a:p>
            <a:pPr algn="ctr">
              <a:lnSpc>
                <a:spcPts val="3779"/>
              </a:lnSpc>
            </a:pPr>
            <a:r>
              <a:rPr lang="en-US" sz="2700" b="true">
                <a:solidFill>
                  <a:srgbClr val="373372"/>
                </a:solidFill>
                <a:latin typeface="Century Gothic Paneuropean Bold"/>
                <a:ea typeface="Century Gothic Paneuropean Bold"/>
                <a:cs typeface="Century Gothic Paneuropean Bold"/>
                <a:sym typeface="Century Gothic Paneuropean Bold"/>
              </a:rPr>
              <a:t>Água Limpa </a:t>
            </a:r>
          </a:p>
          <a:p>
            <a:pPr algn="ctr">
              <a:lnSpc>
                <a:spcPts val="3779"/>
              </a:lnSpc>
            </a:pPr>
            <a:r>
              <a:rPr lang="en-US" sz="2700" b="true">
                <a:solidFill>
                  <a:srgbClr val="373372"/>
                </a:solidFill>
                <a:latin typeface="Century Gothic Paneuropean Bold"/>
                <a:ea typeface="Century Gothic Paneuropean Bold"/>
                <a:cs typeface="Century Gothic Paneuropean Bold"/>
                <a:sym typeface="Century Gothic Paneuropean Bold"/>
              </a:rPr>
              <a:t>(670 hectares)</a:t>
            </a:r>
          </a:p>
        </p:txBody>
      </p:sp>
      <p:sp>
        <p:nvSpPr>
          <p:cNvPr name="Freeform 10" id="10"/>
          <p:cNvSpPr/>
          <p:nvPr/>
        </p:nvSpPr>
        <p:spPr>
          <a:xfrm flipH="false" flipV="false" rot="0">
            <a:off x="6649527" y="7659452"/>
            <a:ext cx="6571821" cy="1634740"/>
          </a:xfrm>
          <a:custGeom>
            <a:avLst/>
            <a:gdLst/>
            <a:ahLst/>
            <a:cxnLst/>
            <a:rect r="r" b="b" t="t" l="l"/>
            <a:pathLst>
              <a:path h="1634740" w="6571821">
                <a:moveTo>
                  <a:pt x="0" y="0"/>
                </a:moveTo>
                <a:lnTo>
                  <a:pt x="6571821" y="0"/>
                </a:lnTo>
                <a:lnTo>
                  <a:pt x="6571821" y="1634740"/>
                </a:lnTo>
                <a:lnTo>
                  <a:pt x="0" y="1634740"/>
                </a:lnTo>
                <a:lnTo>
                  <a:pt x="0" y="0"/>
                </a:lnTo>
                <a:close/>
              </a:path>
            </a:pathLst>
          </a:custGeom>
          <a:blipFill>
            <a:blip r:embed="rId3">
              <a:extLst>
                <a:ext uri="{96DAC541-7B7A-43D3-8B79-37D633B846F1}">
                  <asvg:svgBlip xmlns:asvg="http://schemas.microsoft.com/office/drawing/2016/SVG/main" r:embed="rId4"/>
                </a:ext>
              </a:extLst>
            </a:blip>
            <a:stretch>
              <a:fillRect l="0" t="-396" r="0" b="-396"/>
            </a:stretch>
          </a:blipFill>
        </p:spPr>
      </p:sp>
      <p:sp>
        <p:nvSpPr>
          <p:cNvPr name="TextBox 11" id="11"/>
          <p:cNvSpPr txBox="true"/>
          <p:nvPr/>
        </p:nvSpPr>
        <p:spPr>
          <a:xfrm rot="0">
            <a:off x="8264937" y="8034503"/>
            <a:ext cx="4901437" cy="1333024"/>
          </a:xfrm>
          <a:prstGeom prst="rect">
            <a:avLst/>
          </a:prstGeom>
        </p:spPr>
        <p:txBody>
          <a:bodyPr anchor="t" rtlCol="false" tIns="0" lIns="0" bIns="0" rIns="0">
            <a:spAutoFit/>
          </a:bodyPr>
          <a:lstStyle/>
          <a:p>
            <a:pPr algn="ctr">
              <a:lnSpc>
                <a:spcPts val="3569"/>
              </a:lnSpc>
            </a:pPr>
            <a:r>
              <a:rPr lang="en-US" sz="2550" b="true">
                <a:solidFill>
                  <a:srgbClr val="373372"/>
                </a:solidFill>
                <a:latin typeface="Century Gothic Paneuropean Bold"/>
                <a:ea typeface="Century Gothic Paneuropean Bold"/>
                <a:cs typeface="Century Gothic Paneuropean Bold"/>
                <a:sym typeface="Century Gothic Paneuropean Bold"/>
              </a:rPr>
              <a:t>Reserva Ecológica do Panga</a:t>
            </a:r>
          </a:p>
          <a:p>
            <a:pPr algn="ctr">
              <a:lnSpc>
                <a:spcPts val="3569"/>
              </a:lnSpc>
            </a:pPr>
            <a:r>
              <a:rPr lang="en-US" sz="2550" b="true">
                <a:solidFill>
                  <a:srgbClr val="373372"/>
                </a:solidFill>
                <a:latin typeface="Century Gothic Paneuropean Bold"/>
                <a:ea typeface="Century Gothic Paneuropean Bold"/>
                <a:cs typeface="Century Gothic Paneuropean Bold"/>
                <a:sym typeface="Century Gothic Paneuropean Bold"/>
              </a:rPr>
              <a:t>(+400 hectares)</a:t>
            </a:r>
          </a:p>
          <a:p>
            <a:pPr algn="ctr">
              <a:lnSpc>
                <a:spcPts val="3569"/>
              </a:lnSpc>
            </a:pPr>
          </a:p>
        </p:txBody>
      </p:sp>
      <p:sp>
        <p:nvSpPr>
          <p:cNvPr name="TextBox 12" id="12"/>
          <p:cNvSpPr txBox="true"/>
          <p:nvPr/>
        </p:nvSpPr>
        <p:spPr>
          <a:xfrm rot="0">
            <a:off x="3295455" y="333360"/>
            <a:ext cx="8197635" cy="1217448"/>
          </a:xfrm>
          <a:prstGeom prst="rect">
            <a:avLst/>
          </a:prstGeom>
        </p:spPr>
        <p:txBody>
          <a:bodyPr anchor="t" rtlCol="false" tIns="0" lIns="0" bIns="0" rIns="0">
            <a:spAutoFit/>
          </a:bodyPr>
          <a:lstStyle/>
          <a:p>
            <a:pPr algn="l">
              <a:lnSpc>
                <a:spcPts val="9021"/>
              </a:lnSpc>
            </a:pPr>
            <a:r>
              <a:rPr lang="en-US" sz="6442">
                <a:solidFill>
                  <a:srgbClr val="373372"/>
                </a:solidFill>
                <a:latin typeface="Century Gothic Paneuropean"/>
                <a:ea typeface="Century Gothic Paneuropean"/>
                <a:cs typeface="Century Gothic Paneuropean"/>
                <a:sym typeface="Century Gothic Paneuropean"/>
              </a:rPr>
              <a:t>Open-air Facilities</a:t>
            </a:r>
          </a:p>
        </p:txBody>
      </p:sp>
      <p:grpSp>
        <p:nvGrpSpPr>
          <p:cNvPr name="Group 13" id="13"/>
          <p:cNvGrpSpPr/>
          <p:nvPr/>
        </p:nvGrpSpPr>
        <p:grpSpPr>
          <a:xfrm rot="0">
            <a:off x="0" y="15307"/>
            <a:ext cx="2840811" cy="10287000"/>
            <a:chOff x="0" y="0"/>
            <a:chExt cx="3787748" cy="13716000"/>
          </a:xfrm>
        </p:grpSpPr>
        <p:sp>
          <p:nvSpPr>
            <p:cNvPr name="Freeform 14" id="14"/>
            <p:cNvSpPr/>
            <p:nvPr/>
          </p:nvSpPr>
          <p:spPr>
            <a:xfrm flipH="false" flipV="false" rot="0">
              <a:off x="0" y="0"/>
              <a:ext cx="3787775" cy="13716000"/>
            </a:xfrm>
            <a:custGeom>
              <a:avLst/>
              <a:gdLst/>
              <a:ahLst/>
              <a:cxnLst/>
              <a:rect r="r" b="b" t="t" l="l"/>
              <a:pathLst>
                <a:path h="13716000" w="3787775">
                  <a:moveTo>
                    <a:pt x="0" y="0"/>
                  </a:moveTo>
                  <a:lnTo>
                    <a:pt x="3787775" y="0"/>
                  </a:lnTo>
                  <a:lnTo>
                    <a:pt x="3787775" y="13716000"/>
                  </a:lnTo>
                  <a:lnTo>
                    <a:pt x="0" y="13716000"/>
                  </a:lnTo>
                  <a:lnTo>
                    <a:pt x="0" y="0"/>
                  </a:lnTo>
                  <a:close/>
                </a:path>
              </a:pathLst>
            </a:custGeom>
            <a:blipFill>
              <a:blip r:embed="rId5"/>
              <a:stretch>
                <a:fillRect l="-251062" t="0" r="-251062"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8266322"/>
            <a:chOff x="0" y="0"/>
            <a:chExt cx="24384000" cy="11021762"/>
          </a:xfrm>
        </p:grpSpPr>
        <p:sp>
          <p:nvSpPr>
            <p:cNvPr name="Freeform 3" id="3"/>
            <p:cNvSpPr/>
            <p:nvPr/>
          </p:nvSpPr>
          <p:spPr>
            <a:xfrm flipH="false" flipV="false" rot="0">
              <a:off x="0" y="0"/>
              <a:ext cx="24384000" cy="11021822"/>
            </a:xfrm>
            <a:custGeom>
              <a:avLst/>
              <a:gdLst/>
              <a:ahLst/>
              <a:cxnLst/>
              <a:rect r="r" b="b" t="t" l="l"/>
              <a:pathLst>
                <a:path h="11021822" w="24384000">
                  <a:moveTo>
                    <a:pt x="0" y="0"/>
                  </a:moveTo>
                  <a:lnTo>
                    <a:pt x="24384000" y="0"/>
                  </a:lnTo>
                  <a:lnTo>
                    <a:pt x="24384000" y="11021822"/>
                  </a:lnTo>
                  <a:lnTo>
                    <a:pt x="0" y="11021822"/>
                  </a:lnTo>
                  <a:lnTo>
                    <a:pt x="0" y="0"/>
                  </a:lnTo>
                  <a:close/>
                </a:path>
              </a:pathLst>
            </a:custGeom>
            <a:blipFill>
              <a:blip r:embed="rId2"/>
              <a:stretch>
                <a:fillRect l="0" t="-12222" r="0" b="-12221"/>
              </a:stretch>
            </a:blipFill>
          </p:spPr>
        </p:sp>
      </p:grpSp>
      <p:grpSp>
        <p:nvGrpSpPr>
          <p:cNvPr name="Group 4" id="4"/>
          <p:cNvGrpSpPr/>
          <p:nvPr/>
        </p:nvGrpSpPr>
        <p:grpSpPr>
          <a:xfrm rot="0">
            <a:off x="12203028" y="8389024"/>
            <a:ext cx="5943762" cy="1738551"/>
            <a:chOff x="0" y="0"/>
            <a:chExt cx="7925016" cy="2318068"/>
          </a:xfrm>
        </p:grpSpPr>
        <p:sp>
          <p:nvSpPr>
            <p:cNvPr name="Freeform 5" id="5"/>
            <p:cNvSpPr/>
            <p:nvPr/>
          </p:nvSpPr>
          <p:spPr>
            <a:xfrm flipH="false" flipV="false" rot="0">
              <a:off x="0" y="0"/>
              <a:ext cx="7925054" cy="2318131"/>
            </a:xfrm>
            <a:custGeom>
              <a:avLst/>
              <a:gdLst/>
              <a:ahLst/>
              <a:cxnLst/>
              <a:rect r="r" b="b" t="t" l="l"/>
              <a:pathLst>
                <a:path h="2318131" w="7925054">
                  <a:moveTo>
                    <a:pt x="0" y="0"/>
                  </a:moveTo>
                  <a:lnTo>
                    <a:pt x="7925054" y="0"/>
                  </a:lnTo>
                  <a:lnTo>
                    <a:pt x="7925054" y="2318131"/>
                  </a:lnTo>
                  <a:lnTo>
                    <a:pt x="0" y="2318131"/>
                  </a:lnTo>
                  <a:lnTo>
                    <a:pt x="0" y="0"/>
                  </a:lnTo>
                  <a:close/>
                </a:path>
              </a:pathLst>
            </a:custGeom>
            <a:blipFill>
              <a:blip r:embed="rId3"/>
              <a:stretch>
                <a:fillRect l="-41" t="0" r="-40" b="2"/>
              </a:stretch>
            </a:blipFill>
          </p:spPr>
        </p:sp>
      </p:grpSp>
      <p:sp>
        <p:nvSpPr>
          <p:cNvPr name="TextBox 6" id="6"/>
          <p:cNvSpPr txBox="true"/>
          <p:nvPr/>
        </p:nvSpPr>
        <p:spPr>
          <a:xfrm rot="0">
            <a:off x="264920" y="8559210"/>
            <a:ext cx="11540096" cy="1155293"/>
          </a:xfrm>
          <a:prstGeom prst="rect">
            <a:avLst/>
          </a:prstGeom>
        </p:spPr>
        <p:txBody>
          <a:bodyPr anchor="t" rtlCol="false" tIns="0" lIns="0" bIns="0" rIns="0">
            <a:spAutoFit/>
          </a:bodyPr>
          <a:lstStyle/>
          <a:p>
            <a:pPr algn="l">
              <a:lnSpc>
                <a:spcPts val="8559"/>
              </a:lnSpc>
            </a:pPr>
            <a:r>
              <a:rPr lang="en-US" sz="6114">
                <a:solidFill>
                  <a:srgbClr val="373372"/>
                </a:solidFill>
                <a:latin typeface="Century Gothic Paneuropean"/>
                <a:ea typeface="Century Gothic Paneuropean"/>
                <a:cs typeface="Century Gothic Paneuropean"/>
                <a:sym typeface="Century Gothic Paneuropean"/>
              </a:rPr>
              <a:t>Get to know our institution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2875088" cy="10287000"/>
            <a:chOff x="0" y="0"/>
            <a:chExt cx="3833450" cy="13716000"/>
          </a:xfrm>
        </p:grpSpPr>
        <p:sp>
          <p:nvSpPr>
            <p:cNvPr name="Freeform 3" id="3"/>
            <p:cNvSpPr/>
            <p:nvPr/>
          </p:nvSpPr>
          <p:spPr>
            <a:xfrm flipH="false" flipV="false" rot="0">
              <a:off x="0" y="0"/>
              <a:ext cx="3833495" cy="13716000"/>
            </a:xfrm>
            <a:custGeom>
              <a:avLst/>
              <a:gdLst/>
              <a:ahLst/>
              <a:cxnLst/>
              <a:rect r="r" b="b" t="t" l="l"/>
              <a:pathLst>
                <a:path h="13716000" w="3833495">
                  <a:moveTo>
                    <a:pt x="0" y="0"/>
                  </a:moveTo>
                  <a:lnTo>
                    <a:pt x="3833495" y="0"/>
                  </a:lnTo>
                  <a:lnTo>
                    <a:pt x="3833495" y="13716000"/>
                  </a:lnTo>
                  <a:lnTo>
                    <a:pt x="0" y="13716000"/>
                  </a:lnTo>
                  <a:lnTo>
                    <a:pt x="0" y="0"/>
                  </a:lnTo>
                  <a:close/>
                </a:path>
              </a:pathLst>
            </a:custGeom>
            <a:blipFill>
              <a:blip r:embed="rId2"/>
              <a:stretch>
                <a:fillRect l="-167372" t="0" r="-167371" b="0"/>
              </a:stretch>
            </a:blipFill>
          </p:spPr>
        </p:sp>
      </p:grpSp>
      <p:grpSp>
        <p:nvGrpSpPr>
          <p:cNvPr name="Group 4" id="4"/>
          <p:cNvGrpSpPr/>
          <p:nvPr/>
        </p:nvGrpSpPr>
        <p:grpSpPr>
          <a:xfrm rot="0">
            <a:off x="0" y="0"/>
            <a:ext cx="2875088" cy="10287000"/>
            <a:chOff x="0" y="0"/>
            <a:chExt cx="3833450" cy="13716000"/>
          </a:xfrm>
        </p:grpSpPr>
        <p:sp>
          <p:nvSpPr>
            <p:cNvPr name="Freeform 5" id="5"/>
            <p:cNvSpPr/>
            <p:nvPr/>
          </p:nvSpPr>
          <p:spPr>
            <a:xfrm flipH="false" flipV="false" rot="0">
              <a:off x="0" y="0"/>
              <a:ext cx="3833495" cy="13716000"/>
            </a:xfrm>
            <a:custGeom>
              <a:avLst/>
              <a:gdLst/>
              <a:ahLst/>
              <a:cxnLst/>
              <a:rect r="r" b="b" t="t" l="l"/>
              <a:pathLst>
                <a:path h="13716000" w="3833495">
                  <a:moveTo>
                    <a:pt x="0" y="0"/>
                  </a:moveTo>
                  <a:lnTo>
                    <a:pt x="3833495" y="0"/>
                  </a:lnTo>
                  <a:lnTo>
                    <a:pt x="3833495" y="13716000"/>
                  </a:lnTo>
                  <a:lnTo>
                    <a:pt x="0" y="13716000"/>
                  </a:lnTo>
                  <a:lnTo>
                    <a:pt x="0" y="0"/>
                  </a:lnTo>
                  <a:close/>
                </a:path>
              </a:pathLst>
            </a:custGeom>
            <a:blipFill>
              <a:blip r:embed="rId3"/>
              <a:stretch>
                <a:fillRect l="-135426" t="0" r="-550419" b="0"/>
              </a:stretch>
            </a:blipFill>
          </p:spPr>
        </p:sp>
      </p:grpSp>
      <p:grpSp>
        <p:nvGrpSpPr>
          <p:cNvPr name="Group 6" id="6"/>
          <p:cNvGrpSpPr/>
          <p:nvPr/>
        </p:nvGrpSpPr>
        <p:grpSpPr>
          <a:xfrm rot="0">
            <a:off x="14973807" y="9162414"/>
            <a:ext cx="3112038" cy="910270"/>
            <a:chOff x="0" y="0"/>
            <a:chExt cx="4149384" cy="1213694"/>
          </a:xfrm>
        </p:grpSpPr>
        <p:sp>
          <p:nvSpPr>
            <p:cNvPr name="Freeform 7" id="7"/>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4"/>
              <a:stretch>
                <a:fillRect l="-41" t="0" r="-42" b="3"/>
              </a:stretch>
            </a:blipFill>
          </p:spPr>
        </p:sp>
      </p:grpSp>
      <p:sp>
        <p:nvSpPr>
          <p:cNvPr name="Freeform 8" id="8"/>
          <p:cNvSpPr/>
          <p:nvPr/>
        </p:nvSpPr>
        <p:spPr>
          <a:xfrm flipH="false" flipV="false" rot="0">
            <a:off x="3748882" y="2205432"/>
            <a:ext cx="2103792" cy="4772240"/>
          </a:xfrm>
          <a:custGeom>
            <a:avLst/>
            <a:gdLst/>
            <a:ahLst/>
            <a:cxnLst/>
            <a:rect r="r" b="b" t="t" l="l"/>
            <a:pathLst>
              <a:path h="4772240" w="2103792">
                <a:moveTo>
                  <a:pt x="0" y="0"/>
                </a:moveTo>
                <a:lnTo>
                  <a:pt x="2103792" y="0"/>
                </a:lnTo>
                <a:lnTo>
                  <a:pt x="2103792" y="4772240"/>
                </a:lnTo>
                <a:lnTo>
                  <a:pt x="0" y="4772240"/>
                </a:lnTo>
                <a:lnTo>
                  <a:pt x="0" y="0"/>
                </a:lnTo>
                <a:close/>
              </a:path>
            </a:pathLst>
          </a:custGeom>
          <a:blipFill>
            <a:blip r:embed="rId5">
              <a:extLst>
                <a:ext uri="{96DAC541-7B7A-43D3-8B79-37D633B846F1}">
                  <asvg:svgBlip xmlns:asvg="http://schemas.microsoft.com/office/drawing/2016/SVG/main" r:embed="rId6"/>
                </a:ext>
              </a:extLst>
            </a:blip>
            <a:stretch>
              <a:fillRect l="-157" t="0" r="-157" b="0"/>
            </a:stretch>
          </a:blipFill>
        </p:spPr>
      </p:sp>
      <p:sp>
        <p:nvSpPr>
          <p:cNvPr name="Freeform 9" id="9"/>
          <p:cNvSpPr/>
          <p:nvPr/>
        </p:nvSpPr>
        <p:spPr>
          <a:xfrm flipH="false" flipV="false" rot="0">
            <a:off x="15606686" y="2186572"/>
            <a:ext cx="2072660" cy="4772240"/>
          </a:xfrm>
          <a:custGeom>
            <a:avLst/>
            <a:gdLst/>
            <a:ahLst/>
            <a:cxnLst/>
            <a:rect r="r" b="b" t="t" l="l"/>
            <a:pathLst>
              <a:path h="4772240" w="2072660">
                <a:moveTo>
                  <a:pt x="0" y="0"/>
                </a:moveTo>
                <a:lnTo>
                  <a:pt x="2072659" y="0"/>
                </a:lnTo>
                <a:lnTo>
                  <a:pt x="2072659" y="4772240"/>
                </a:lnTo>
                <a:lnTo>
                  <a:pt x="0" y="4772240"/>
                </a:lnTo>
                <a:lnTo>
                  <a:pt x="0" y="0"/>
                </a:lnTo>
                <a:close/>
              </a:path>
            </a:pathLst>
          </a:custGeom>
          <a:blipFill>
            <a:blip r:embed="rId7">
              <a:extLst>
                <a:ext uri="{96DAC541-7B7A-43D3-8B79-37D633B846F1}">
                  <asvg:svgBlip xmlns:asvg="http://schemas.microsoft.com/office/drawing/2016/SVG/main" r:embed="rId8"/>
                </a:ext>
              </a:extLst>
            </a:blip>
            <a:stretch>
              <a:fillRect l="0" t="-6" r="0" b="-6"/>
            </a:stretch>
          </a:blipFill>
        </p:spPr>
      </p:sp>
      <p:sp>
        <p:nvSpPr>
          <p:cNvPr name="TextBox 10" id="10"/>
          <p:cNvSpPr txBox="true"/>
          <p:nvPr/>
        </p:nvSpPr>
        <p:spPr>
          <a:xfrm rot="0">
            <a:off x="15875547" y="7212201"/>
            <a:ext cx="1771979" cy="514399"/>
          </a:xfrm>
          <a:prstGeom prst="rect">
            <a:avLst/>
          </a:prstGeom>
        </p:spPr>
        <p:txBody>
          <a:bodyPr anchor="t" rtlCol="false" tIns="0" lIns="0" bIns="0" rIns="0">
            <a:spAutoFit/>
          </a:bodyPr>
          <a:lstStyle/>
          <a:p>
            <a:pPr algn="ctr">
              <a:lnSpc>
                <a:spcPts val="3240"/>
              </a:lnSpc>
            </a:pPr>
            <a:r>
              <a:rPr lang="en-US" sz="2700">
                <a:solidFill>
                  <a:srgbClr val="000000"/>
                </a:solidFill>
                <a:latin typeface="Calibri (MS)"/>
                <a:ea typeface="Calibri (MS)"/>
                <a:cs typeface="Calibri (MS)"/>
                <a:sym typeface="Calibri (MS)"/>
              </a:rPr>
              <a:t>+3.000 staff</a:t>
            </a:r>
          </a:p>
        </p:txBody>
      </p:sp>
      <p:sp>
        <p:nvSpPr>
          <p:cNvPr name="TextBox 11" id="11"/>
          <p:cNvSpPr txBox="true"/>
          <p:nvPr/>
        </p:nvSpPr>
        <p:spPr>
          <a:xfrm rot="0">
            <a:off x="15968530" y="2384602"/>
            <a:ext cx="1382370" cy="151337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+3k</a:t>
            </a:r>
          </a:p>
        </p:txBody>
      </p:sp>
      <p:sp>
        <p:nvSpPr>
          <p:cNvPr name="Freeform 12" id="12"/>
          <p:cNvSpPr/>
          <p:nvPr/>
        </p:nvSpPr>
        <p:spPr>
          <a:xfrm flipH="false" flipV="false" rot="0">
            <a:off x="12678106" y="2205432"/>
            <a:ext cx="2103792" cy="4772240"/>
          </a:xfrm>
          <a:custGeom>
            <a:avLst/>
            <a:gdLst/>
            <a:ahLst/>
            <a:cxnLst/>
            <a:rect r="r" b="b" t="t" l="l"/>
            <a:pathLst>
              <a:path h="4772240" w="2103792">
                <a:moveTo>
                  <a:pt x="0" y="0"/>
                </a:moveTo>
                <a:lnTo>
                  <a:pt x="2103793" y="0"/>
                </a:lnTo>
                <a:lnTo>
                  <a:pt x="2103793" y="4772240"/>
                </a:lnTo>
                <a:lnTo>
                  <a:pt x="0" y="4772240"/>
                </a:lnTo>
                <a:lnTo>
                  <a:pt x="0" y="0"/>
                </a:lnTo>
                <a:close/>
              </a:path>
            </a:pathLst>
          </a:custGeom>
          <a:blipFill>
            <a:blip r:embed="rId9">
              <a:extLst>
                <a:ext uri="{96DAC541-7B7A-43D3-8B79-37D633B846F1}">
                  <asvg:svgBlip xmlns:asvg="http://schemas.microsoft.com/office/drawing/2016/SVG/main" r:embed="rId10"/>
                </a:ext>
              </a:extLst>
            </a:blip>
            <a:stretch>
              <a:fillRect l="-157" t="0" r="-157" b="0"/>
            </a:stretch>
          </a:blipFill>
        </p:spPr>
      </p:sp>
      <p:sp>
        <p:nvSpPr>
          <p:cNvPr name="TextBox 13" id="13"/>
          <p:cNvSpPr txBox="true"/>
          <p:nvPr/>
        </p:nvSpPr>
        <p:spPr>
          <a:xfrm rot="0">
            <a:off x="12983559" y="7212200"/>
            <a:ext cx="1492072" cy="914400"/>
          </a:xfrm>
          <a:prstGeom prst="rect">
            <a:avLst/>
          </a:prstGeom>
        </p:spPr>
        <p:txBody>
          <a:bodyPr anchor="t" rtlCol="false" tIns="0" lIns="0" bIns="0" rIns="0">
            <a:spAutoFit/>
          </a:bodyPr>
          <a:lstStyle/>
          <a:p>
            <a:pPr algn="ctr">
              <a:lnSpc>
                <a:spcPts val="3240"/>
              </a:lnSpc>
            </a:pPr>
            <a:r>
              <a:rPr lang="en-US" sz="2700">
                <a:solidFill>
                  <a:srgbClr val="000000"/>
                </a:solidFill>
                <a:latin typeface="Calibri (MS)"/>
                <a:ea typeface="Calibri (MS)"/>
                <a:cs typeface="Calibri (MS)"/>
                <a:sym typeface="Calibri (MS)"/>
              </a:rPr>
              <a:t>+2.000 professors</a:t>
            </a:r>
          </a:p>
        </p:txBody>
      </p:sp>
      <p:sp>
        <p:nvSpPr>
          <p:cNvPr name="TextBox 14" id="14"/>
          <p:cNvSpPr txBox="true"/>
          <p:nvPr/>
        </p:nvSpPr>
        <p:spPr>
          <a:xfrm rot="0">
            <a:off x="13078485" y="2403460"/>
            <a:ext cx="1359441" cy="151337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+2k</a:t>
            </a:r>
          </a:p>
        </p:txBody>
      </p:sp>
      <p:sp>
        <p:nvSpPr>
          <p:cNvPr name="Freeform 15" id="15"/>
          <p:cNvSpPr/>
          <p:nvPr/>
        </p:nvSpPr>
        <p:spPr>
          <a:xfrm flipH="false" flipV="false" rot="0">
            <a:off x="6719964" y="2205432"/>
            <a:ext cx="2103792" cy="4772240"/>
          </a:xfrm>
          <a:custGeom>
            <a:avLst/>
            <a:gdLst/>
            <a:ahLst/>
            <a:cxnLst/>
            <a:rect r="r" b="b" t="t" l="l"/>
            <a:pathLst>
              <a:path h="4772240" w="2103792">
                <a:moveTo>
                  <a:pt x="0" y="0"/>
                </a:moveTo>
                <a:lnTo>
                  <a:pt x="2103792" y="0"/>
                </a:lnTo>
                <a:lnTo>
                  <a:pt x="2103792" y="4772240"/>
                </a:lnTo>
                <a:lnTo>
                  <a:pt x="0" y="4772240"/>
                </a:lnTo>
                <a:lnTo>
                  <a:pt x="0" y="0"/>
                </a:lnTo>
                <a:close/>
              </a:path>
            </a:pathLst>
          </a:custGeom>
          <a:blipFill>
            <a:blip r:embed="rId11">
              <a:extLst>
                <a:ext uri="{96DAC541-7B7A-43D3-8B79-37D633B846F1}">
                  <asvg:svgBlip xmlns:asvg="http://schemas.microsoft.com/office/drawing/2016/SVG/main" r:embed="rId12"/>
                </a:ext>
              </a:extLst>
            </a:blip>
            <a:stretch>
              <a:fillRect l="-157" t="0" r="-157" b="0"/>
            </a:stretch>
          </a:blipFill>
        </p:spPr>
      </p:sp>
      <p:sp>
        <p:nvSpPr>
          <p:cNvPr name="TextBox 16" id="16"/>
          <p:cNvSpPr txBox="true"/>
          <p:nvPr/>
        </p:nvSpPr>
        <p:spPr>
          <a:xfrm rot="0">
            <a:off x="7223042" y="7212200"/>
            <a:ext cx="1291476" cy="1314598"/>
          </a:xfrm>
          <a:prstGeom prst="rect">
            <a:avLst/>
          </a:prstGeom>
        </p:spPr>
        <p:txBody>
          <a:bodyPr anchor="t" rtlCol="false" tIns="0" lIns="0" bIns="0" rIns="0">
            <a:spAutoFit/>
          </a:bodyPr>
          <a:lstStyle/>
          <a:p>
            <a:pPr algn="ctr">
              <a:lnSpc>
                <a:spcPts val="3240"/>
              </a:lnSpc>
            </a:pPr>
            <a:r>
              <a:rPr lang="en-US" sz="2700" spc="1">
                <a:solidFill>
                  <a:srgbClr val="000000"/>
                </a:solidFill>
                <a:latin typeface="Calibri (MS)"/>
                <a:ea typeface="Calibri (MS)"/>
                <a:cs typeface="Calibri (MS)"/>
                <a:sym typeface="Calibri (MS)"/>
              </a:rPr>
              <a:t>+28.000 enrolled students</a:t>
            </a:r>
          </a:p>
        </p:txBody>
      </p:sp>
      <p:sp>
        <p:nvSpPr>
          <p:cNvPr name="TextBox 17" id="17"/>
          <p:cNvSpPr txBox="true"/>
          <p:nvPr/>
        </p:nvSpPr>
        <p:spPr>
          <a:xfrm rot="0">
            <a:off x="6866568" y="2434077"/>
            <a:ext cx="1728260" cy="151337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+28k</a:t>
            </a:r>
          </a:p>
        </p:txBody>
      </p:sp>
      <p:sp>
        <p:nvSpPr>
          <p:cNvPr name="Freeform 18" id="18"/>
          <p:cNvSpPr/>
          <p:nvPr/>
        </p:nvSpPr>
        <p:spPr>
          <a:xfrm flipH="false" flipV="false" rot="0">
            <a:off x="9714602" y="2205432"/>
            <a:ext cx="2072659" cy="4772240"/>
          </a:xfrm>
          <a:custGeom>
            <a:avLst/>
            <a:gdLst/>
            <a:ahLst/>
            <a:cxnLst/>
            <a:rect r="r" b="b" t="t" l="l"/>
            <a:pathLst>
              <a:path h="4772240" w="2072659">
                <a:moveTo>
                  <a:pt x="0" y="0"/>
                </a:moveTo>
                <a:lnTo>
                  <a:pt x="2072659" y="0"/>
                </a:lnTo>
                <a:lnTo>
                  <a:pt x="2072659" y="4772240"/>
                </a:lnTo>
                <a:lnTo>
                  <a:pt x="0" y="4772240"/>
                </a:lnTo>
                <a:lnTo>
                  <a:pt x="0" y="0"/>
                </a:lnTo>
                <a:close/>
              </a:path>
            </a:pathLst>
          </a:custGeom>
          <a:blipFill>
            <a:blip r:embed="rId13">
              <a:extLst>
                <a:ext uri="{96DAC541-7B7A-43D3-8B79-37D633B846F1}">
                  <asvg:svgBlip xmlns:asvg="http://schemas.microsoft.com/office/drawing/2016/SVG/main" r:embed="rId14"/>
                </a:ext>
              </a:extLst>
            </a:blip>
            <a:stretch>
              <a:fillRect l="0" t="-6" r="0" b="-6"/>
            </a:stretch>
          </a:blipFill>
        </p:spPr>
      </p:sp>
      <p:sp>
        <p:nvSpPr>
          <p:cNvPr name="Freeform 19" id="19"/>
          <p:cNvSpPr/>
          <p:nvPr/>
        </p:nvSpPr>
        <p:spPr>
          <a:xfrm flipH="false" flipV="false" rot="0">
            <a:off x="10011567" y="4395706"/>
            <a:ext cx="1478729" cy="1540618"/>
          </a:xfrm>
          <a:custGeom>
            <a:avLst/>
            <a:gdLst/>
            <a:ahLst/>
            <a:cxnLst/>
            <a:rect r="r" b="b" t="t" l="l"/>
            <a:pathLst>
              <a:path h="1540618" w="1478729">
                <a:moveTo>
                  <a:pt x="0" y="0"/>
                </a:moveTo>
                <a:lnTo>
                  <a:pt x="1478729" y="0"/>
                </a:lnTo>
                <a:lnTo>
                  <a:pt x="1478729" y="1540619"/>
                </a:lnTo>
                <a:lnTo>
                  <a:pt x="0" y="1540619"/>
                </a:lnTo>
                <a:lnTo>
                  <a:pt x="0" y="0"/>
                </a:lnTo>
                <a:close/>
              </a:path>
            </a:pathLst>
          </a:custGeom>
          <a:blipFill>
            <a:blip r:embed="rId13">
              <a:extLst>
                <a:ext uri="{96DAC541-7B7A-43D3-8B79-37D633B846F1}">
                  <asvg:svgBlip xmlns:asvg="http://schemas.microsoft.com/office/drawing/2016/SVG/main" r:embed="rId14"/>
                </a:ext>
              </a:extLst>
            </a:blip>
            <a:stretch>
              <a:fillRect l="0" t="-60134" r="0" b="-60134"/>
            </a:stretch>
          </a:blipFill>
        </p:spPr>
      </p:sp>
      <p:sp>
        <p:nvSpPr>
          <p:cNvPr name="Freeform 20" id="20"/>
          <p:cNvSpPr/>
          <p:nvPr/>
        </p:nvSpPr>
        <p:spPr>
          <a:xfrm flipH="false" flipV="false" rot="0">
            <a:off x="10161773" y="4395706"/>
            <a:ext cx="1178319" cy="1393710"/>
          </a:xfrm>
          <a:custGeom>
            <a:avLst/>
            <a:gdLst/>
            <a:ahLst/>
            <a:cxnLst/>
            <a:rect r="r" b="b" t="t" l="l"/>
            <a:pathLst>
              <a:path h="1393710" w="1178319">
                <a:moveTo>
                  <a:pt x="0" y="0"/>
                </a:moveTo>
                <a:lnTo>
                  <a:pt x="1178319" y="0"/>
                </a:lnTo>
                <a:lnTo>
                  <a:pt x="1178319" y="1393710"/>
                </a:lnTo>
                <a:lnTo>
                  <a:pt x="0" y="1393710"/>
                </a:lnTo>
                <a:lnTo>
                  <a:pt x="0" y="0"/>
                </a:lnTo>
                <a:close/>
              </a:path>
            </a:pathLst>
          </a:custGeom>
          <a:blipFill>
            <a:blip r:embed="rId15">
              <a:extLst>
                <a:ext uri="{96DAC541-7B7A-43D3-8B79-37D633B846F1}">
                  <asvg:svgBlip xmlns:asvg="http://schemas.microsoft.com/office/drawing/2016/SVG/main" r:embed="rId16"/>
                </a:ext>
              </a:extLst>
            </a:blip>
            <a:stretch>
              <a:fillRect l="0" t="-113" r="0" b="-113"/>
            </a:stretch>
          </a:blipFill>
        </p:spPr>
      </p:sp>
      <p:sp>
        <p:nvSpPr>
          <p:cNvPr name="TextBox 21" id="21"/>
          <p:cNvSpPr txBox="true"/>
          <p:nvPr/>
        </p:nvSpPr>
        <p:spPr>
          <a:xfrm rot="0">
            <a:off x="3295455" y="333360"/>
            <a:ext cx="10682806" cy="1217448"/>
          </a:xfrm>
          <a:prstGeom prst="rect">
            <a:avLst/>
          </a:prstGeom>
        </p:spPr>
        <p:txBody>
          <a:bodyPr anchor="t" rtlCol="false" tIns="0" lIns="0" bIns="0" rIns="0">
            <a:spAutoFit/>
          </a:bodyPr>
          <a:lstStyle/>
          <a:p>
            <a:pPr algn="l">
              <a:lnSpc>
                <a:spcPts val="9021"/>
              </a:lnSpc>
            </a:pPr>
            <a:r>
              <a:rPr lang="en-US" sz="6442" spc="6">
                <a:solidFill>
                  <a:srgbClr val="373372"/>
                </a:solidFill>
                <a:latin typeface="Century Gothic Paneuropean"/>
                <a:ea typeface="Century Gothic Paneuropean"/>
                <a:cs typeface="Century Gothic Paneuropean"/>
                <a:sym typeface="Century Gothic Paneuropean"/>
              </a:rPr>
              <a:t>Our institutional numbers</a:t>
            </a:r>
          </a:p>
        </p:txBody>
      </p:sp>
      <p:sp>
        <p:nvSpPr>
          <p:cNvPr name="TextBox 22" id="22"/>
          <p:cNvSpPr txBox="true"/>
          <p:nvPr/>
        </p:nvSpPr>
        <p:spPr>
          <a:xfrm rot="60000">
            <a:off x="4142363" y="7212209"/>
            <a:ext cx="1227797" cy="914499"/>
          </a:xfrm>
          <a:prstGeom prst="rect">
            <a:avLst/>
          </a:prstGeom>
        </p:spPr>
        <p:txBody>
          <a:bodyPr anchor="t" rtlCol="false" tIns="0" lIns="0" bIns="0" rIns="0">
            <a:spAutoFit/>
          </a:bodyPr>
          <a:lstStyle/>
          <a:p>
            <a:pPr algn="ctr">
              <a:lnSpc>
                <a:spcPts val="3240"/>
              </a:lnSpc>
            </a:pPr>
            <a:r>
              <a:rPr lang="en-US" sz="2700" spc="1">
                <a:solidFill>
                  <a:srgbClr val="000000"/>
                </a:solidFill>
                <a:latin typeface="Calibri (MS)"/>
                <a:ea typeface="Calibri (MS)"/>
                <a:cs typeface="Calibri (MS)"/>
                <a:sym typeface="Calibri (MS)"/>
              </a:rPr>
              <a:t>+35.000 people</a:t>
            </a:r>
          </a:p>
        </p:txBody>
      </p:sp>
      <p:sp>
        <p:nvSpPr>
          <p:cNvPr name="TextBox 23" id="23"/>
          <p:cNvSpPr txBox="true"/>
          <p:nvPr/>
        </p:nvSpPr>
        <p:spPr>
          <a:xfrm rot="0">
            <a:off x="3952636" y="2434077"/>
            <a:ext cx="1728260" cy="151337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+35k</a:t>
            </a:r>
          </a:p>
        </p:txBody>
      </p:sp>
      <p:sp>
        <p:nvSpPr>
          <p:cNvPr name="TextBox 24" id="24"/>
          <p:cNvSpPr txBox="true"/>
          <p:nvPr/>
        </p:nvSpPr>
        <p:spPr>
          <a:xfrm rot="0">
            <a:off x="10011567" y="2633578"/>
            <a:ext cx="2072660" cy="1513370"/>
          </a:xfrm>
          <a:prstGeom prst="rect">
            <a:avLst/>
          </a:prstGeom>
        </p:spPr>
        <p:txBody>
          <a:bodyPr anchor="t" rtlCol="false" tIns="0" lIns="0" bIns="0" rIns="0">
            <a:spAutoFit/>
          </a:bodyPr>
          <a:lstStyle/>
          <a:p>
            <a:pPr algn="l">
              <a:lnSpc>
                <a:spcPts val="9247"/>
              </a:lnSpc>
            </a:pPr>
            <a:r>
              <a:rPr lang="en-US" sz="6606">
                <a:solidFill>
                  <a:srgbClr val="FFFFFF"/>
                </a:solidFill>
                <a:latin typeface="Calibri (MS)"/>
                <a:ea typeface="Calibri (MS)"/>
                <a:cs typeface="Calibri (MS)"/>
                <a:sym typeface="Calibri (MS)"/>
              </a:rPr>
              <a:t>+1k</a:t>
            </a:r>
          </a:p>
        </p:txBody>
      </p:sp>
      <p:sp>
        <p:nvSpPr>
          <p:cNvPr name="TextBox 25" id="25"/>
          <p:cNvSpPr txBox="true"/>
          <p:nvPr/>
        </p:nvSpPr>
        <p:spPr>
          <a:xfrm rot="0">
            <a:off x="9714602" y="7222854"/>
            <a:ext cx="2055111" cy="914499"/>
          </a:xfrm>
          <a:prstGeom prst="rect">
            <a:avLst/>
          </a:prstGeom>
        </p:spPr>
        <p:txBody>
          <a:bodyPr anchor="t" rtlCol="false" tIns="0" lIns="0" bIns="0" rIns="0">
            <a:spAutoFit/>
          </a:bodyPr>
          <a:lstStyle/>
          <a:p>
            <a:pPr algn="ctr">
              <a:lnSpc>
                <a:spcPts val="3240"/>
              </a:lnSpc>
            </a:pPr>
            <a:r>
              <a:rPr lang="en-US" sz="2700" spc="1">
                <a:solidFill>
                  <a:srgbClr val="000000"/>
                </a:solidFill>
                <a:latin typeface="Calibri (MS)"/>
                <a:ea typeface="Calibri (MS)"/>
                <a:cs typeface="Calibri (MS)"/>
                <a:sym typeface="Calibri (MS)"/>
              </a:rPr>
              <a:t>+ 1.000</a:t>
            </a:r>
          </a:p>
          <a:p>
            <a:pPr algn="ctr">
              <a:lnSpc>
                <a:spcPts val="3240"/>
              </a:lnSpc>
            </a:pPr>
            <a:r>
              <a:rPr lang="en-US" sz="2700" spc="1">
                <a:solidFill>
                  <a:srgbClr val="000000"/>
                </a:solidFill>
                <a:latin typeface="Calibri (MS)"/>
                <a:ea typeface="Calibri (MS)"/>
                <a:cs typeface="Calibri (MS)"/>
                <a:sym typeface="Calibri (MS)"/>
              </a:rPr>
              <a:t>scholarships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110458" y="9228012"/>
            <a:ext cx="3112038" cy="910271"/>
            <a:chOff x="0" y="0"/>
            <a:chExt cx="4149384" cy="1213694"/>
          </a:xfrm>
        </p:grpSpPr>
        <p:sp>
          <p:nvSpPr>
            <p:cNvPr name="Freeform 3" id="3"/>
            <p:cNvSpPr/>
            <p:nvPr/>
          </p:nvSpPr>
          <p:spPr>
            <a:xfrm flipH="false" flipV="false" rot="0">
              <a:off x="0" y="0"/>
              <a:ext cx="4149344" cy="1213739"/>
            </a:xfrm>
            <a:custGeom>
              <a:avLst/>
              <a:gdLst/>
              <a:ahLst/>
              <a:cxnLst/>
              <a:rect r="r" b="b" t="t" l="l"/>
              <a:pathLst>
                <a:path h="1213739" w="4149344">
                  <a:moveTo>
                    <a:pt x="0" y="0"/>
                  </a:moveTo>
                  <a:lnTo>
                    <a:pt x="4149344" y="0"/>
                  </a:lnTo>
                  <a:lnTo>
                    <a:pt x="4149344" y="1213739"/>
                  </a:lnTo>
                  <a:lnTo>
                    <a:pt x="0" y="1213739"/>
                  </a:lnTo>
                  <a:lnTo>
                    <a:pt x="0" y="0"/>
                  </a:lnTo>
                  <a:close/>
                </a:path>
              </a:pathLst>
            </a:custGeom>
            <a:blipFill>
              <a:blip r:embed="rId2"/>
              <a:stretch>
                <a:fillRect l="-41" t="0" r="-42" b="3"/>
              </a:stretch>
            </a:blipFill>
          </p:spPr>
        </p:sp>
      </p:grpSp>
      <p:sp>
        <p:nvSpPr>
          <p:cNvPr name="TextBox 4" id="4"/>
          <p:cNvSpPr txBox="true"/>
          <p:nvPr/>
        </p:nvSpPr>
        <p:spPr>
          <a:xfrm rot="0">
            <a:off x="3390802" y="10059"/>
            <a:ext cx="14043114" cy="1217448"/>
          </a:xfrm>
          <a:prstGeom prst="rect">
            <a:avLst/>
          </a:prstGeom>
        </p:spPr>
        <p:txBody>
          <a:bodyPr anchor="t" rtlCol="false" tIns="0" lIns="0" bIns="0" rIns="0">
            <a:spAutoFit/>
          </a:bodyPr>
          <a:lstStyle/>
          <a:p>
            <a:pPr algn="l">
              <a:lnSpc>
                <a:spcPts val="9021"/>
              </a:lnSpc>
            </a:pPr>
            <a:r>
              <a:rPr lang="en-US" sz="6444" spc="6">
                <a:solidFill>
                  <a:srgbClr val="373372"/>
                </a:solidFill>
                <a:latin typeface="Century Gothic Paneuropean"/>
                <a:ea typeface="Century Gothic Paneuropean"/>
                <a:cs typeface="Century Gothic Paneuropean"/>
                <a:sym typeface="Century Gothic Paneuropean"/>
              </a:rPr>
              <a:t>Get to know UFU</a:t>
            </a:r>
          </a:p>
        </p:txBody>
      </p:sp>
      <p:grpSp>
        <p:nvGrpSpPr>
          <p:cNvPr name="Group 5" id="5"/>
          <p:cNvGrpSpPr/>
          <p:nvPr/>
        </p:nvGrpSpPr>
        <p:grpSpPr>
          <a:xfrm rot="0">
            <a:off x="0" y="0"/>
            <a:ext cx="2875088" cy="10409466"/>
            <a:chOff x="0" y="0"/>
            <a:chExt cx="3833450" cy="13879288"/>
          </a:xfrm>
        </p:grpSpPr>
        <p:sp>
          <p:nvSpPr>
            <p:cNvPr name="Freeform 6" id="6"/>
            <p:cNvSpPr/>
            <p:nvPr/>
          </p:nvSpPr>
          <p:spPr>
            <a:xfrm flipH="false" flipV="false" rot="0">
              <a:off x="0" y="0"/>
              <a:ext cx="3833495" cy="13879322"/>
            </a:xfrm>
            <a:custGeom>
              <a:avLst/>
              <a:gdLst/>
              <a:ahLst/>
              <a:cxnLst/>
              <a:rect r="r" b="b" t="t" l="l"/>
              <a:pathLst>
                <a:path h="13879322" w="3833495">
                  <a:moveTo>
                    <a:pt x="0" y="0"/>
                  </a:moveTo>
                  <a:lnTo>
                    <a:pt x="3833495" y="0"/>
                  </a:lnTo>
                  <a:lnTo>
                    <a:pt x="3833495" y="13879322"/>
                  </a:lnTo>
                  <a:lnTo>
                    <a:pt x="0" y="13879322"/>
                  </a:lnTo>
                  <a:lnTo>
                    <a:pt x="0" y="0"/>
                  </a:lnTo>
                  <a:close/>
                </a:path>
              </a:pathLst>
            </a:custGeom>
            <a:blipFill>
              <a:blip r:embed="rId3"/>
              <a:stretch>
                <a:fillRect l="-139551" t="0" r="-555650" b="0"/>
              </a:stretch>
            </a:blipFill>
          </p:spPr>
        </p:sp>
      </p:grpSp>
      <p:sp>
        <p:nvSpPr>
          <p:cNvPr name="TextBox 7" id="7"/>
          <p:cNvSpPr txBox="true"/>
          <p:nvPr/>
        </p:nvSpPr>
        <p:spPr>
          <a:xfrm rot="0">
            <a:off x="6412064" y="8895396"/>
            <a:ext cx="8000590" cy="579508"/>
          </a:xfrm>
          <a:prstGeom prst="rect">
            <a:avLst/>
          </a:prstGeom>
        </p:spPr>
        <p:txBody>
          <a:bodyPr anchor="t" rtlCol="false" tIns="0" lIns="0" bIns="0" rIns="0">
            <a:spAutoFit/>
          </a:bodyPr>
          <a:lstStyle/>
          <a:p>
            <a:pPr algn="l">
              <a:lnSpc>
                <a:spcPts val="4554"/>
              </a:lnSpc>
            </a:pPr>
            <a:r>
              <a:rPr lang="en-US" sz="3252" u="sng">
                <a:solidFill>
                  <a:srgbClr val="000000"/>
                </a:solidFill>
                <a:latin typeface="Arimo"/>
                <a:ea typeface="Arimo"/>
                <a:cs typeface="Arimo"/>
                <a:sym typeface="Arimo"/>
                <a:hlinkClick r:id="rId4" tooltip="https://www.youtube.com/watch?v=JuRnbN1_lg0&amp;ab_channel=ProIntUFU"/>
              </a:rPr>
              <a:t>youtube.com/watch?v=0sSN29KHzY4</a:t>
            </a:r>
          </a:p>
        </p:txBody>
      </p:sp>
      <p:pic>
        <p:nvPicPr>
          <p:cNvPr name="Picture 8" id="8"/>
          <p:cNvPicPr>
            <a:picLocks noChangeAspect="true"/>
          </p:cNvPicPr>
          <p:nvPr>
            <a:videoFile r:link="rId6"/>
          </p:nvPr>
        </p:nvPicPr>
        <p:blipFill>
          <a:blip r:embed="rId5"/>
          <a:stretch>
            <a:fillRect/>
          </a:stretch>
        </p:blipFill>
        <p:spPr>
          <a:xfrm rot="0">
            <a:off x="3905778" y="1486405"/>
            <a:ext cx="13013163" cy="73141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DAGqnFyHdMY</dc:identifier>
  <dcterms:modified xsi:type="dcterms:W3CDTF">2011-08-01T06:04:30Z</dcterms:modified>
  <cp:revision>1</cp:revision>
  <dc:title>welcome to ufu - site</dc:title>
</cp:coreProperties>
</file>