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2192000" cy="6858000"/>
  <p:notesSz cx="6858000" cy="9144000"/>
  <p:embeddedFontLst>
    <p:embeddedFont>
      <p:font typeface="Mosse Thai Bold" charset="1" panose="00000500000000000000"/>
      <p:regular r:id="rId28"/>
    </p:embeddedFont>
    <p:embeddedFont>
      <p:font typeface="Mosse Thai" charset="1" panose="00000500000000000000"/>
      <p:regular r:id="rId29"/>
    </p:embeddedFont>
    <p:embeddedFont>
      <p:font typeface="Century Gothic Paneuropean" charset="1" panose="020B0502020202020204"/>
      <p:regular r:id="rId30"/>
    </p:embeddedFont>
    <p:embeddedFont>
      <p:font typeface="Arimo" charset="1" panose="020B0604020202020204"/>
      <p:regular r:id="rId31"/>
    </p:embeddedFont>
    <p:embeddedFont>
      <p:font typeface="Century Gothic Paneuropean Bold" charset="1" panose="020B0702020202020204"/>
      <p:regular r:id="rId32"/>
    </p:embeddedFont>
    <p:embeddedFont>
      <p:font typeface="Calibri (MS)" charset="1" panose="020F0502020204030204"/>
      <p:regular r:id="rId33"/>
    </p:embeddedFont>
    <p:embeddedFont>
      <p:font typeface="Calibri (MS) Bold" charset="1" panose="020F070203040403020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16" Target="../media/image48.png" Type="http://schemas.openxmlformats.org/officeDocument/2006/relationships/image"/><Relationship Id="rId17" Target="../media/image49.svg" Type="http://schemas.openxmlformats.org/officeDocument/2006/relationships/image"/><Relationship Id="rId2" Target="../media/image36.png" Type="http://schemas.openxmlformats.org/officeDocument/2006/relationships/image"/><Relationship Id="rId3" Target="../media/image37.svg" Type="http://schemas.openxmlformats.org/officeDocument/2006/relationships/image"/><Relationship Id="rId4" Target="../media/image23.jpeg" Type="http://schemas.openxmlformats.org/officeDocument/2006/relationships/image"/><Relationship Id="rId5" Target="../media/image8.jpe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svg" Type="http://schemas.openxmlformats.org/officeDocument/2006/relationships/image"/><Relationship Id="rId12" Target="../media/image56.png" Type="http://schemas.openxmlformats.org/officeDocument/2006/relationships/image"/><Relationship Id="rId13" Target="../media/image57.svg" Type="http://schemas.openxmlformats.org/officeDocument/2006/relationships/image"/><Relationship Id="rId14" Target="../media/image58.png" Type="http://schemas.openxmlformats.org/officeDocument/2006/relationships/image"/><Relationship Id="rId15" Target="../media/image59.svg" Type="http://schemas.openxmlformats.org/officeDocument/2006/relationships/image"/><Relationship Id="rId16" Target="../media/image60.png" Type="http://schemas.openxmlformats.org/officeDocument/2006/relationships/image"/><Relationship Id="rId2" Target="../media/image36.png" Type="http://schemas.openxmlformats.org/officeDocument/2006/relationships/image"/><Relationship Id="rId3" Target="../media/image37.svg" Type="http://schemas.openxmlformats.org/officeDocument/2006/relationships/image"/><Relationship Id="rId4" Target="../media/image23.jpeg" Type="http://schemas.openxmlformats.org/officeDocument/2006/relationships/image"/><Relationship Id="rId5" Target="../media/image8.jpe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8.jpe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 Id="rId6" Target="../media/image63.png" Type="http://schemas.openxmlformats.org/officeDocument/2006/relationships/image"/><Relationship Id="rId7" Target="../media/image6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6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68.png" Type="http://schemas.openxmlformats.org/officeDocument/2006/relationships/image"/><Relationship Id="rId12" Target="../media/image69.svg" Type="http://schemas.openxmlformats.org/officeDocument/2006/relationships/image"/><Relationship Id="rId13" Target="../media/image70.jpeg" Type="http://schemas.openxmlformats.org/officeDocument/2006/relationships/image"/><Relationship Id="rId2" Target="../media/image8.jpeg" Type="http://schemas.openxmlformats.org/officeDocument/2006/relationships/image"/><Relationship Id="rId3" Target="../media/image66.png" Type="http://schemas.openxmlformats.org/officeDocument/2006/relationships/image"/><Relationship Id="rId4" Target="../media/image67.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png" Type="http://schemas.openxmlformats.org/officeDocument/2006/relationships/image"/><Relationship Id="rId2" Target="../media/image70.jpeg" Type="http://schemas.openxmlformats.org/officeDocument/2006/relationships/image"/><Relationship Id="rId3" Target="../media/image71.png" Type="http://schemas.openxmlformats.org/officeDocument/2006/relationships/image"/><Relationship Id="rId4" Target="../media/image72.svg" Type="http://schemas.openxmlformats.org/officeDocument/2006/relationships/image"/><Relationship Id="rId5" Target="../media/image8.jpeg" Type="http://schemas.openxmlformats.org/officeDocument/2006/relationships/image"/><Relationship Id="rId6" Target="../media/image73.png" Type="http://schemas.openxmlformats.org/officeDocument/2006/relationships/image"/><Relationship Id="rId7" Target="../media/image74.png" Type="http://schemas.openxmlformats.org/officeDocument/2006/relationships/image"/><Relationship Id="rId8" Target="../media/image75.png" Type="http://schemas.openxmlformats.org/officeDocument/2006/relationships/image"/><Relationship Id="rId9" Target="../media/image7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7.png" Type="http://schemas.openxmlformats.org/officeDocument/2006/relationships/image"/><Relationship Id="rId11" Target="../media/image88.svg" Type="http://schemas.openxmlformats.org/officeDocument/2006/relationships/image"/><Relationship Id="rId12" Target="../media/image89.png" Type="http://schemas.openxmlformats.org/officeDocument/2006/relationships/image"/><Relationship Id="rId13" Target="../media/image90.svg" Type="http://schemas.openxmlformats.org/officeDocument/2006/relationships/image"/><Relationship Id="rId14" Target="../media/image91.png" Type="http://schemas.openxmlformats.org/officeDocument/2006/relationships/image"/><Relationship Id="rId15" Target="../media/image92.png" Type="http://schemas.openxmlformats.org/officeDocument/2006/relationships/image"/><Relationship Id="rId16" Target="../media/image93.png" Type="http://schemas.openxmlformats.org/officeDocument/2006/relationships/image"/><Relationship Id="rId17" Target="../media/image94.png" Type="http://schemas.openxmlformats.org/officeDocument/2006/relationships/image"/><Relationship Id="rId18" Target="../media/image95.png" Type="http://schemas.openxmlformats.org/officeDocument/2006/relationships/image"/><Relationship Id="rId19" Target="../media/image96.png" Type="http://schemas.openxmlformats.org/officeDocument/2006/relationships/image"/><Relationship Id="rId2" Target="../media/image79.png" Type="http://schemas.openxmlformats.org/officeDocument/2006/relationships/image"/><Relationship Id="rId20" Target="../media/image97.png" Type="http://schemas.openxmlformats.org/officeDocument/2006/relationships/image"/><Relationship Id="rId21" Target="../media/image8.jpeg" Type="http://schemas.openxmlformats.org/officeDocument/2006/relationships/image"/><Relationship Id="rId22" Target="../media/image98.png" Type="http://schemas.openxmlformats.org/officeDocument/2006/relationships/image"/><Relationship Id="rId23" Target="../media/image99.png" Type="http://schemas.openxmlformats.org/officeDocument/2006/relationships/image"/><Relationship Id="rId24" Target="../media/image100.svg" Type="http://schemas.openxmlformats.org/officeDocument/2006/relationships/image"/><Relationship Id="rId25" Target="../media/image70.jpeg" Type="http://schemas.openxmlformats.org/officeDocument/2006/relationships/image"/><Relationship Id="rId3" Target="../media/image80.svg" Type="http://schemas.openxmlformats.org/officeDocument/2006/relationships/image"/><Relationship Id="rId4" Target="../media/image81.png" Type="http://schemas.openxmlformats.org/officeDocument/2006/relationships/image"/><Relationship Id="rId5" Target="../media/image82.svg" Type="http://schemas.openxmlformats.org/officeDocument/2006/relationships/image"/><Relationship Id="rId6" Target="../media/image83.png" Type="http://schemas.openxmlformats.org/officeDocument/2006/relationships/image"/><Relationship Id="rId7" Target="../media/image84.svg" Type="http://schemas.openxmlformats.org/officeDocument/2006/relationships/image"/><Relationship Id="rId8" Target="../media/image85.png" Type="http://schemas.openxmlformats.org/officeDocument/2006/relationships/image"/><Relationship Id="rId9" Target="../media/image8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7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01.png" Type="http://schemas.openxmlformats.org/officeDocument/2006/relationships/image"/><Relationship Id="rId4" Target="../media/image102.png" Type="http://schemas.openxmlformats.org/officeDocument/2006/relationships/image"/><Relationship Id="rId5" Target="../media/image103.png" Type="http://schemas.openxmlformats.org/officeDocument/2006/relationships/image"/><Relationship Id="rId6" Target="../media/image70.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png" Type="http://schemas.openxmlformats.org/officeDocument/2006/relationships/image"/><Relationship Id="rId3" Target="../media/image8.jpeg" Type="http://schemas.openxmlformats.org/officeDocument/2006/relationships/image"/><Relationship Id="rId4" Target="../media/image105.png" Type="http://schemas.openxmlformats.org/officeDocument/2006/relationships/image"/><Relationship Id="rId5" Target="../media/image70.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6.png" Type="http://schemas.openxmlformats.org/officeDocument/2006/relationships/image"/><Relationship Id="rId3" Target="../media/image107.jpeg" Type="http://schemas.openxmlformats.org/officeDocument/2006/relationships/image"/><Relationship Id="rId4" Target="../media/image108.jpeg" Type="http://schemas.openxmlformats.org/officeDocument/2006/relationships/image"/><Relationship Id="rId5" Target="../media/image8.jpeg" Type="http://schemas.openxmlformats.org/officeDocument/2006/relationships/image"/><Relationship Id="rId6" Target="../media/image109.png" Type="http://schemas.openxmlformats.org/officeDocument/2006/relationships/image"/><Relationship Id="rId7" Target="../media/image70.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70.jpeg" Type="http://schemas.openxmlformats.org/officeDocument/2006/relationships/image"/><Relationship Id="rId4" Target="https://dri.ufu.br"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6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0.jpeg" Type="http://schemas.openxmlformats.org/officeDocument/2006/relationships/image"/><Relationship Id="rId4" Target="https://www.youtube.com/watch?v=mLvM_WXJk0I" TargetMode="External" Type="http://schemas.openxmlformats.org/officeDocument/2006/relationships/video"/><Relationship Id="rId5" Target="../media/image9.jpeg" Type="http://schemas.openxmlformats.org/officeDocument/2006/relationships/image"/><Relationship Id="rId6" Target="https://www.youtube.com/watch?v=mLvM_WXJk0I"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1.png" Type="http://schemas.openxmlformats.org/officeDocument/2006/relationships/image"/><Relationship Id="rId4"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8.jpeg" Type="http://schemas.openxmlformats.org/officeDocument/2006/relationships/image"/><Relationship Id="rId8" Target="../media/image9.jpeg" Type="http://schemas.openxmlformats.org/officeDocument/2006/relationships/image"/><Relationship Id="rId9" Target="../media/image1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14" Target="../media/image33.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2" Target="../media/image22.jpeg" Type="http://schemas.openxmlformats.org/officeDocument/2006/relationships/image"/><Relationship Id="rId3" Target="../media/image23.jpeg" Type="http://schemas.openxmlformats.org/officeDocument/2006/relationships/image"/><Relationship Id="rId4" Target="../media/image8.jpe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23.jpeg" Type="http://schemas.openxmlformats.org/officeDocument/2006/relationships/image"/><Relationship Id="rId4" Target="../media/image10.jpeg" Type="http://schemas.openxmlformats.org/officeDocument/2006/relationships/image"/><Relationship Id="rId5" Target="https://www.youtube.com/watch?v=0sSN29KHzY4" TargetMode="External" Type="http://schemas.openxmlformats.org/officeDocument/2006/relationships/video"/><Relationship Id="rId6" Target="https://www.youtube.com/watch?v=0sSN29KHzY4"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108250"/>
            <a:ext cx="12284687" cy="7386168"/>
          </a:xfrm>
          <a:custGeom>
            <a:avLst/>
            <a:gdLst/>
            <a:ahLst/>
            <a:cxnLst/>
            <a:rect r="r" b="b" t="t" l="l"/>
            <a:pathLst>
              <a:path h="7386168" w="12284687">
                <a:moveTo>
                  <a:pt x="12284687" y="0"/>
                </a:moveTo>
                <a:lnTo>
                  <a:pt x="0" y="0"/>
                </a:lnTo>
                <a:lnTo>
                  <a:pt x="0" y="7386168"/>
                </a:lnTo>
                <a:lnTo>
                  <a:pt x="12284687" y="7386168"/>
                </a:lnTo>
                <a:lnTo>
                  <a:pt x="12284687" y="0"/>
                </a:lnTo>
                <a:close/>
              </a:path>
            </a:pathLst>
          </a:custGeom>
          <a:blipFill>
            <a:blip r:embed="rId2">
              <a:alphaModFix amt="23000"/>
            </a:blip>
            <a:stretch>
              <a:fillRect l="0" t="0" r="0" b="0"/>
            </a:stretch>
          </a:blipFill>
        </p:spPr>
      </p:sp>
      <p:grpSp>
        <p:nvGrpSpPr>
          <p:cNvPr name="Group 3" id="3"/>
          <p:cNvGrpSpPr/>
          <p:nvPr/>
        </p:nvGrpSpPr>
        <p:grpSpPr>
          <a:xfrm rot="0">
            <a:off x="1252574" y="5074670"/>
            <a:ext cx="1278123" cy="1487270"/>
            <a:chOff x="0" y="0"/>
            <a:chExt cx="698500" cy="812800"/>
          </a:xfrm>
        </p:grpSpPr>
        <p:sp>
          <p:nvSpPr>
            <p:cNvPr name="Freeform 4" id="4"/>
            <p:cNvSpPr/>
            <p:nvPr/>
          </p:nvSpPr>
          <p:spPr>
            <a:xfrm flipH="false" flipV="false" rot="0">
              <a:off x="0" y="0"/>
              <a:ext cx="698500" cy="812800"/>
            </a:xfrm>
            <a:custGeom>
              <a:avLst/>
              <a:gdLst/>
              <a:ahLst/>
              <a:cxnLst/>
              <a:rect r="r" b="b" t="t" l="l"/>
              <a:pathLst>
                <a:path h="812800" w="698500">
                  <a:moveTo>
                    <a:pt x="349250" y="0"/>
                  </a:moveTo>
                  <a:lnTo>
                    <a:pt x="698500" y="203200"/>
                  </a:lnTo>
                  <a:lnTo>
                    <a:pt x="698500" y="609600"/>
                  </a:lnTo>
                  <a:lnTo>
                    <a:pt x="349250" y="812800"/>
                  </a:lnTo>
                  <a:lnTo>
                    <a:pt x="0" y="609600"/>
                  </a:lnTo>
                  <a:lnTo>
                    <a:pt x="0" y="203200"/>
                  </a:lnTo>
                  <a:lnTo>
                    <a:pt x="349250" y="0"/>
                  </a:lnTo>
                  <a:close/>
                </a:path>
              </a:pathLst>
            </a:custGeom>
            <a:blipFill>
              <a:blip r:embed="rId3"/>
              <a:stretch>
                <a:fillRect l="-88925" t="0" r="-8779" b="-13197"/>
              </a:stretch>
            </a:blipFill>
            <a:ln w="76200" cap="sq">
              <a:solidFill>
                <a:srgbClr val="373372"/>
              </a:solidFill>
              <a:prstDash val="solid"/>
              <a:miter/>
            </a:ln>
          </p:spPr>
        </p:sp>
      </p:grpSp>
      <p:sp>
        <p:nvSpPr>
          <p:cNvPr name="Freeform 5" id="5"/>
          <p:cNvSpPr/>
          <p:nvPr/>
        </p:nvSpPr>
        <p:spPr>
          <a:xfrm flipH="false" flipV="false" rot="0">
            <a:off x="2530696" y="5645695"/>
            <a:ext cx="3980306" cy="467686"/>
          </a:xfrm>
          <a:custGeom>
            <a:avLst/>
            <a:gdLst/>
            <a:ahLst/>
            <a:cxnLst/>
            <a:rect r="r" b="b" t="t" l="l"/>
            <a:pathLst>
              <a:path h="467686" w="3980306">
                <a:moveTo>
                  <a:pt x="0" y="0"/>
                </a:moveTo>
                <a:lnTo>
                  <a:pt x="3980306" y="0"/>
                </a:lnTo>
                <a:lnTo>
                  <a:pt x="3980306" y="467685"/>
                </a:lnTo>
                <a:lnTo>
                  <a:pt x="0" y="4676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0" y="475729"/>
            <a:ext cx="7457999" cy="2017731"/>
          </a:xfrm>
          <a:prstGeom prst="rect">
            <a:avLst/>
          </a:prstGeom>
        </p:spPr>
        <p:txBody>
          <a:bodyPr anchor="t" rtlCol="false" tIns="0" lIns="0" bIns="0" rIns="0">
            <a:spAutoFit/>
          </a:bodyPr>
          <a:lstStyle/>
          <a:p>
            <a:pPr algn="ctr">
              <a:lnSpc>
                <a:spcPts val="7682"/>
              </a:lnSpc>
            </a:pPr>
            <a:r>
              <a:rPr lang="en-US" b="true" sz="8536" spc="-170">
                <a:solidFill>
                  <a:srgbClr val="373372"/>
                </a:solidFill>
                <a:latin typeface="Mosse Thai Bold"/>
                <a:ea typeface="Mosse Thai Bold"/>
                <a:cs typeface="Mosse Thai Bold"/>
                <a:sym typeface="Mosse Thai Bold"/>
              </a:rPr>
              <a:t>WELCOME TO UFU</a:t>
            </a:r>
          </a:p>
        </p:txBody>
      </p:sp>
      <p:grpSp>
        <p:nvGrpSpPr>
          <p:cNvPr name="Group 7" id="7"/>
          <p:cNvGrpSpPr/>
          <p:nvPr/>
        </p:nvGrpSpPr>
        <p:grpSpPr>
          <a:xfrm rot="0">
            <a:off x="1252574" y="3648633"/>
            <a:ext cx="1278123" cy="1487270"/>
            <a:chOff x="0" y="0"/>
            <a:chExt cx="698500" cy="812800"/>
          </a:xfrm>
        </p:grpSpPr>
        <p:sp>
          <p:nvSpPr>
            <p:cNvPr name="Freeform 8" id="8"/>
            <p:cNvSpPr/>
            <p:nvPr/>
          </p:nvSpPr>
          <p:spPr>
            <a:xfrm flipH="false" flipV="false" rot="0">
              <a:off x="0" y="0"/>
              <a:ext cx="698500" cy="812800"/>
            </a:xfrm>
            <a:custGeom>
              <a:avLst/>
              <a:gdLst/>
              <a:ahLst/>
              <a:cxnLst/>
              <a:rect r="r" b="b" t="t" l="l"/>
              <a:pathLst>
                <a:path h="812800" w="698500">
                  <a:moveTo>
                    <a:pt x="349250" y="0"/>
                  </a:moveTo>
                  <a:lnTo>
                    <a:pt x="698500" y="203200"/>
                  </a:lnTo>
                  <a:lnTo>
                    <a:pt x="698500" y="609600"/>
                  </a:lnTo>
                  <a:lnTo>
                    <a:pt x="349250" y="812800"/>
                  </a:lnTo>
                  <a:lnTo>
                    <a:pt x="0" y="609600"/>
                  </a:lnTo>
                  <a:lnTo>
                    <a:pt x="0" y="203200"/>
                  </a:lnTo>
                  <a:lnTo>
                    <a:pt x="349250" y="0"/>
                  </a:lnTo>
                  <a:close/>
                </a:path>
              </a:pathLst>
            </a:custGeom>
            <a:blipFill>
              <a:blip r:embed="rId6"/>
              <a:stretch>
                <a:fillRect l="0" t="0" r="0" b="-28745"/>
              </a:stretch>
            </a:blipFill>
            <a:ln w="76200" cap="sq">
              <a:solidFill>
                <a:srgbClr val="373372"/>
              </a:solidFill>
              <a:prstDash val="solid"/>
              <a:miter/>
            </a:ln>
          </p:spPr>
        </p:sp>
      </p:grpSp>
      <p:sp>
        <p:nvSpPr>
          <p:cNvPr name="TextBox 9" id="9"/>
          <p:cNvSpPr txBox="true"/>
          <p:nvPr/>
        </p:nvSpPr>
        <p:spPr>
          <a:xfrm rot="0">
            <a:off x="4972969" y="5427880"/>
            <a:ext cx="1538033" cy="217814"/>
          </a:xfrm>
          <a:prstGeom prst="rect">
            <a:avLst/>
          </a:prstGeom>
        </p:spPr>
        <p:txBody>
          <a:bodyPr anchor="t" rtlCol="false" tIns="0" lIns="0" bIns="0" rIns="0">
            <a:spAutoFit/>
          </a:bodyPr>
          <a:lstStyle/>
          <a:p>
            <a:pPr algn="ctr">
              <a:lnSpc>
                <a:spcPts val="1644"/>
              </a:lnSpc>
            </a:pPr>
            <a:r>
              <a:rPr lang="en-US" sz="1827" spc="-36">
                <a:solidFill>
                  <a:srgbClr val="373372"/>
                </a:solidFill>
                <a:latin typeface="Mosse Thai"/>
                <a:ea typeface="Mosse Thai"/>
                <a:cs typeface="Mosse Thai"/>
                <a:sym typeface="Mosse Thai"/>
              </a:rPr>
              <a:t>VICE -RECTOR</a:t>
            </a:r>
          </a:p>
        </p:txBody>
      </p:sp>
      <p:grpSp>
        <p:nvGrpSpPr>
          <p:cNvPr name="Group 10" id="10"/>
          <p:cNvGrpSpPr/>
          <p:nvPr/>
        </p:nvGrpSpPr>
        <p:grpSpPr>
          <a:xfrm rot="0">
            <a:off x="2499330" y="3854103"/>
            <a:ext cx="3980306" cy="733041"/>
            <a:chOff x="0" y="0"/>
            <a:chExt cx="5307074" cy="977388"/>
          </a:xfrm>
        </p:grpSpPr>
        <p:sp>
          <p:nvSpPr>
            <p:cNvPr name="Freeform 11" id="11"/>
            <p:cNvSpPr/>
            <p:nvPr/>
          </p:nvSpPr>
          <p:spPr>
            <a:xfrm flipH="false" flipV="false" rot="0">
              <a:off x="0" y="353807"/>
              <a:ext cx="5307074" cy="623581"/>
            </a:xfrm>
            <a:custGeom>
              <a:avLst/>
              <a:gdLst/>
              <a:ahLst/>
              <a:cxnLst/>
              <a:rect r="r" b="b" t="t" l="l"/>
              <a:pathLst>
                <a:path h="623581" w="5307074">
                  <a:moveTo>
                    <a:pt x="0" y="0"/>
                  </a:moveTo>
                  <a:lnTo>
                    <a:pt x="5307074" y="0"/>
                  </a:lnTo>
                  <a:lnTo>
                    <a:pt x="5307074" y="623581"/>
                  </a:lnTo>
                  <a:lnTo>
                    <a:pt x="0" y="6235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4022938" y="57150"/>
              <a:ext cx="1284137" cy="302682"/>
            </a:xfrm>
            <a:prstGeom prst="rect">
              <a:avLst/>
            </a:prstGeom>
          </p:spPr>
          <p:txBody>
            <a:bodyPr anchor="t" rtlCol="false" tIns="0" lIns="0" bIns="0" rIns="0">
              <a:spAutoFit/>
            </a:bodyPr>
            <a:lstStyle/>
            <a:p>
              <a:pPr algn="ctr">
                <a:lnSpc>
                  <a:spcPts val="1649"/>
                </a:lnSpc>
              </a:pPr>
              <a:r>
                <a:rPr lang="en-US" sz="1833" spc="-36">
                  <a:solidFill>
                    <a:srgbClr val="373372"/>
                  </a:solidFill>
                  <a:latin typeface="Mosse Thai"/>
                  <a:ea typeface="Mosse Thai"/>
                  <a:cs typeface="Mosse Thai"/>
                  <a:sym typeface="Mosse Thai"/>
                </a:rPr>
                <a:t>RECTOR</a:t>
              </a:r>
            </a:p>
          </p:txBody>
        </p:sp>
        <p:sp>
          <p:nvSpPr>
            <p:cNvPr name="TextBox 13" id="13"/>
            <p:cNvSpPr txBox="true"/>
            <p:nvPr/>
          </p:nvSpPr>
          <p:spPr>
            <a:xfrm rot="0">
              <a:off x="131000" y="498231"/>
              <a:ext cx="5045075" cy="355600"/>
            </a:xfrm>
            <a:prstGeom prst="rect">
              <a:avLst/>
            </a:prstGeom>
          </p:spPr>
          <p:txBody>
            <a:bodyPr anchor="t" rtlCol="false" tIns="0" lIns="0" bIns="0" rIns="0">
              <a:spAutoFit/>
            </a:bodyPr>
            <a:lstStyle/>
            <a:p>
              <a:pPr algn="ctr">
                <a:lnSpc>
                  <a:spcPts val="2160"/>
                </a:lnSpc>
                <a:spcBef>
                  <a:spcPct val="0"/>
                </a:spcBef>
              </a:pPr>
              <a:r>
                <a:rPr lang="en-US" sz="1800">
                  <a:solidFill>
                    <a:srgbClr val="FFFFFF"/>
                  </a:solidFill>
                  <a:latin typeface="Mosse Thai"/>
                  <a:ea typeface="Mosse Thai"/>
                  <a:cs typeface="Mosse Thai"/>
                  <a:sym typeface="Mosse Thai"/>
                </a:rPr>
                <a:t>Prof. Dr. Carlos Henrique de Carvalho</a:t>
              </a:r>
            </a:p>
          </p:txBody>
        </p:sp>
      </p:grpSp>
      <p:sp>
        <p:nvSpPr>
          <p:cNvPr name="TextBox 14" id="14"/>
          <p:cNvSpPr txBox="true"/>
          <p:nvPr/>
        </p:nvSpPr>
        <p:spPr>
          <a:xfrm rot="0">
            <a:off x="2664725" y="5746188"/>
            <a:ext cx="3814911" cy="266700"/>
          </a:xfrm>
          <a:prstGeom prst="rect">
            <a:avLst/>
          </a:prstGeom>
        </p:spPr>
        <p:txBody>
          <a:bodyPr anchor="t" rtlCol="false" tIns="0" lIns="0" bIns="0" rIns="0">
            <a:spAutoFit/>
          </a:bodyPr>
          <a:lstStyle/>
          <a:p>
            <a:pPr algn="ctr">
              <a:lnSpc>
                <a:spcPts val="2160"/>
              </a:lnSpc>
              <a:spcBef>
                <a:spcPct val="0"/>
              </a:spcBef>
            </a:pPr>
            <a:r>
              <a:rPr lang="en-US" sz="1800">
                <a:solidFill>
                  <a:srgbClr val="FFFFFF"/>
                </a:solidFill>
                <a:latin typeface="Mosse Thai"/>
                <a:ea typeface="Mosse Thai"/>
                <a:cs typeface="Mosse Thai"/>
                <a:sym typeface="Mosse Thai"/>
              </a:rPr>
              <a:t>Profª. Dra. Catarina Machado Azeredo</a:t>
            </a:r>
          </a:p>
        </p:txBody>
      </p:sp>
      <p:grpSp>
        <p:nvGrpSpPr>
          <p:cNvPr name="Group 15" id="15"/>
          <p:cNvGrpSpPr/>
          <p:nvPr/>
        </p:nvGrpSpPr>
        <p:grpSpPr>
          <a:xfrm rot="0">
            <a:off x="4489483" y="-829648"/>
            <a:ext cx="12729564" cy="12400755"/>
            <a:chOff x="0" y="0"/>
            <a:chExt cx="16972751" cy="16534341"/>
          </a:xfrm>
        </p:grpSpPr>
        <p:grpSp>
          <p:nvGrpSpPr>
            <p:cNvPr name="Group 16" id="16"/>
            <p:cNvGrpSpPr/>
            <p:nvPr/>
          </p:nvGrpSpPr>
          <p:grpSpPr>
            <a:xfrm rot="-1832212">
              <a:off x="6729518" y="1508189"/>
              <a:ext cx="7040865" cy="4045020"/>
              <a:chOff x="0" y="0"/>
              <a:chExt cx="413726" cy="237688"/>
            </a:xfrm>
          </p:grpSpPr>
          <p:sp>
            <p:nvSpPr>
              <p:cNvPr name="Freeform 17" id="17"/>
              <p:cNvSpPr/>
              <p:nvPr/>
            </p:nvSpPr>
            <p:spPr>
              <a:xfrm flipH="false" flipV="false" rot="0">
                <a:off x="0" y="0"/>
                <a:ext cx="413726" cy="237688"/>
              </a:xfrm>
              <a:custGeom>
                <a:avLst/>
                <a:gdLst/>
                <a:ahLst/>
                <a:cxnLst/>
                <a:rect r="r" b="b" t="t" l="l"/>
                <a:pathLst>
                  <a:path h="237688" w="413726">
                    <a:moveTo>
                      <a:pt x="0" y="0"/>
                    </a:moveTo>
                    <a:lnTo>
                      <a:pt x="413726" y="0"/>
                    </a:lnTo>
                    <a:lnTo>
                      <a:pt x="413726" y="237688"/>
                    </a:lnTo>
                    <a:lnTo>
                      <a:pt x="0" y="237688"/>
                    </a:lnTo>
                    <a:close/>
                  </a:path>
                </a:pathLst>
              </a:custGeom>
              <a:solidFill>
                <a:srgbClr val="0A2268"/>
              </a:solidFill>
            </p:spPr>
          </p:sp>
          <p:sp>
            <p:nvSpPr>
              <p:cNvPr name="TextBox 18" id="18"/>
              <p:cNvSpPr txBox="true"/>
              <p:nvPr/>
            </p:nvSpPr>
            <p:spPr>
              <a:xfrm>
                <a:off x="0" y="-19050"/>
                <a:ext cx="413726" cy="256738"/>
              </a:xfrm>
              <a:prstGeom prst="rect">
                <a:avLst/>
              </a:prstGeom>
            </p:spPr>
            <p:txBody>
              <a:bodyPr anchor="ctr" rtlCol="false" tIns="50800" lIns="50800" bIns="50800" rIns="50800"/>
              <a:lstStyle/>
              <a:p>
                <a:pPr algn="ctr">
                  <a:lnSpc>
                    <a:spcPts val="930"/>
                  </a:lnSpc>
                </a:pPr>
              </a:p>
            </p:txBody>
          </p:sp>
        </p:grpSp>
        <p:grpSp>
          <p:nvGrpSpPr>
            <p:cNvPr name="Group 19" id="19"/>
            <p:cNvGrpSpPr/>
            <p:nvPr/>
          </p:nvGrpSpPr>
          <p:grpSpPr>
            <a:xfrm rot="-1832212">
              <a:off x="2016251" y="6992151"/>
              <a:ext cx="14340727" cy="6338551"/>
              <a:chOff x="0" y="0"/>
              <a:chExt cx="842670" cy="372457"/>
            </a:xfrm>
          </p:grpSpPr>
          <p:sp>
            <p:nvSpPr>
              <p:cNvPr name="Freeform 20" id="20"/>
              <p:cNvSpPr/>
              <p:nvPr/>
            </p:nvSpPr>
            <p:spPr>
              <a:xfrm flipH="false" flipV="false" rot="0">
                <a:off x="0" y="0"/>
                <a:ext cx="842670" cy="372457"/>
              </a:xfrm>
              <a:custGeom>
                <a:avLst/>
                <a:gdLst/>
                <a:ahLst/>
                <a:cxnLst/>
                <a:rect r="r" b="b" t="t" l="l"/>
                <a:pathLst>
                  <a:path h="372457" w="842670">
                    <a:moveTo>
                      <a:pt x="0" y="0"/>
                    </a:moveTo>
                    <a:lnTo>
                      <a:pt x="842670" y="0"/>
                    </a:lnTo>
                    <a:lnTo>
                      <a:pt x="842670" y="372457"/>
                    </a:lnTo>
                    <a:lnTo>
                      <a:pt x="0" y="372457"/>
                    </a:lnTo>
                    <a:close/>
                  </a:path>
                </a:pathLst>
              </a:custGeom>
              <a:solidFill>
                <a:srgbClr val="092169"/>
              </a:solidFill>
            </p:spPr>
          </p:sp>
          <p:sp>
            <p:nvSpPr>
              <p:cNvPr name="TextBox 21" id="21"/>
              <p:cNvSpPr txBox="true"/>
              <p:nvPr/>
            </p:nvSpPr>
            <p:spPr>
              <a:xfrm>
                <a:off x="0" y="-19050"/>
                <a:ext cx="842670" cy="391507"/>
              </a:xfrm>
              <a:prstGeom prst="rect">
                <a:avLst/>
              </a:prstGeom>
            </p:spPr>
            <p:txBody>
              <a:bodyPr anchor="ctr" rtlCol="false" tIns="50800" lIns="50800" bIns="50800" rIns="50800"/>
              <a:lstStyle/>
              <a:p>
                <a:pPr algn="ctr">
                  <a:lnSpc>
                    <a:spcPts val="930"/>
                  </a:lnSpc>
                </a:pPr>
              </a:p>
            </p:txBody>
          </p:sp>
        </p:grpSp>
        <p:grpSp>
          <p:nvGrpSpPr>
            <p:cNvPr name="Group 22" id="22"/>
            <p:cNvGrpSpPr/>
            <p:nvPr/>
          </p:nvGrpSpPr>
          <p:grpSpPr>
            <a:xfrm rot="0">
              <a:off x="4469395" y="2397685"/>
              <a:ext cx="5874080" cy="6835293"/>
              <a:chOff x="0" y="0"/>
              <a:chExt cx="698500" cy="812800"/>
            </a:xfrm>
          </p:grpSpPr>
          <p:sp>
            <p:nvSpPr>
              <p:cNvPr name="Freeform 23" id="23"/>
              <p:cNvSpPr/>
              <p:nvPr/>
            </p:nvSpPr>
            <p:spPr>
              <a:xfrm flipH="false" flipV="false" rot="0">
                <a:off x="0" y="4957"/>
                <a:ext cx="698500" cy="802887"/>
              </a:xfrm>
              <a:custGeom>
                <a:avLst/>
                <a:gdLst/>
                <a:ahLst/>
                <a:cxnLst/>
                <a:rect r="r" b="b" t="t" l="l"/>
                <a:pathLst>
                  <a:path h="802887" w="698500">
                    <a:moveTo>
                      <a:pt x="371560" y="8024"/>
                    </a:moveTo>
                    <a:lnTo>
                      <a:pt x="676190" y="185262"/>
                    </a:lnTo>
                    <a:cubicBezTo>
                      <a:pt x="690003" y="193299"/>
                      <a:pt x="698500" y="208074"/>
                      <a:pt x="698500" y="224055"/>
                    </a:cubicBezTo>
                    <a:lnTo>
                      <a:pt x="698500" y="578831"/>
                    </a:lnTo>
                    <a:cubicBezTo>
                      <a:pt x="698500" y="594812"/>
                      <a:pt x="690003" y="609587"/>
                      <a:pt x="676190" y="617624"/>
                    </a:cubicBezTo>
                    <a:lnTo>
                      <a:pt x="371560" y="794862"/>
                    </a:lnTo>
                    <a:cubicBezTo>
                      <a:pt x="357769" y="802887"/>
                      <a:pt x="340731" y="802887"/>
                      <a:pt x="326940" y="794862"/>
                    </a:cubicBezTo>
                    <a:lnTo>
                      <a:pt x="22310" y="617624"/>
                    </a:lnTo>
                    <a:cubicBezTo>
                      <a:pt x="8498" y="609587"/>
                      <a:pt x="0" y="594812"/>
                      <a:pt x="0" y="578831"/>
                    </a:cubicBezTo>
                    <a:lnTo>
                      <a:pt x="0" y="224055"/>
                    </a:lnTo>
                    <a:cubicBezTo>
                      <a:pt x="0" y="208074"/>
                      <a:pt x="8498" y="193299"/>
                      <a:pt x="22310" y="185262"/>
                    </a:cubicBezTo>
                    <a:lnTo>
                      <a:pt x="326940" y="8024"/>
                    </a:lnTo>
                    <a:cubicBezTo>
                      <a:pt x="340731" y="0"/>
                      <a:pt x="357769" y="0"/>
                      <a:pt x="371560" y="8024"/>
                    </a:cubicBezTo>
                    <a:close/>
                  </a:path>
                </a:pathLst>
              </a:custGeom>
              <a:solidFill>
                <a:srgbClr val="000000">
                  <a:alpha val="0"/>
                </a:srgbClr>
              </a:solidFill>
              <a:ln w="190500" cap="rnd">
                <a:solidFill>
                  <a:srgbClr val="FFFFFF"/>
                </a:solidFill>
                <a:prstDash val="solid"/>
                <a:round/>
              </a:ln>
            </p:spPr>
          </p:sp>
          <p:sp>
            <p:nvSpPr>
              <p:cNvPr name="TextBox 24" id="24"/>
              <p:cNvSpPr txBox="true"/>
              <p:nvPr/>
            </p:nvSpPr>
            <p:spPr>
              <a:xfrm>
                <a:off x="0" y="120650"/>
                <a:ext cx="698500" cy="552450"/>
              </a:xfrm>
              <a:prstGeom prst="rect">
                <a:avLst/>
              </a:prstGeom>
            </p:spPr>
            <p:txBody>
              <a:bodyPr anchor="ctr" rtlCol="false" tIns="50800" lIns="50800" bIns="50800" rIns="50800"/>
              <a:lstStyle/>
              <a:p>
                <a:pPr algn="ctr">
                  <a:lnSpc>
                    <a:spcPts val="930"/>
                  </a:lnSpc>
                </a:pPr>
              </a:p>
            </p:txBody>
          </p:sp>
        </p:grpSp>
        <p:grpSp>
          <p:nvGrpSpPr>
            <p:cNvPr name="Group 25" id="25"/>
            <p:cNvGrpSpPr/>
            <p:nvPr/>
          </p:nvGrpSpPr>
          <p:grpSpPr>
            <a:xfrm rot="-1842130">
              <a:off x="-497756" y="9302926"/>
              <a:ext cx="8156667" cy="289447"/>
              <a:chOff x="0" y="0"/>
              <a:chExt cx="2517286" cy="89328"/>
            </a:xfrm>
          </p:grpSpPr>
          <p:sp>
            <p:nvSpPr>
              <p:cNvPr name="Freeform 26" id="26"/>
              <p:cNvSpPr/>
              <p:nvPr/>
            </p:nvSpPr>
            <p:spPr>
              <a:xfrm flipH="false" flipV="false" rot="0">
                <a:off x="0" y="0"/>
                <a:ext cx="2517286" cy="89328"/>
              </a:xfrm>
              <a:custGeom>
                <a:avLst/>
                <a:gdLst/>
                <a:ahLst/>
                <a:cxnLst/>
                <a:rect r="r" b="b" t="t" l="l"/>
                <a:pathLst>
                  <a:path h="89328" w="2517286">
                    <a:moveTo>
                      <a:pt x="44664" y="0"/>
                    </a:moveTo>
                    <a:lnTo>
                      <a:pt x="2472622" y="0"/>
                    </a:lnTo>
                    <a:cubicBezTo>
                      <a:pt x="2497290" y="0"/>
                      <a:pt x="2517286" y="19997"/>
                      <a:pt x="2517286" y="44664"/>
                    </a:cubicBezTo>
                    <a:lnTo>
                      <a:pt x="2517286" y="44664"/>
                    </a:lnTo>
                    <a:cubicBezTo>
                      <a:pt x="2517286" y="56510"/>
                      <a:pt x="2512581" y="67870"/>
                      <a:pt x="2504205" y="76246"/>
                    </a:cubicBezTo>
                    <a:cubicBezTo>
                      <a:pt x="2495828" y="84623"/>
                      <a:pt x="2484468" y="89328"/>
                      <a:pt x="2472622" y="89328"/>
                    </a:cubicBezTo>
                    <a:lnTo>
                      <a:pt x="44664" y="89328"/>
                    </a:lnTo>
                    <a:cubicBezTo>
                      <a:pt x="19997" y="89328"/>
                      <a:pt x="0" y="69331"/>
                      <a:pt x="0" y="44664"/>
                    </a:cubicBezTo>
                    <a:lnTo>
                      <a:pt x="0" y="44664"/>
                    </a:lnTo>
                    <a:cubicBezTo>
                      <a:pt x="0" y="19997"/>
                      <a:pt x="19997" y="0"/>
                      <a:pt x="44664" y="0"/>
                    </a:cubicBezTo>
                    <a:close/>
                  </a:path>
                </a:pathLst>
              </a:custGeom>
              <a:solidFill>
                <a:srgbClr val="092169"/>
              </a:solidFill>
              <a:ln cap="rnd">
                <a:noFill/>
                <a:prstDash val="solid"/>
                <a:round/>
              </a:ln>
            </p:spPr>
          </p:sp>
          <p:sp>
            <p:nvSpPr>
              <p:cNvPr name="TextBox 27" id="27"/>
              <p:cNvSpPr txBox="true"/>
              <p:nvPr/>
            </p:nvSpPr>
            <p:spPr>
              <a:xfrm>
                <a:off x="0" y="-19050"/>
                <a:ext cx="2517286" cy="108378"/>
              </a:xfrm>
              <a:prstGeom prst="rect">
                <a:avLst/>
              </a:prstGeom>
            </p:spPr>
            <p:txBody>
              <a:bodyPr anchor="ctr" rtlCol="false" tIns="50800" lIns="50800" bIns="50800" rIns="50800"/>
              <a:lstStyle/>
              <a:p>
                <a:pPr algn="ctr">
                  <a:lnSpc>
                    <a:spcPts val="930"/>
                  </a:lnSpc>
                </a:pPr>
              </a:p>
            </p:txBody>
          </p:sp>
        </p:grpSp>
        <p:sp>
          <p:nvSpPr>
            <p:cNvPr name="Freeform 28" id="28"/>
            <p:cNvSpPr/>
            <p:nvPr/>
          </p:nvSpPr>
          <p:spPr>
            <a:xfrm flipH="false" flipV="false" rot="1868917">
              <a:off x="5087280" y="7777214"/>
              <a:ext cx="2205784" cy="104775"/>
            </a:xfrm>
            <a:custGeom>
              <a:avLst/>
              <a:gdLst/>
              <a:ahLst/>
              <a:cxnLst/>
              <a:rect r="r" b="b" t="t" l="l"/>
              <a:pathLst>
                <a:path h="104775" w="2205784">
                  <a:moveTo>
                    <a:pt x="0" y="0"/>
                  </a:moveTo>
                  <a:lnTo>
                    <a:pt x="2205783" y="0"/>
                  </a:lnTo>
                  <a:lnTo>
                    <a:pt x="2205783" y="104775"/>
                  </a:lnTo>
                  <a:lnTo>
                    <a:pt x="0" y="104775"/>
                  </a:lnTo>
                  <a:lnTo>
                    <a:pt x="0" y="0"/>
                  </a:lnTo>
                  <a:close/>
                </a:path>
              </a:pathLst>
            </a:custGeom>
            <a:blipFill>
              <a:blip r:embed="rId7"/>
              <a:stretch>
                <a:fillRect l="0" t="0" r="0" b="0"/>
              </a:stretch>
            </a:blipFill>
          </p:spPr>
        </p:sp>
        <p:sp>
          <p:nvSpPr>
            <p:cNvPr name="Freeform 29" id="29"/>
            <p:cNvSpPr/>
            <p:nvPr/>
          </p:nvSpPr>
          <p:spPr>
            <a:xfrm flipH="false" flipV="false" rot="-1901483">
              <a:off x="7599951" y="7753052"/>
              <a:ext cx="2205784" cy="104775"/>
            </a:xfrm>
            <a:custGeom>
              <a:avLst/>
              <a:gdLst/>
              <a:ahLst/>
              <a:cxnLst/>
              <a:rect r="r" b="b" t="t" l="l"/>
              <a:pathLst>
                <a:path h="104775" w="2205784">
                  <a:moveTo>
                    <a:pt x="0" y="0"/>
                  </a:moveTo>
                  <a:lnTo>
                    <a:pt x="2205784" y="0"/>
                  </a:lnTo>
                  <a:lnTo>
                    <a:pt x="2205784" y="104775"/>
                  </a:lnTo>
                  <a:lnTo>
                    <a:pt x="0" y="104775"/>
                  </a:lnTo>
                  <a:lnTo>
                    <a:pt x="0" y="0"/>
                  </a:lnTo>
                  <a:close/>
                </a:path>
              </a:pathLst>
            </a:custGeom>
            <a:blipFill>
              <a:blip r:embed="rId7"/>
              <a:stretch>
                <a:fillRect l="0" t="0" r="0" b="0"/>
              </a:stretch>
            </a:blipFill>
          </p:spPr>
        </p:sp>
        <p:grpSp>
          <p:nvGrpSpPr>
            <p:cNvPr name="Group 30" id="30"/>
            <p:cNvGrpSpPr/>
            <p:nvPr/>
          </p:nvGrpSpPr>
          <p:grpSpPr>
            <a:xfrm rot="62601">
              <a:off x="2378790" y="1083536"/>
              <a:ext cx="7650706" cy="2310883"/>
              <a:chOff x="0" y="0"/>
              <a:chExt cx="812800" cy="245505"/>
            </a:xfrm>
          </p:grpSpPr>
          <p:sp>
            <p:nvSpPr>
              <p:cNvPr name="Freeform 31" id="31"/>
              <p:cNvSpPr/>
              <p:nvPr/>
            </p:nvSpPr>
            <p:spPr>
              <a:xfrm flipH="false" flipV="false" rot="0">
                <a:off x="17822" y="0"/>
                <a:ext cx="777155" cy="240421"/>
              </a:xfrm>
              <a:custGeom>
                <a:avLst/>
                <a:gdLst/>
                <a:ahLst/>
                <a:cxnLst/>
                <a:rect r="r" b="b" t="t" l="l"/>
                <a:pathLst>
                  <a:path h="240421" w="777155">
                    <a:moveTo>
                      <a:pt x="410431" y="232303"/>
                    </a:moveTo>
                    <a:lnTo>
                      <a:pt x="773125" y="13202"/>
                    </a:lnTo>
                    <a:cubicBezTo>
                      <a:pt x="775858" y="11550"/>
                      <a:pt x="777156" y="8280"/>
                      <a:pt x="776299" y="5204"/>
                    </a:cubicBezTo>
                    <a:cubicBezTo>
                      <a:pt x="775442" y="2128"/>
                      <a:pt x="772640" y="0"/>
                      <a:pt x="769447" y="0"/>
                    </a:cubicBezTo>
                    <a:lnTo>
                      <a:pt x="7709" y="0"/>
                    </a:lnTo>
                    <a:cubicBezTo>
                      <a:pt x="4516" y="0"/>
                      <a:pt x="1714" y="2128"/>
                      <a:pt x="857" y="5204"/>
                    </a:cubicBezTo>
                    <a:cubicBezTo>
                      <a:pt x="0" y="8280"/>
                      <a:pt x="1298" y="11550"/>
                      <a:pt x="4031" y="13202"/>
                    </a:cubicBezTo>
                    <a:lnTo>
                      <a:pt x="366725" y="232303"/>
                    </a:lnTo>
                    <a:cubicBezTo>
                      <a:pt x="380163" y="240421"/>
                      <a:pt x="396993" y="240421"/>
                      <a:pt x="410431" y="232303"/>
                    </a:cubicBezTo>
                    <a:close/>
                  </a:path>
                </a:pathLst>
              </a:custGeom>
              <a:solidFill>
                <a:srgbClr val="092169"/>
              </a:solidFill>
            </p:spPr>
          </p:sp>
          <p:sp>
            <p:nvSpPr>
              <p:cNvPr name="TextBox 32" id="32"/>
              <p:cNvSpPr txBox="true"/>
              <p:nvPr/>
            </p:nvSpPr>
            <p:spPr>
              <a:xfrm>
                <a:off x="127000" y="-1514"/>
                <a:ext cx="558800" cy="133034"/>
              </a:xfrm>
              <a:prstGeom prst="rect">
                <a:avLst/>
              </a:prstGeom>
            </p:spPr>
            <p:txBody>
              <a:bodyPr anchor="ctr" rtlCol="false" tIns="50800" lIns="50800" bIns="50800" rIns="50800"/>
              <a:lstStyle/>
              <a:p>
                <a:pPr algn="ctr">
                  <a:lnSpc>
                    <a:spcPts val="930"/>
                  </a:lnSpc>
                </a:pPr>
              </a:p>
            </p:txBody>
          </p:sp>
        </p:grpSp>
        <p:grpSp>
          <p:nvGrpSpPr>
            <p:cNvPr name="Group 33" id="33"/>
            <p:cNvGrpSpPr/>
            <p:nvPr/>
          </p:nvGrpSpPr>
          <p:grpSpPr>
            <a:xfrm rot="0">
              <a:off x="4917724" y="2859818"/>
              <a:ext cx="4940619" cy="5911028"/>
              <a:chOff x="0" y="0"/>
              <a:chExt cx="711840" cy="851656"/>
            </a:xfrm>
          </p:grpSpPr>
          <p:sp>
            <p:nvSpPr>
              <p:cNvPr name="Freeform 34" id="34"/>
              <p:cNvSpPr/>
              <p:nvPr/>
            </p:nvSpPr>
            <p:spPr>
              <a:xfrm flipH="false" flipV="false" rot="0">
                <a:off x="0" y="7853"/>
                <a:ext cx="711840" cy="835951"/>
              </a:xfrm>
              <a:custGeom>
                <a:avLst/>
                <a:gdLst/>
                <a:ahLst/>
                <a:cxnLst/>
                <a:rect r="r" b="b" t="t" l="l"/>
                <a:pathLst>
                  <a:path h="835951" w="711840">
                    <a:moveTo>
                      <a:pt x="392089" y="12797"/>
                    </a:moveTo>
                    <a:lnTo>
                      <a:pt x="675671" y="174697"/>
                    </a:lnTo>
                    <a:cubicBezTo>
                      <a:pt x="698036" y="187466"/>
                      <a:pt x="711840" y="211243"/>
                      <a:pt x="711840" y="236996"/>
                    </a:cubicBezTo>
                    <a:lnTo>
                      <a:pt x="711840" y="598954"/>
                    </a:lnTo>
                    <a:cubicBezTo>
                      <a:pt x="711840" y="624707"/>
                      <a:pt x="698036" y="648484"/>
                      <a:pt x="675671" y="661252"/>
                    </a:cubicBezTo>
                    <a:lnTo>
                      <a:pt x="392089" y="823153"/>
                    </a:lnTo>
                    <a:cubicBezTo>
                      <a:pt x="369674" y="835950"/>
                      <a:pt x="342166" y="835950"/>
                      <a:pt x="319751" y="823153"/>
                    </a:cubicBezTo>
                    <a:lnTo>
                      <a:pt x="36169" y="661252"/>
                    </a:lnTo>
                    <a:cubicBezTo>
                      <a:pt x="13804" y="648484"/>
                      <a:pt x="0" y="624707"/>
                      <a:pt x="0" y="598954"/>
                    </a:cubicBezTo>
                    <a:lnTo>
                      <a:pt x="0" y="236996"/>
                    </a:lnTo>
                    <a:cubicBezTo>
                      <a:pt x="0" y="211243"/>
                      <a:pt x="13804" y="187466"/>
                      <a:pt x="36169" y="174697"/>
                    </a:cubicBezTo>
                    <a:lnTo>
                      <a:pt x="319751" y="12797"/>
                    </a:lnTo>
                    <a:cubicBezTo>
                      <a:pt x="342166" y="0"/>
                      <a:pt x="369674" y="0"/>
                      <a:pt x="392089" y="12797"/>
                    </a:cubicBezTo>
                    <a:close/>
                  </a:path>
                </a:pathLst>
              </a:custGeom>
              <a:solidFill>
                <a:srgbClr val="014094"/>
              </a:solidFill>
              <a:ln cap="rnd">
                <a:noFill/>
                <a:prstDash val="solid"/>
                <a:round/>
              </a:ln>
            </p:spPr>
          </p:sp>
          <p:sp>
            <p:nvSpPr>
              <p:cNvPr name="TextBox 35" id="35"/>
              <p:cNvSpPr txBox="true"/>
              <p:nvPr/>
            </p:nvSpPr>
            <p:spPr>
              <a:xfrm>
                <a:off x="0" y="120650"/>
                <a:ext cx="711840" cy="591306"/>
              </a:xfrm>
              <a:prstGeom prst="rect">
                <a:avLst/>
              </a:prstGeom>
            </p:spPr>
            <p:txBody>
              <a:bodyPr anchor="ctr" rtlCol="false" tIns="50800" lIns="50800" bIns="50800" rIns="50800"/>
              <a:lstStyle/>
              <a:p>
                <a:pPr algn="ctr">
                  <a:lnSpc>
                    <a:spcPts val="930"/>
                  </a:lnSpc>
                </a:pPr>
              </a:p>
            </p:txBody>
          </p:sp>
        </p:grpSp>
        <p:grpSp>
          <p:nvGrpSpPr>
            <p:cNvPr name="Group 36" id="36"/>
            <p:cNvGrpSpPr/>
            <p:nvPr/>
          </p:nvGrpSpPr>
          <p:grpSpPr>
            <a:xfrm rot="0">
              <a:off x="5181627" y="3166241"/>
              <a:ext cx="4449616" cy="5263172"/>
              <a:chOff x="0" y="0"/>
              <a:chExt cx="687161" cy="812800"/>
            </a:xfrm>
          </p:grpSpPr>
          <p:sp>
            <p:nvSpPr>
              <p:cNvPr name="Freeform 37" id="37"/>
              <p:cNvSpPr/>
              <p:nvPr/>
            </p:nvSpPr>
            <p:spPr>
              <a:xfrm flipH="false" flipV="false" rot="0">
                <a:off x="0" y="9022"/>
                <a:ext cx="687161" cy="794757"/>
              </a:xfrm>
              <a:custGeom>
                <a:avLst/>
                <a:gdLst/>
                <a:ahLst/>
                <a:cxnLst/>
                <a:rect r="r" b="b" t="t" l="l"/>
                <a:pathLst>
                  <a:path h="794757" w="687161">
                    <a:moveTo>
                      <a:pt x="383385" y="14519"/>
                    </a:moveTo>
                    <a:lnTo>
                      <a:pt x="647357" y="170637"/>
                    </a:lnTo>
                    <a:cubicBezTo>
                      <a:pt x="672028" y="185228"/>
                      <a:pt x="687161" y="211760"/>
                      <a:pt x="687161" y="240422"/>
                    </a:cubicBezTo>
                    <a:lnTo>
                      <a:pt x="687161" y="554334"/>
                    </a:lnTo>
                    <a:cubicBezTo>
                      <a:pt x="687161" y="582996"/>
                      <a:pt x="672028" y="609528"/>
                      <a:pt x="647357" y="624119"/>
                    </a:cubicBezTo>
                    <a:lnTo>
                      <a:pt x="383385" y="780237"/>
                    </a:lnTo>
                    <a:cubicBezTo>
                      <a:pt x="358835" y="794756"/>
                      <a:pt x="328326" y="794756"/>
                      <a:pt x="303776" y="780237"/>
                    </a:cubicBezTo>
                    <a:lnTo>
                      <a:pt x="39804" y="624119"/>
                    </a:lnTo>
                    <a:cubicBezTo>
                      <a:pt x="15134" y="609528"/>
                      <a:pt x="0" y="582996"/>
                      <a:pt x="0" y="554334"/>
                    </a:cubicBezTo>
                    <a:lnTo>
                      <a:pt x="0" y="240422"/>
                    </a:lnTo>
                    <a:cubicBezTo>
                      <a:pt x="0" y="211760"/>
                      <a:pt x="15134" y="185228"/>
                      <a:pt x="39804" y="170637"/>
                    </a:cubicBezTo>
                    <a:lnTo>
                      <a:pt x="303776" y="14519"/>
                    </a:lnTo>
                    <a:cubicBezTo>
                      <a:pt x="328326" y="0"/>
                      <a:pt x="358835" y="0"/>
                      <a:pt x="383385" y="14519"/>
                    </a:cubicBezTo>
                    <a:close/>
                  </a:path>
                </a:pathLst>
              </a:custGeom>
              <a:solidFill>
                <a:srgbClr val="FFFFFF"/>
              </a:solidFill>
              <a:ln cap="rnd">
                <a:noFill/>
                <a:prstDash val="solid"/>
                <a:round/>
              </a:ln>
            </p:spPr>
          </p:sp>
          <p:sp>
            <p:nvSpPr>
              <p:cNvPr name="TextBox 38" id="38"/>
              <p:cNvSpPr txBox="true"/>
              <p:nvPr/>
            </p:nvSpPr>
            <p:spPr>
              <a:xfrm>
                <a:off x="0" y="120650"/>
                <a:ext cx="687161" cy="552450"/>
              </a:xfrm>
              <a:prstGeom prst="rect">
                <a:avLst/>
              </a:prstGeom>
            </p:spPr>
            <p:txBody>
              <a:bodyPr anchor="ctr" rtlCol="false" tIns="50800" lIns="50800" bIns="50800" rIns="50800"/>
              <a:lstStyle/>
              <a:p>
                <a:pPr algn="ctr">
                  <a:lnSpc>
                    <a:spcPts val="930"/>
                  </a:lnSpc>
                </a:pPr>
              </a:p>
            </p:txBody>
          </p:sp>
        </p:grpSp>
        <p:sp>
          <p:nvSpPr>
            <p:cNvPr name="Freeform 39" id="39"/>
            <p:cNvSpPr/>
            <p:nvPr/>
          </p:nvSpPr>
          <p:spPr>
            <a:xfrm flipH="false" flipV="false" rot="0">
              <a:off x="5181627" y="3589887"/>
              <a:ext cx="4415879" cy="4415879"/>
            </a:xfrm>
            <a:custGeom>
              <a:avLst/>
              <a:gdLst/>
              <a:ahLst/>
              <a:cxnLst/>
              <a:rect r="r" b="b" t="t" l="l"/>
              <a:pathLst>
                <a:path h="4415879" w="4415879">
                  <a:moveTo>
                    <a:pt x="0" y="0"/>
                  </a:moveTo>
                  <a:lnTo>
                    <a:pt x="4415879" y="0"/>
                  </a:lnTo>
                  <a:lnTo>
                    <a:pt x="4415879" y="4415879"/>
                  </a:lnTo>
                  <a:lnTo>
                    <a:pt x="0" y="4415879"/>
                  </a:lnTo>
                  <a:lnTo>
                    <a:pt x="0" y="0"/>
                  </a:lnTo>
                  <a:close/>
                </a:path>
              </a:pathLst>
            </a:custGeom>
            <a:blipFill>
              <a:blip r:embed="rId8"/>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11566" y="1277369"/>
            <a:ext cx="9923945" cy="4706893"/>
          </a:xfrm>
          <a:custGeom>
            <a:avLst/>
            <a:gdLst/>
            <a:ahLst/>
            <a:cxnLst/>
            <a:rect r="r" b="b" t="t" l="l"/>
            <a:pathLst>
              <a:path h="4706893" w="9923945">
                <a:moveTo>
                  <a:pt x="0" y="0"/>
                </a:moveTo>
                <a:lnTo>
                  <a:pt x="9923945" y="0"/>
                </a:lnTo>
                <a:lnTo>
                  <a:pt x="9923945" y="4706893"/>
                </a:lnTo>
                <a:lnTo>
                  <a:pt x="0" y="47068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4"/>
            <a:stretch>
              <a:fillRect l="-137912" t="0" r="-548192"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sp>
        <p:nvSpPr>
          <p:cNvPr name="Freeform 5" id="5"/>
          <p:cNvSpPr/>
          <p:nvPr/>
        </p:nvSpPr>
        <p:spPr>
          <a:xfrm flipH="false" flipV="false" rot="0">
            <a:off x="2174627" y="1580689"/>
            <a:ext cx="364677" cy="362854"/>
          </a:xfrm>
          <a:custGeom>
            <a:avLst/>
            <a:gdLst/>
            <a:ahLst/>
            <a:cxnLst/>
            <a:rect r="r" b="b" t="t" l="l"/>
            <a:pathLst>
              <a:path h="362854" w="364677">
                <a:moveTo>
                  <a:pt x="0" y="0"/>
                </a:moveTo>
                <a:lnTo>
                  <a:pt x="364678" y="0"/>
                </a:lnTo>
                <a:lnTo>
                  <a:pt x="364678" y="362853"/>
                </a:lnTo>
                <a:lnTo>
                  <a:pt x="0" y="3628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797207" y="3080099"/>
            <a:ext cx="446593" cy="348901"/>
          </a:xfrm>
          <a:custGeom>
            <a:avLst/>
            <a:gdLst/>
            <a:ahLst/>
            <a:cxnLst/>
            <a:rect r="r" b="b" t="t" l="l"/>
            <a:pathLst>
              <a:path h="348901" w="446593">
                <a:moveTo>
                  <a:pt x="0" y="0"/>
                </a:moveTo>
                <a:lnTo>
                  <a:pt x="446593" y="0"/>
                </a:lnTo>
                <a:lnTo>
                  <a:pt x="446593" y="348901"/>
                </a:lnTo>
                <a:lnTo>
                  <a:pt x="0" y="34890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2797207" y="3812762"/>
            <a:ext cx="346744" cy="433430"/>
          </a:xfrm>
          <a:custGeom>
            <a:avLst/>
            <a:gdLst/>
            <a:ahLst/>
            <a:cxnLst/>
            <a:rect r="r" b="b" t="t" l="l"/>
            <a:pathLst>
              <a:path h="433430" w="346744">
                <a:moveTo>
                  <a:pt x="0" y="0"/>
                </a:moveTo>
                <a:lnTo>
                  <a:pt x="346744" y="0"/>
                </a:lnTo>
                <a:lnTo>
                  <a:pt x="346744" y="433431"/>
                </a:lnTo>
                <a:lnTo>
                  <a:pt x="0" y="43343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2575117" y="2296098"/>
            <a:ext cx="445386" cy="410312"/>
          </a:xfrm>
          <a:custGeom>
            <a:avLst/>
            <a:gdLst/>
            <a:ahLst/>
            <a:cxnLst/>
            <a:rect r="r" b="b" t="t" l="l"/>
            <a:pathLst>
              <a:path h="410312" w="445386">
                <a:moveTo>
                  <a:pt x="0" y="0"/>
                </a:moveTo>
                <a:lnTo>
                  <a:pt x="445386" y="0"/>
                </a:lnTo>
                <a:lnTo>
                  <a:pt x="445386" y="410312"/>
                </a:lnTo>
                <a:lnTo>
                  <a:pt x="0" y="41031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true" flipV="false" rot="0">
            <a:off x="2575117" y="4578454"/>
            <a:ext cx="445386" cy="434808"/>
          </a:xfrm>
          <a:custGeom>
            <a:avLst/>
            <a:gdLst/>
            <a:ahLst/>
            <a:cxnLst/>
            <a:rect r="r" b="b" t="t" l="l"/>
            <a:pathLst>
              <a:path h="434808" w="445386">
                <a:moveTo>
                  <a:pt x="445386" y="0"/>
                </a:moveTo>
                <a:lnTo>
                  <a:pt x="0" y="0"/>
                </a:lnTo>
                <a:lnTo>
                  <a:pt x="0" y="434808"/>
                </a:lnTo>
                <a:lnTo>
                  <a:pt x="445386" y="434808"/>
                </a:lnTo>
                <a:lnTo>
                  <a:pt x="445386"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2091156" y="5254208"/>
            <a:ext cx="587758" cy="499595"/>
          </a:xfrm>
          <a:custGeom>
            <a:avLst/>
            <a:gdLst/>
            <a:ahLst/>
            <a:cxnLst/>
            <a:rect r="r" b="b" t="t" l="l"/>
            <a:pathLst>
              <a:path h="499595" w="587758">
                <a:moveTo>
                  <a:pt x="0" y="0"/>
                </a:moveTo>
                <a:lnTo>
                  <a:pt x="587759" y="0"/>
                </a:lnTo>
                <a:lnTo>
                  <a:pt x="587759" y="499594"/>
                </a:lnTo>
                <a:lnTo>
                  <a:pt x="0" y="49959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2797207" y="5364118"/>
            <a:ext cx="6724488"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+50 opportunities for distance education</a:t>
            </a:r>
          </a:p>
        </p:txBody>
      </p:sp>
      <p:sp>
        <p:nvSpPr>
          <p:cNvPr name="TextBox 12" id="12"/>
          <p:cNvSpPr txBox="true"/>
          <p:nvPr/>
        </p:nvSpPr>
        <p:spPr>
          <a:xfrm rot="0">
            <a:off x="3212211" y="2389842"/>
            <a:ext cx="7984179"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32 PhD degrees</a:t>
            </a:r>
          </a:p>
        </p:txBody>
      </p:sp>
      <p:sp>
        <p:nvSpPr>
          <p:cNvPr name="TextBox 13" id="13"/>
          <p:cNvSpPr txBox="true"/>
          <p:nvPr/>
        </p:nvSpPr>
        <p:spPr>
          <a:xfrm rot="0">
            <a:off x="3212211" y="4607433"/>
            <a:ext cx="804324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44 specialization courses</a:t>
            </a:r>
          </a:p>
        </p:txBody>
      </p:sp>
      <p:sp>
        <p:nvSpPr>
          <p:cNvPr name="TextBox 14" id="14"/>
          <p:cNvSpPr txBox="true"/>
          <p:nvPr/>
        </p:nvSpPr>
        <p:spPr>
          <a:xfrm rot="0">
            <a:off x="3401987" y="3094530"/>
            <a:ext cx="800997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42 academic Master’s degrees</a:t>
            </a:r>
          </a:p>
        </p:txBody>
      </p:sp>
      <p:sp>
        <p:nvSpPr>
          <p:cNvPr name="TextBox 15" id="15"/>
          <p:cNvSpPr txBox="true"/>
          <p:nvPr/>
        </p:nvSpPr>
        <p:spPr>
          <a:xfrm rot="0">
            <a:off x="2797207" y="1581140"/>
            <a:ext cx="872102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97 undergraduate degree programs</a:t>
            </a:r>
          </a:p>
        </p:txBody>
      </p:sp>
      <p:sp>
        <p:nvSpPr>
          <p:cNvPr name="TextBox 16" id="16"/>
          <p:cNvSpPr txBox="true"/>
          <p:nvPr/>
        </p:nvSpPr>
        <p:spPr>
          <a:xfrm rot="0">
            <a:off x="3401987" y="3900509"/>
            <a:ext cx="8552555"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11 professional Master’s degrees</a:t>
            </a:r>
          </a:p>
        </p:txBody>
      </p:sp>
      <p:sp>
        <p:nvSpPr>
          <p:cNvPr name="TextBox 17" id="17"/>
          <p:cNvSpPr txBox="true"/>
          <p:nvPr/>
        </p:nvSpPr>
        <p:spPr>
          <a:xfrm rot="0">
            <a:off x="2196970" y="304790"/>
            <a:ext cx="3639760" cy="734463"/>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Our institution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16725" y="1309534"/>
            <a:ext cx="9923945" cy="4706893"/>
          </a:xfrm>
          <a:custGeom>
            <a:avLst/>
            <a:gdLst/>
            <a:ahLst/>
            <a:cxnLst/>
            <a:rect r="r" b="b" t="t" l="l"/>
            <a:pathLst>
              <a:path h="4706893" w="9923945">
                <a:moveTo>
                  <a:pt x="0" y="0"/>
                </a:moveTo>
                <a:lnTo>
                  <a:pt x="9923945" y="0"/>
                </a:lnTo>
                <a:lnTo>
                  <a:pt x="9923945" y="4706893"/>
                </a:lnTo>
                <a:lnTo>
                  <a:pt x="0" y="47068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4"/>
            <a:stretch>
              <a:fillRect l="-137912" t="0" r="-548192"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sp>
        <p:nvSpPr>
          <p:cNvPr name="Freeform 5" id="5"/>
          <p:cNvSpPr/>
          <p:nvPr/>
        </p:nvSpPr>
        <p:spPr>
          <a:xfrm flipH="false" flipV="false" rot="0">
            <a:off x="2115326" y="1600533"/>
            <a:ext cx="389873" cy="343575"/>
          </a:xfrm>
          <a:custGeom>
            <a:avLst/>
            <a:gdLst/>
            <a:ahLst/>
            <a:cxnLst/>
            <a:rect r="r" b="b" t="t" l="l"/>
            <a:pathLst>
              <a:path h="343575" w="389873">
                <a:moveTo>
                  <a:pt x="0" y="0"/>
                </a:moveTo>
                <a:lnTo>
                  <a:pt x="389873" y="0"/>
                </a:lnTo>
                <a:lnTo>
                  <a:pt x="389873" y="343576"/>
                </a:lnTo>
                <a:lnTo>
                  <a:pt x="0" y="3435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715563" y="3842192"/>
            <a:ext cx="370332" cy="395548"/>
          </a:xfrm>
          <a:custGeom>
            <a:avLst/>
            <a:gdLst/>
            <a:ahLst/>
            <a:cxnLst/>
            <a:rect r="r" b="b" t="t" l="l"/>
            <a:pathLst>
              <a:path h="395548" w="370332">
                <a:moveTo>
                  <a:pt x="0" y="0"/>
                </a:moveTo>
                <a:lnTo>
                  <a:pt x="370332" y="0"/>
                </a:lnTo>
                <a:lnTo>
                  <a:pt x="370332" y="395548"/>
                </a:lnTo>
                <a:lnTo>
                  <a:pt x="0" y="3955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2539899" y="4585677"/>
            <a:ext cx="360830" cy="425873"/>
          </a:xfrm>
          <a:custGeom>
            <a:avLst/>
            <a:gdLst/>
            <a:ahLst/>
            <a:cxnLst/>
            <a:rect r="r" b="b" t="t" l="l"/>
            <a:pathLst>
              <a:path h="425873" w="360830">
                <a:moveTo>
                  <a:pt x="0" y="0"/>
                </a:moveTo>
                <a:lnTo>
                  <a:pt x="360830" y="0"/>
                </a:lnTo>
                <a:lnTo>
                  <a:pt x="360830" y="425873"/>
                </a:lnTo>
                <a:lnTo>
                  <a:pt x="0" y="4258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2726322" y="3102163"/>
            <a:ext cx="348815" cy="337043"/>
          </a:xfrm>
          <a:custGeom>
            <a:avLst/>
            <a:gdLst/>
            <a:ahLst/>
            <a:cxnLst/>
            <a:rect r="r" b="b" t="t" l="l"/>
            <a:pathLst>
              <a:path h="337043" w="348815">
                <a:moveTo>
                  <a:pt x="0" y="0"/>
                </a:moveTo>
                <a:lnTo>
                  <a:pt x="348815" y="0"/>
                </a:lnTo>
                <a:lnTo>
                  <a:pt x="348815" y="337042"/>
                </a:lnTo>
                <a:lnTo>
                  <a:pt x="0" y="3370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2528328" y="2331022"/>
            <a:ext cx="395987" cy="395987"/>
          </a:xfrm>
          <a:custGeom>
            <a:avLst/>
            <a:gdLst/>
            <a:ahLst/>
            <a:cxnLst/>
            <a:rect r="r" b="b" t="t" l="l"/>
            <a:pathLst>
              <a:path h="395987" w="395987">
                <a:moveTo>
                  <a:pt x="0" y="0"/>
                </a:moveTo>
                <a:lnTo>
                  <a:pt x="395987" y="0"/>
                </a:lnTo>
                <a:lnTo>
                  <a:pt x="395987" y="395987"/>
                </a:lnTo>
                <a:lnTo>
                  <a:pt x="0" y="3959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2063015" y="5321781"/>
            <a:ext cx="476884" cy="420903"/>
          </a:xfrm>
          <a:custGeom>
            <a:avLst/>
            <a:gdLst/>
            <a:ahLst/>
            <a:cxnLst/>
            <a:rect r="r" b="b" t="t" l="l"/>
            <a:pathLst>
              <a:path h="420903" w="476884">
                <a:moveTo>
                  <a:pt x="0" y="0"/>
                </a:moveTo>
                <a:lnTo>
                  <a:pt x="476884" y="0"/>
                </a:lnTo>
                <a:lnTo>
                  <a:pt x="476884" y="420903"/>
                </a:lnTo>
                <a:lnTo>
                  <a:pt x="0" y="420903"/>
                </a:lnTo>
                <a:lnTo>
                  <a:pt x="0" y="0"/>
                </a:lnTo>
                <a:close/>
              </a:path>
            </a:pathLst>
          </a:custGeom>
          <a:blipFill>
            <a:blip r:embed="rId16"/>
            <a:stretch>
              <a:fillRect l="-85035" t="0" r="-88852" b="-59198"/>
            </a:stretch>
          </a:blipFill>
        </p:spPr>
      </p:sp>
      <p:sp>
        <p:nvSpPr>
          <p:cNvPr name="TextBox 11" id="11"/>
          <p:cNvSpPr txBox="true"/>
          <p:nvPr/>
        </p:nvSpPr>
        <p:spPr>
          <a:xfrm rot="0">
            <a:off x="2682774" y="5351257"/>
            <a:ext cx="6724488"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Moodle as a learning platform</a:t>
            </a:r>
          </a:p>
        </p:txBody>
      </p:sp>
      <p:sp>
        <p:nvSpPr>
          <p:cNvPr name="TextBox 12" id="12"/>
          <p:cNvSpPr txBox="true"/>
          <p:nvPr/>
        </p:nvSpPr>
        <p:spPr>
          <a:xfrm rot="0">
            <a:off x="3075137" y="2400047"/>
            <a:ext cx="7984179"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5 undergraduate degree courses</a:t>
            </a:r>
          </a:p>
        </p:txBody>
      </p:sp>
      <p:sp>
        <p:nvSpPr>
          <p:cNvPr name="TextBox 13" id="13"/>
          <p:cNvSpPr txBox="true"/>
          <p:nvPr/>
        </p:nvSpPr>
        <p:spPr>
          <a:xfrm rot="0">
            <a:off x="3075137" y="4607274"/>
            <a:ext cx="804324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8 refresher courses</a:t>
            </a:r>
          </a:p>
        </p:txBody>
      </p:sp>
      <p:sp>
        <p:nvSpPr>
          <p:cNvPr name="TextBox 14" id="14"/>
          <p:cNvSpPr txBox="true"/>
          <p:nvPr/>
        </p:nvSpPr>
        <p:spPr>
          <a:xfrm rot="0">
            <a:off x="3288116" y="3089709"/>
            <a:ext cx="800997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6 post-graduated specialization courses</a:t>
            </a:r>
          </a:p>
        </p:txBody>
      </p:sp>
      <p:sp>
        <p:nvSpPr>
          <p:cNvPr name="TextBox 15" id="15"/>
          <p:cNvSpPr txBox="true"/>
          <p:nvPr/>
        </p:nvSpPr>
        <p:spPr>
          <a:xfrm rot="0">
            <a:off x="2715563" y="1591346"/>
            <a:ext cx="872102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20 distance education programs</a:t>
            </a:r>
          </a:p>
        </p:txBody>
      </p:sp>
      <p:sp>
        <p:nvSpPr>
          <p:cNvPr name="TextBox 16" id="16"/>
          <p:cNvSpPr txBox="true"/>
          <p:nvPr/>
        </p:nvSpPr>
        <p:spPr>
          <a:xfrm rot="0">
            <a:off x="3288116" y="3901662"/>
            <a:ext cx="8552555"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1 outreach and extension courses </a:t>
            </a:r>
          </a:p>
        </p:txBody>
      </p:sp>
      <p:sp>
        <p:nvSpPr>
          <p:cNvPr name="TextBox 17" id="17"/>
          <p:cNvSpPr txBox="true"/>
          <p:nvPr/>
        </p:nvSpPr>
        <p:spPr>
          <a:xfrm rot="0">
            <a:off x="2196970" y="304790"/>
            <a:ext cx="5210004"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Distance Education</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2"/>
            <a:stretch>
              <a:fillRect l="-137912" t="0" r="-548192" b="0"/>
            </a:stretch>
          </a:blipFill>
        </p:spPr>
      </p:sp>
      <p:sp>
        <p:nvSpPr>
          <p:cNvPr name="Freeform 3" id="3"/>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3"/>
            <a:stretch>
              <a:fillRect l="0" t="0" r="0" b="0"/>
            </a:stretch>
          </a:blipFill>
        </p:spPr>
      </p:sp>
      <p:sp>
        <p:nvSpPr>
          <p:cNvPr name="Freeform 4" id="4"/>
          <p:cNvSpPr/>
          <p:nvPr/>
        </p:nvSpPr>
        <p:spPr>
          <a:xfrm flipH="false" flipV="false" rot="0">
            <a:off x="2320122" y="1624747"/>
            <a:ext cx="3954506" cy="4184662"/>
          </a:xfrm>
          <a:custGeom>
            <a:avLst/>
            <a:gdLst/>
            <a:ahLst/>
            <a:cxnLst/>
            <a:rect r="r" b="b" t="t" l="l"/>
            <a:pathLst>
              <a:path h="4184662" w="3954506">
                <a:moveTo>
                  <a:pt x="0" y="0"/>
                </a:moveTo>
                <a:lnTo>
                  <a:pt x="3954505" y="0"/>
                </a:lnTo>
                <a:lnTo>
                  <a:pt x="3954505" y="4184662"/>
                </a:lnTo>
                <a:lnTo>
                  <a:pt x="0" y="41846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196970" y="304790"/>
            <a:ext cx="7668772"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Additional Numbers</a:t>
            </a:r>
          </a:p>
        </p:txBody>
      </p:sp>
      <p:sp>
        <p:nvSpPr>
          <p:cNvPr name="TextBox 6" id="6"/>
          <p:cNvSpPr txBox="true"/>
          <p:nvPr/>
        </p:nvSpPr>
        <p:spPr>
          <a:xfrm rot="0">
            <a:off x="2674568" y="3935604"/>
            <a:ext cx="1622807" cy="694690"/>
          </a:xfrm>
          <a:prstGeom prst="rect">
            <a:avLst/>
          </a:prstGeom>
        </p:spPr>
        <p:txBody>
          <a:bodyPr anchor="t" rtlCol="false" tIns="0" lIns="0" bIns="0" rIns="0">
            <a:spAutoFit/>
          </a:bodyPr>
          <a:lstStyle/>
          <a:p>
            <a:pPr algn="ctr" marL="0" indent="0" lvl="0">
              <a:lnSpc>
                <a:spcPts val="2659"/>
              </a:lnSpc>
              <a:spcBef>
                <a:spcPct val="0"/>
              </a:spcBef>
            </a:pPr>
            <a:r>
              <a:rPr lang="en-US" sz="1899" strike="noStrike" u="none">
                <a:solidFill>
                  <a:srgbClr val="FFFFFF"/>
                </a:solidFill>
                <a:latin typeface="Calibri (MS)"/>
                <a:ea typeface="Calibri (MS)"/>
                <a:cs typeface="Calibri (MS)"/>
                <a:sym typeface="Calibri (MS)"/>
              </a:rPr>
              <a:t>1 FM Radio Station</a:t>
            </a:r>
          </a:p>
        </p:txBody>
      </p:sp>
      <p:sp>
        <p:nvSpPr>
          <p:cNvPr name="TextBox 7" id="7"/>
          <p:cNvSpPr txBox="true"/>
          <p:nvPr/>
        </p:nvSpPr>
        <p:spPr>
          <a:xfrm rot="0">
            <a:off x="3996913" y="5214573"/>
            <a:ext cx="2107565" cy="361315"/>
          </a:xfrm>
          <a:prstGeom prst="rect">
            <a:avLst/>
          </a:prstGeom>
        </p:spPr>
        <p:txBody>
          <a:bodyPr anchor="t" rtlCol="false" tIns="0" lIns="0" bIns="0" rIns="0">
            <a:spAutoFit/>
          </a:bodyPr>
          <a:lstStyle/>
          <a:p>
            <a:pPr algn="ctr" marL="0" indent="0" lvl="0">
              <a:lnSpc>
                <a:spcPts val="2659"/>
              </a:lnSpc>
              <a:spcBef>
                <a:spcPct val="0"/>
              </a:spcBef>
            </a:pPr>
            <a:r>
              <a:rPr lang="en-US" sz="1899" strike="noStrike" u="none">
                <a:solidFill>
                  <a:srgbClr val="FFFFFF"/>
                </a:solidFill>
                <a:latin typeface="Calibri (MS)"/>
                <a:ea typeface="Calibri (MS)"/>
                <a:cs typeface="Calibri (MS)"/>
                <a:sym typeface="Calibri (MS)"/>
              </a:rPr>
              <a:t>6 Sports Centers</a:t>
            </a:r>
          </a:p>
        </p:txBody>
      </p:sp>
      <p:sp>
        <p:nvSpPr>
          <p:cNvPr name="TextBox 8" id="8"/>
          <p:cNvSpPr txBox="true"/>
          <p:nvPr/>
        </p:nvSpPr>
        <p:spPr>
          <a:xfrm rot="0">
            <a:off x="3754534" y="2990009"/>
            <a:ext cx="2592324" cy="361315"/>
          </a:xfrm>
          <a:prstGeom prst="rect">
            <a:avLst/>
          </a:prstGeom>
        </p:spPr>
        <p:txBody>
          <a:bodyPr anchor="t" rtlCol="false" tIns="0" lIns="0" bIns="0" rIns="0">
            <a:spAutoFit/>
          </a:bodyPr>
          <a:lstStyle/>
          <a:p>
            <a:pPr algn="ctr" marL="0" indent="0" lvl="0">
              <a:lnSpc>
                <a:spcPts val="2659"/>
              </a:lnSpc>
              <a:spcBef>
                <a:spcPct val="0"/>
              </a:spcBef>
            </a:pPr>
            <a:r>
              <a:rPr lang="en-US" sz="1899" strike="noStrike" u="none">
                <a:solidFill>
                  <a:srgbClr val="FFFFFF"/>
                </a:solidFill>
                <a:latin typeface="Calibri (MS)"/>
                <a:ea typeface="Calibri (MS)"/>
                <a:cs typeface="Calibri (MS)"/>
                <a:sym typeface="Calibri (MS)"/>
              </a:rPr>
              <a:t>1 TV Station</a:t>
            </a:r>
          </a:p>
        </p:txBody>
      </p:sp>
      <p:sp>
        <p:nvSpPr>
          <p:cNvPr name="TextBox 9" id="9"/>
          <p:cNvSpPr txBox="true"/>
          <p:nvPr/>
        </p:nvSpPr>
        <p:spPr>
          <a:xfrm rot="0">
            <a:off x="2809719" y="1680927"/>
            <a:ext cx="1487655" cy="694690"/>
          </a:xfrm>
          <a:prstGeom prst="rect">
            <a:avLst/>
          </a:prstGeom>
        </p:spPr>
        <p:txBody>
          <a:bodyPr anchor="t" rtlCol="false" tIns="0" lIns="0" bIns="0" rIns="0">
            <a:spAutoFit/>
          </a:bodyPr>
          <a:lstStyle/>
          <a:p>
            <a:pPr algn="ctr">
              <a:lnSpc>
                <a:spcPts val="2659"/>
              </a:lnSpc>
              <a:spcBef>
                <a:spcPct val="0"/>
              </a:spcBef>
            </a:pPr>
            <a:r>
              <a:rPr lang="en-US" sz="1899">
                <a:solidFill>
                  <a:srgbClr val="FFFFFF"/>
                </a:solidFill>
                <a:latin typeface="Calibri (MS)"/>
                <a:ea typeface="Calibri (MS)"/>
                <a:cs typeface="Calibri (MS)"/>
                <a:sym typeface="Calibri (MS)"/>
              </a:rPr>
              <a:t>5 University Restaurants</a:t>
            </a:r>
          </a:p>
        </p:txBody>
      </p:sp>
      <p:sp>
        <p:nvSpPr>
          <p:cNvPr name="Freeform 10" id="10"/>
          <p:cNvSpPr/>
          <p:nvPr/>
        </p:nvSpPr>
        <p:spPr>
          <a:xfrm flipH="false" flipV="false" rot="0">
            <a:off x="6848750" y="1757127"/>
            <a:ext cx="4981018" cy="3804252"/>
          </a:xfrm>
          <a:custGeom>
            <a:avLst/>
            <a:gdLst/>
            <a:ahLst/>
            <a:cxnLst/>
            <a:rect r="r" b="b" t="t" l="l"/>
            <a:pathLst>
              <a:path h="3804252" w="4981018">
                <a:moveTo>
                  <a:pt x="0" y="0"/>
                </a:moveTo>
                <a:lnTo>
                  <a:pt x="4981018" y="0"/>
                </a:lnTo>
                <a:lnTo>
                  <a:pt x="4981018" y="3804252"/>
                </a:lnTo>
                <a:lnTo>
                  <a:pt x="0" y="3804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1" id="11"/>
          <p:cNvGrpSpPr/>
          <p:nvPr/>
        </p:nvGrpSpPr>
        <p:grpSpPr>
          <a:xfrm rot="0">
            <a:off x="7169977" y="2105219"/>
            <a:ext cx="1949093" cy="960990"/>
            <a:chOff x="0" y="0"/>
            <a:chExt cx="2465070" cy="1215390"/>
          </a:xfrm>
        </p:grpSpPr>
        <p:sp>
          <p:nvSpPr>
            <p:cNvPr name="Freeform 12" id="12"/>
            <p:cNvSpPr/>
            <p:nvPr/>
          </p:nvSpPr>
          <p:spPr>
            <a:xfrm flipH="false" flipV="false" rot="0">
              <a:off x="0" y="0"/>
              <a:ext cx="2465070" cy="1215390"/>
            </a:xfrm>
            <a:custGeom>
              <a:avLst/>
              <a:gdLst/>
              <a:ahLst/>
              <a:cxnLst/>
              <a:rect r="r" b="b" t="t" l="l"/>
              <a:pathLst>
                <a:path h="1215390" w="2465070">
                  <a:moveTo>
                    <a:pt x="0" y="0"/>
                  </a:moveTo>
                  <a:lnTo>
                    <a:pt x="2465070" y="0"/>
                  </a:lnTo>
                  <a:lnTo>
                    <a:pt x="2465070" y="1215390"/>
                  </a:lnTo>
                  <a:lnTo>
                    <a:pt x="0" y="1215390"/>
                  </a:lnTo>
                  <a:close/>
                </a:path>
              </a:pathLst>
            </a:custGeom>
            <a:solidFill>
              <a:srgbClr val="000000">
                <a:alpha val="0"/>
              </a:srgbClr>
            </a:solidFill>
          </p:spPr>
        </p:sp>
        <p:sp>
          <p:nvSpPr>
            <p:cNvPr name="TextBox 13" id="13"/>
            <p:cNvSpPr txBox="true"/>
            <p:nvPr/>
          </p:nvSpPr>
          <p:spPr>
            <a:xfrm>
              <a:off x="0" y="-57150"/>
              <a:ext cx="2465070" cy="1272540"/>
            </a:xfrm>
            <a:prstGeom prst="rect">
              <a:avLst/>
            </a:prstGeom>
          </p:spPr>
          <p:txBody>
            <a:bodyPr anchor="t" rtlCol="false" tIns="0" lIns="0" bIns="0" rIns="0"/>
            <a:lstStyle/>
            <a:p>
              <a:pPr algn="l">
                <a:lnSpc>
                  <a:spcPts val="2898"/>
                </a:lnSpc>
              </a:pPr>
              <a:r>
                <a:rPr lang="en-US" sz="2300">
                  <a:solidFill>
                    <a:srgbClr val="231F20"/>
                  </a:solidFill>
                  <a:latin typeface="Calibri (MS)"/>
                  <a:ea typeface="Calibri (MS)"/>
                  <a:cs typeface="Calibri (MS)"/>
                  <a:sym typeface="Calibri (MS)"/>
                </a:rPr>
                <a:t>Over 90% hold PHds</a:t>
              </a:r>
            </a:p>
          </p:txBody>
        </p:sp>
      </p:grpSp>
      <p:grpSp>
        <p:nvGrpSpPr>
          <p:cNvPr name="Group 14" id="14"/>
          <p:cNvGrpSpPr/>
          <p:nvPr/>
        </p:nvGrpSpPr>
        <p:grpSpPr>
          <a:xfrm rot="0">
            <a:off x="10053290" y="2105219"/>
            <a:ext cx="1480945" cy="960990"/>
            <a:chOff x="0" y="0"/>
            <a:chExt cx="1872990" cy="1215390"/>
          </a:xfrm>
        </p:grpSpPr>
        <p:sp>
          <p:nvSpPr>
            <p:cNvPr name="Freeform 15" id="15"/>
            <p:cNvSpPr/>
            <p:nvPr/>
          </p:nvSpPr>
          <p:spPr>
            <a:xfrm flipH="false" flipV="false" rot="0">
              <a:off x="0" y="0"/>
              <a:ext cx="1872990" cy="1215390"/>
            </a:xfrm>
            <a:custGeom>
              <a:avLst/>
              <a:gdLst/>
              <a:ahLst/>
              <a:cxnLst/>
              <a:rect r="r" b="b" t="t" l="l"/>
              <a:pathLst>
                <a:path h="1215390" w="1872990">
                  <a:moveTo>
                    <a:pt x="0" y="0"/>
                  </a:moveTo>
                  <a:lnTo>
                    <a:pt x="1872990" y="0"/>
                  </a:lnTo>
                  <a:lnTo>
                    <a:pt x="1872990" y="1215390"/>
                  </a:lnTo>
                  <a:lnTo>
                    <a:pt x="0" y="1215390"/>
                  </a:lnTo>
                  <a:close/>
                </a:path>
              </a:pathLst>
            </a:custGeom>
            <a:solidFill>
              <a:srgbClr val="000000">
                <a:alpha val="0"/>
              </a:srgbClr>
            </a:solidFill>
          </p:spPr>
        </p:sp>
        <p:sp>
          <p:nvSpPr>
            <p:cNvPr name="TextBox 16" id="16"/>
            <p:cNvSpPr txBox="true"/>
            <p:nvPr/>
          </p:nvSpPr>
          <p:spPr>
            <a:xfrm>
              <a:off x="0" y="-57150"/>
              <a:ext cx="1872990" cy="1272540"/>
            </a:xfrm>
            <a:prstGeom prst="rect">
              <a:avLst/>
            </a:prstGeom>
          </p:spPr>
          <p:txBody>
            <a:bodyPr anchor="t" rtlCol="false" tIns="0" lIns="0" bIns="0" rIns="0"/>
            <a:lstStyle/>
            <a:p>
              <a:pPr algn="l">
                <a:lnSpc>
                  <a:spcPts val="2897"/>
                </a:lnSpc>
              </a:pPr>
              <a:r>
                <a:rPr lang="en-US" sz="2299" spc="-12">
                  <a:solidFill>
                    <a:srgbClr val="231F20"/>
                  </a:solidFill>
                  <a:latin typeface="Calibri (MS)"/>
                  <a:ea typeface="Calibri (MS)"/>
                  <a:cs typeface="Calibri (MS)"/>
                  <a:sym typeface="Calibri (MS)"/>
                </a:rPr>
                <a:t>3 university hospitals</a:t>
              </a:r>
            </a:p>
          </p:txBody>
        </p:sp>
      </p:grpSp>
      <p:grpSp>
        <p:nvGrpSpPr>
          <p:cNvPr name="Group 17" id="17"/>
          <p:cNvGrpSpPr/>
          <p:nvPr/>
        </p:nvGrpSpPr>
        <p:grpSpPr>
          <a:xfrm rot="0">
            <a:off x="7169977" y="4321049"/>
            <a:ext cx="1803488" cy="493047"/>
            <a:chOff x="0" y="0"/>
            <a:chExt cx="2280920" cy="623570"/>
          </a:xfrm>
        </p:grpSpPr>
        <p:sp>
          <p:nvSpPr>
            <p:cNvPr name="Freeform 18" id="18"/>
            <p:cNvSpPr/>
            <p:nvPr/>
          </p:nvSpPr>
          <p:spPr>
            <a:xfrm flipH="false" flipV="false" rot="0">
              <a:off x="0" y="0"/>
              <a:ext cx="2280920" cy="623570"/>
            </a:xfrm>
            <a:custGeom>
              <a:avLst/>
              <a:gdLst/>
              <a:ahLst/>
              <a:cxnLst/>
              <a:rect r="r" b="b" t="t" l="l"/>
              <a:pathLst>
                <a:path h="623570" w="2280920">
                  <a:moveTo>
                    <a:pt x="0" y="0"/>
                  </a:moveTo>
                  <a:lnTo>
                    <a:pt x="2280920" y="0"/>
                  </a:lnTo>
                  <a:lnTo>
                    <a:pt x="2280920" y="623570"/>
                  </a:lnTo>
                  <a:lnTo>
                    <a:pt x="0" y="623570"/>
                  </a:lnTo>
                  <a:close/>
                </a:path>
              </a:pathLst>
            </a:custGeom>
            <a:solidFill>
              <a:srgbClr val="000000">
                <a:alpha val="0"/>
              </a:srgbClr>
            </a:solidFill>
          </p:spPr>
        </p:sp>
        <p:sp>
          <p:nvSpPr>
            <p:cNvPr name="TextBox 19" id="19"/>
            <p:cNvSpPr txBox="true"/>
            <p:nvPr/>
          </p:nvSpPr>
          <p:spPr>
            <a:xfrm>
              <a:off x="0" y="-47625"/>
              <a:ext cx="2280920" cy="671195"/>
            </a:xfrm>
            <a:prstGeom prst="rect">
              <a:avLst/>
            </a:prstGeom>
          </p:spPr>
          <p:txBody>
            <a:bodyPr anchor="t" rtlCol="false" tIns="0" lIns="0" bIns="0" rIns="0"/>
            <a:lstStyle/>
            <a:p>
              <a:pPr algn="l">
                <a:lnSpc>
                  <a:spcPts val="2759"/>
                </a:lnSpc>
              </a:pPr>
              <a:r>
                <a:rPr lang="en-US" sz="2299" spc="-12">
                  <a:solidFill>
                    <a:srgbClr val="231F20"/>
                  </a:solidFill>
                  <a:latin typeface="Calibri (MS)"/>
                  <a:ea typeface="Calibri (MS)"/>
                  <a:cs typeface="Calibri (MS)"/>
                  <a:sym typeface="Calibri (MS)"/>
                </a:rPr>
                <a:t>9 libraries</a:t>
              </a:r>
            </a:p>
          </p:txBody>
        </p:sp>
      </p:grpSp>
      <p:grpSp>
        <p:nvGrpSpPr>
          <p:cNvPr name="Group 20" id="20"/>
          <p:cNvGrpSpPr/>
          <p:nvPr/>
        </p:nvGrpSpPr>
        <p:grpSpPr>
          <a:xfrm rot="0">
            <a:off x="9865407" y="3883758"/>
            <a:ext cx="1856709" cy="1549573"/>
            <a:chOff x="0" y="0"/>
            <a:chExt cx="2348230" cy="1959786"/>
          </a:xfrm>
        </p:grpSpPr>
        <p:sp>
          <p:nvSpPr>
            <p:cNvPr name="Freeform 21" id="21"/>
            <p:cNvSpPr/>
            <p:nvPr/>
          </p:nvSpPr>
          <p:spPr>
            <a:xfrm flipH="false" flipV="false" rot="0">
              <a:off x="0" y="0"/>
              <a:ext cx="2348230" cy="1959786"/>
            </a:xfrm>
            <a:custGeom>
              <a:avLst/>
              <a:gdLst/>
              <a:ahLst/>
              <a:cxnLst/>
              <a:rect r="r" b="b" t="t" l="l"/>
              <a:pathLst>
                <a:path h="1959786" w="2348230">
                  <a:moveTo>
                    <a:pt x="0" y="0"/>
                  </a:moveTo>
                  <a:lnTo>
                    <a:pt x="2348230" y="0"/>
                  </a:lnTo>
                  <a:lnTo>
                    <a:pt x="2348230" y="1959786"/>
                  </a:lnTo>
                  <a:lnTo>
                    <a:pt x="0" y="1959786"/>
                  </a:lnTo>
                  <a:close/>
                </a:path>
              </a:pathLst>
            </a:custGeom>
            <a:solidFill>
              <a:srgbClr val="000000">
                <a:alpha val="0"/>
              </a:srgbClr>
            </a:solidFill>
          </p:spPr>
        </p:sp>
        <p:sp>
          <p:nvSpPr>
            <p:cNvPr name="TextBox 22" id="22"/>
            <p:cNvSpPr txBox="true"/>
            <p:nvPr/>
          </p:nvSpPr>
          <p:spPr>
            <a:xfrm>
              <a:off x="0" y="-57150"/>
              <a:ext cx="2348230" cy="2016936"/>
            </a:xfrm>
            <a:prstGeom prst="rect">
              <a:avLst/>
            </a:prstGeom>
          </p:spPr>
          <p:txBody>
            <a:bodyPr anchor="t" rtlCol="false" tIns="0" lIns="0" bIns="0" rIns="0"/>
            <a:lstStyle/>
            <a:p>
              <a:pPr algn="ctr">
                <a:lnSpc>
                  <a:spcPts val="2870"/>
                </a:lnSpc>
              </a:pPr>
              <a:r>
                <a:rPr lang="en-US" sz="2299" spc="-12">
                  <a:solidFill>
                    <a:srgbClr val="000000"/>
                  </a:solidFill>
                  <a:latin typeface="Calibri (MS)"/>
                  <a:ea typeface="Calibri (MS)"/>
                  <a:cs typeface="Calibri (MS)"/>
                  <a:sym typeface="Calibri (MS)"/>
                </a:rPr>
                <a:t>30 Tons of recyclable waste donated to NGOs</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2"/>
            <a:stretch>
              <a:fillRect l="0" t="0" r="0" b="0"/>
            </a:stretch>
          </a:blipFill>
        </p:spPr>
      </p:sp>
      <p:sp>
        <p:nvSpPr>
          <p:cNvPr name="Freeform 3" id="3"/>
          <p:cNvSpPr/>
          <p:nvPr/>
        </p:nvSpPr>
        <p:spPr>
          <a:xfrm flipH="true" flipV="false" rot="0">
            <a:off x="0" y="-1280305"/>
            <a:ext cx="12317589" cy="6589119"/>
          </a:xfrm>
          <a:custGeom>
            <a:avLst/>
            <a:gdLst/>
            <a:ahLst/>
            <a:cxnLst/>
            <a:rect r="r" b="b" t="t" l="l"/>
            <a:pathLst>
              <a:path h="6589119" w="12317589">
                <a:moveTo>
                  <a:pt x="12317589" y="0"/>
                </a:moveTo>
                <a:lnTo>
                  <a:pt x="0" y="0"/>
                </a:lnTo>
                <a:lnTo>
                  <a:pt x="0" y="6589118"/>
                </a:lnTo>
                <a:lnTo>
                  <a:pt x="12317589" y="6589118"/>
                </a:lnTo>
                <a:lnTo>
                  <a:pt x="12317589" y="0"/>
                </a:lnTo>
                <a:close/>
              </a:path>
            </a:pathLst>
          </a:custGeom>
          <a:blipFill>
            <a:blip r:embed="rId3"/>
            <a:stretch>
              <a:fillRect l="0" t="-11481" r="0" b="-12364"/>
            </a:stretch>
          </a:blipFill>
        </p:spPr>
      </p:sp>
      <p:sp>
        <p:nvSpPr>
          <p:cNvPr name="TextBox 4" id="4"/>
          <p:cNvSpPr txBox="true"/>
          <p:nvPr/>
        </p:nvSpPr>
        <p:spPr>
          <a:xfrm rot="0">
            <a:off x="162065" y="5345917"/>
            <a:ext cx="7693397" cy="1405799"/>
          </a:xfrm>
          <a:prstGeom prst="rect">
            <a:avLst/>
          </a:prstGeom>
        </p:spPr>
        <p:txBody>
          <a:bodyPr anchor="t" rtlCol="false" tIns="0" lIns="0" bIns="0" rIns="0">
            <a:spAutoFit/>
          </a:bodyPr>
          <a:lstStyle/>
          <a:p>
            <a:pPr algn="l">
              <a:lnSpc>
                <a:spcPts val="5706"/>
              </a:lnSpc>
            </a:pPr>
            <a:r>
              <a:rPr lang="en-US" sz="4076">
                <a:solidFill>
                  <a:srgbClr val="373372"/>
                </a:solidFill>
                <a:latin typeface="Century Gothic Paneuropean"/>
                <a:ea typeface="Century Gothic Paneuropean"/>
                <a:cs typeface="Century Gothic Paneuropean"/>
                <a:sym typeface="Century Gothic Paneuropean"/>
              </a:rPr>
              <a:t>Get to know our international affairs office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196970" y="304790"/>
            <a:ext cx="8531937" cy="729082"/>
          </a:xfrm>
          <a:prstGeom prst="rect">
            <a:avLst/>
          </a:prstGeom>
        </p:spPr>
        <p:txBody>
          <a:bodyPr anchor="t" rtlCol="false" tIns="0" lIns="0" bIns="0" rIns="0">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Our International numbers</a:t>
            </a:r>
          </a:p>
        </p:txBody>
      </p:sp>
      <p:sp>
        <p:nvSpPr>
          <p:cNvPr name="Freeform 4" id="4"/>
          <p:cNvSpPr/>
          <p:nvPr/>
        </p:nvSpPr>
        <p:spPr>
          <a:xfrm flipH="false" flipV="false" rot="0">
            <a:off x="6138489" y="1468422"/>
            <a:ext cx="1381773" cy="3181493"/>
          </a:xfrm>
          <a:custGeom>
            <a:avLst/>
            <a:gdLst/>
            <a:ahLst/>
            <a:cxnLst/>
            <a:rect r="r" b="b" t="t" l="l"/>
            <a:pathLst>
              <a:path h="3181493" w="1381773">
                <a:moveTo>
                  <a:pt x="0" y="0"/>
                </a:moveTo>
                <a:lnTo>
                  <a:pt x="1381773" y="0"/>
                </a:lnTo>
                <a:lnTo>
                  <a:pt x="1381773" y="3181492"/>
                </a:lnTo>
                <a:lnTo>
                  <a:pt x="0" y="3181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246312" y="1798652"/>
            <a:ext cx="1152173" cy="831080"/>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+180</a:t>
            </a:r>
          </a:p>
        </p:txBody>
      </p:sp>
      <p:sp>
        <p:nvSpPr>
          <p:cNvPr name="TextBox 6" id="6"/>
          <p:cNvSpPr txBox="true"/>
          <p:nvPr/>
        </p:nvSpPr>
        <p:spPr>
          <a:xfrm rot="0">
            <a:off x="6285638" y="4855683"/>
            <a:ext cx="1087475" cy="838299"/>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+180 partner</a:t>
            </a:r>
          </a:p>
          <a:p>
            <a:pPr algn="ctr">
              <a:lnSpc>
                <a:spcPts val="2160"/>
              </a:lnSpc>
            </a:pPr>
            <a:r>
              <a:rPr lang="en-US" sz="1800">
                <a:solidFill>
                  <a:srgbClr val="000000"/>
                </a:solidFill>
                <a:latin typeface="Calibri (MS)"/>
                <a:ea typeface="Calibri (MS)"/>
                <a:cs typeface="Calibri (MS)"/>
                <a:sym typeface="Calibri (MS)"/>
              </a:rPr>
              <a:t>universities </a:t>
            </a:r>
          </a:p>
        </p:txBody>
      </p:sp>
      <p:sp>
        <p:nvSpPr>
          <p:cNvPr name="Freeform 7" id="7"/>
          <p:cNvSpPr/>
          <p:nvPr/>
        </p:nvSpPr>
        <p:spPr>
          <a:xfrm flipH="false" flipV="false" rot="0">
            <a:off x="10464320" y="1479737"/>
            <a:ext cx="1381773" cy="3181493"/>
          </a:xfrm>
          <a:custGeom>
            <a:avLst/>
            <a:gdLst/>
            <a:ahLst/>
            <a:cxnLst/>
            <a:rect r="r" b="b" t="t" l="l"/>
            <a:pathLst>
              <a:path h="3181493" w="1381773">
                <a:moveTo>
                  <a:pt x="0" y="0"/>
                </a:moveTo>
                <a:lnTo>
                  <a:pt x="1381772" y="0"/>
                </a:lnTo>
                <a:lnTo>
                  <a:pt x="1381772" y="3181493"/>
                </a:lnTo>
                <a:lnTo>
                  <a:pt x="0" y="31814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0865965" y="1798652"/>
            <a:ext cx="578482" cy="831080"/>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11</a:t>
            </a:r>
          </a:p>
        </p:txBody>
      </p:sp>
      <p:sp>
        <p:nvSpPr>
          <p:cNvPr name="TextBox 9" id="9"/>
          <p:cNvSpPr txBox="true"/>
          <p:nvPr/>
        </p:nvSpPr>
        <p:spPr>
          <a:xfrm rot="0">
            <a:off x="10779078" y="4891345"/>
            <a:ext cx="752256" cy="838299"/>
          </a:xfrm>
          <a:prstGeom prst="rect">
            <a:avLst/>
          </a:prstGeom>
        </p:spPr>
        <p:txBody>
          <a:bodyPr anchor="t" rtlCol="false" tIns="0" lIns="0" bIns="0" rIns="0">
            <a:spAutoFit/>
          </a:bodyPr>
          <a:lstStyle/>
          <a:p>
            <a:pPr algn="l">
              <a:lnSpc>
                <a:spcPts val="2160"/>
              </a:lnSpc>
            </a:pPr>
            <a:r>
              <a:rPr lang="en-US" sz="1800">
                <a:solidFill>
                  <a:srgbClr val="000000"/>
                </a:solidFill>
                <a:latin typeface="Calibri (MS)"/>
                <a:ea typeface="Calibri (MS)"/>
                <a:cs typeface="Calibri (MS)"/>
                <a:sym typeface="Calibri (MS)"/>
              </a:rPr>
              <a:t>11 </a:t>
            </a:r>
            <a:r>
              <a:rPr lang="en-US" sz="1800">
                <a:solidFill>
                  <a:srgbClr val="000000"/>
                </a:solidFill>
                <a:latin typeface="Calibri (MS)"/>
                <a:ea typeface="Calibri (MS)"/>
                <a:cs typeface="Calibri (MS)"/>
                <a:sym typeface="Calibri (MS)"/>
              </a:rPr>
              <a:t>dual degree options </a:t>
            </a:r>
          </a:p>
        </p:txBody>
      </p:sp>
      <p:sp>
        <p:nvSpPr>
          <p:cNvPr name="Freeform 10" id="10"/>
          <p:cNvSpPr/>
          <p:nvPr/>
        </p:nvSpPr>
        <p:spPr>
          <a:xfrm flipH="false" flipV="false" rot="0">
            <a:off x="4137816" y="1444076"/>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4228523" y="4855683"/>
            <a:ext cx="1258719" cy="838200"/>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25 international professors</a:t>
            </a:r>
          </a:p>
        </p:txBody>
      </p:sp>
      <p:sp>
        <p:nvSpPr>
          <p:cNvPr name="TextBox 12" id="12"/>
          <p:cNvSpPr txBox="true"/>
          <p:nvPr/>
        </p:nvSpPr>
        <p:spPr>
          <a:xfrm rot="0">
            <a:off x="4404735" y="1809968"/>
            <a:ext cx="906294"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+25</a:t>
            </a:r>
          </a:p>
        </p:txBody>
      </p:sp>
      <p:sp>
        <p:nvSpPr>
          <p:cNvPr name="Freeform 13" id="13"/>
          <p:cNvSpPr/>
          <p:nvPr/>
        </p:nvSpPr>
        <p:spPr>
          <a:xfrm flipH="false" flipV="false" rot="0">
            <a:off x="8290267" y="1479737"/>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8374256" y="4855683"/>
            <a:ext cx="1234550" cy="8382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8 international programs</a:t>
            </a:r>
          </a:p>
        </p:txBody>
      </p:sp>
      <p:sp>
        <p:nvSpPr>
          <p:cNvPr name="TextBox 15" id="15"/>
          <p:cNvSpPr txBox="true"/>
          <p:nvPr/>
        </p:nvSpPr>
        <p:spPr>
          <a:xfrm rot="0">
            <a:off x="8815540" y="1809968"/>
            <a:ext cx="351982" cy="831080"/>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8</a:t>
            </a:r>
          </a:p>
        </p:txBody>
      </p:sp>
      <p:sp>
        <p:nvSpPr>
          <p:cNvPr name="Freeform 16" id="16"/>
          <p:cNvSpPr/>
          <p:nvPr/>
        </p:nvSpPr>
        <p:spPr>
          <a:xfrm flipH="false" flipV="false" rot="0">
            <a:off x="2196970" y="1479737"/>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2365629" y="4855683"/>
            <a:ext cx="1230763" cy="11049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+2.000 international mobility students</a:t>
            </a:r>
          </a:p>
        </p:txBody>
      </p:sp>
      <p:sp>
        <p:nvSpPr>
          <p:cNvPr name="TextBox 18" id="18"/>
          <p:cNvSpPr txBox="true"/>
          <p:nvPr/>
        </p:nvSpPr>
        <p:spPr>
          <a:xfrm rot="0">
            <a:off x="2457124" y="1810001"/>
            <a:ext cx="882219" cy="831080"/>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+2k</a:t>
            </a:r>
          </a:p>
        </p:txBody>
      </p:sp>
      <p:sp>
        <p:nvSpPr>
          <p:cNvPr name="Freeform 19" id="19"/>
          <p:cNvSpPr/>
          <p:nvPr/>
        </p:nvSpPr>
        <p:spPr>
          <a:xfrm flipH="true" flipV="false" rot="0">
            <a:off x="-1047227" y="-1044145"/>
            <a:ext cx="2872722" cy="7902145"/>
          </a:xfrm>
          <a:custGeom>
            <a:avLst/>
            <a:gdLst/>
            <a:ahLst/>
            <a:cxnLst/>
            <a:rect r="r" b="b" t="t" l="l"/>
            <a:pathLst>
              <a:path h="7902145" w="2872722">
                <a:moveTo>
                  <a:pt x="2872722" y="0"/>
                </a:moveTo>
                <a:lnTo>
                  <a:pt x="0" y="0"/>
                </a:lnTo>
                <a:lnTo>
                  <a:pt x="0" y="7902145"/>
                </a:lnTo>
                <a:lnTo>
                  <a:pt x="2872722" y="7902145"/>
                </a:lnTo>
                <a:lnTo>
                  <a:pt x="2872722" y="0"/>
                </a:lnTo>
                <a:close/>
              </a:path>
            </a:pathLst>
          </a:custGeom>
          <a:blipFill>
            <a:blip r:embed="rId13"/>
            <a:stretch>
              <a:fillRect l="-174310" t="0" r="-154467" b="-3268"/>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1047227" y="-1044145"/>
            <a:ext cx="2872722" cy="7902145"/>
          </a:xfrm>
          <a:custGeom>
            <a:avLst/>
            <a:gdLst/>
            <a:ahLst/>
            <a:cxnLst/>
            <a:rect r="r" b="b" t="t" l="l"/>
            <a:pathLst>
              <a:path h="7902145" w="2872722">
                <a:moveTo>
                  <a:pt x="2872722" y="0"/>
                </a:moveTo>
                <a:lnTo>
                  <a:pt x="0" y="0"/>
                </a:lnTo>
                <a:lnTo>
                  <a:pt x="0" y="7902145"/>
                </a:lnTo>
                <a:lnTo>
                  <a:pt x="2872722" y="7902145"/>
                </a:lnTo>
                <a:lnTo>
                  <a:pt x="2872722" y="0"/>
                </a:lnTo>
                <a:close/>
              </a:path>
            </a:pathLst>
          </a:custGeom>
          <a:blipFill>
            <a:blip r:embed="rId2"/>
            <a:stretch>
              <a:fillRect l="-174310" t="0" r="-154467" b="-3268"/>
            </a:stretch>
          </a:blipFill>
        </p:spPr>
      </p:sp>
      <p:sp>
        <p:nvSpPr>
          <p:cNvPr name="Freeform 3" id="3"/>
          <p:cNvSpPr/>
          <p:nvPr/>
        </p:nvSpPr>
        <p:spPr>
          <a:xfrm flipH="false" flipV="false" rot="0">
            <a:off x="1476479" y="1062002"/>
            <a:ext cx="10715521" cy="5693780"/>
          </a:xfrm>
          <a:custGeom>
            <a:avLst/>
            <a:gdLst/>
            <a:ahLst/>
            <a:cxnLst/>
            <a:rect r="r" b="b" t="t" l="l"/>
            <a:pathLst>
              <a:path h="5693780" w="10715521">
                <a:moveTo>
                  <a:pt x="0" y="0"/>
                </a:moveTo>
                <a:lnTo>
                  <a:pt x="10715521" y="0"/>
                </a:lnTo>
                <a:lnTo>
                  <a:pt x="10715521" y="5693780"/>
                </a:lnTo>
                <a:lnTo>
                  <a:pt x="0" y="56937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grpSp>
        <p:nvGrpSpPr>
          <p:cNvPr name="Group 5" id="5"/>
          <p:cNvGrpSpPr>
            <a:grpSpLocks noChangeAspect="true"/>
          </p:cNvGrpSpPr>
          <p:nvPr/>
        </p:nvGrpSpPr>
        <p:grpSpPr>
          <a:xfrm rot="0">
            <a:off x="6676398" y="2906928"/>
            <a:ext cx="725889" cy="876316"/>
            <a:chOff x="0" y="0"/>
            <a:chExt cx="5760720" cy="6954520"/>
          </a:xfrm>
        </p:grpSpPr>
        <p:sp>
          <p:nvSpPr>
            <p:cNvPr name="Freeform 6" id="6"/>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7" id="7"/>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6"/>
              <a:stretch>
                <a:fillRect l="-39831" t="0" r="-37153" b="0"/>
              </a:stretch>
            </a:blipFill>
          </p:spPr>
        </p:sp>
      </p:grpSp>
      <p:grpSp>
        <p:nvGrpSpPr>
          <p:cNvPr name="Group 8" id="8"/>
          <p:cNvGrpSpPr>
            <a:grpSpLocks noChangeAspect="true"/>
          </p:cNvGrpSpPr>
          <p:nvPr/>
        </p:nvGrpSpPr>
        <p:grpSpPr>
          <a:xfrm rot="0">
            <a:off x="3191057" y="1725101"/>
            <a:ext cx="584678" cy="705841"/>
            <a:chOff x="0" y="0"/>
            <a:chExt cx="5760720" cy="6954520"/>
          </a:xfrm>
        </p:grpSpPr>
        <p:sp>
          <p:nvSpPr>
            <p:cNvPr name="Freeform 9" id="9"/>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10" id="10"/>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7"/>
              <a:stretch>
                <a:fillRect l="-39597" t="0" r="-37386" b="0"/>
              </a:stretch>
            </a:blipFill>
          </p:spPr>
        </p:sp>
      </p:grpSp>
      <p:grpSp>
        <p:nvGrpSpPr>
          <p:cNvPr name="Group 11" id="11"/>
          <p:cNvGrpSpPr>
            <a:grpSpLocks noChangeAspect="true"/>
          </p:cNvGrpSpPr>
          <p:nvPr/>
        </p:nvGrpSpPr>
        <p:grpSpPr>
          <a:xfrm rot="0">
            <a:off x="4168693" y="3855934"/>
            <a:ext cx="669166" cy="807838"/>
            <a:chOff x="0" y="0"/>
            <a:chExt cx="5760720" cy="6954520"/>
          </a:xfrm>
        </p:grpSpPr>
        <p:sp>
          <p:nvSpPr>
            <p:cNvPr name="Freeform 12" id="12"/>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13" id="13"/>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8"/>
              <a:stretch>
                <a:fillRect l="-39945" t="0" r="-37039" b="0"/>
              </a:stretch>
            </a:blipFill>
          </p:spPr>
        </p:sp>
      </p:grpSp>
      <p:grpSp>
        <p:nvGrpSpPr>
          <p:cNvPr name="Group 14" id="14"/>
          <p:cNvGrpSpPr>
            <a:grpSpLocks noChangeAspect="true"/>
          </p:cNvGrpSpPr>
          <p:nvPr/>
        </p:nvGrpSpPr>
        <p:grpSpPr>
          <a:xfrm rot="0">
            <a:off x="3416325" y="2706001"/>
            <a:ext cx="598890" cy="722999"/>
            <a:chOff x="0" y="0"/>
            <a:chExt cx="5760720" cy="6954520"/>
          </a:xfrm>
        </p:grpSpPr>
        <p:sp>
          <p:nvSpPr>
            <p:cNvPr name="Freeform 15" id="15"/>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16" id="16"/>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9"/>
              <a:stretch>
                <a:fillRect l="-40795" t="0" r="-36188" b="0"/>
              </a:stretch>
            </a:blipFill>
          </p:spPr>
        </p:sp>
      </p:grpSp>
      <p:grpSp>
        <p:nvGrpSpPr>
          <p:cNvPr name="Group 17" id="17"/>
          <p:cNvGrpSpPr>
            <a:grpSpLocks noChangeAspect="true"/>
          </p:cNvGrpSpPr>
          <p:nvPr/>
        </p:nvGrpSpPr>
        <p:grpSpPr>
          <a:xfrm rot="0">
            <a:off x="6676398" y="1391527"/>
            <a:ext cx="725889" cy="876316"/>
            <a:chOff x="0" y="0"/>
            <a:chExt cx="5760720" cy="6954520"/>
          </a:xfrm>
        </p:grpSpPr>
        <p:sp>
          <p:nvSpPr>
            <p:cNvPr name="Freeform 18" id="18"/>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19" id="19"/>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0"/>
              <a:stretch>
                <a:fillRect l="-39831" t="0" r="-37153" b="0"/>
              </a:stretch>
            </a:blipFill>
          </p:spPr>
        </p:sp>
      </p:grpSp>
      <p:grpSp>
        <p:nvGrpSpPr>
          <p:cNvPr name="Group 20" id="20"/>
          <p:cNvGrpSpPr>
            <a:grpSpLocks noChangeAspect="true"/>
          </p:cNvGrpSpPr>
          <p:nvPr/>
        </p:nvGrpSpPr>
        <p:grpSpPr>
          <a:xfrm rot="0">
            <a:off x="8858634" y="1725101"/>
            <a:ext cx="725889" cy="876316"/>
            <a:chOff x="0" y="0"/>
            <a:chExt cx="5760720" cy="6954520"/>
          </a:xfrm>
        </p:grpSpPr>
        <p:sp>
          <p:nvSpPr>
            <p:cNvPr name="Freeform 21" id="21"/>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22" id="22"/>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1"/>
              <a:stretch>
                <a:fillRect l="-39831" t="0" r="-37153" b="0"/>
              </a:stretch>
            </a:blipFill>
          </p:spPr>
        </p:sp>
      </p:grpSp>
      <p:sp>
        <p:nvSpPr>
          <p:cNvPr name="TextBox 23" id="23"/>
          <p:cNvSpPr txBox="true"/>
          <p:nvPr/>
        </p:nvSpPr>
        <p:spPr>
          <a:xfrm rot="0">
            <a:off x="2099880" y="28120"/>
            <a:ext cx="9749972" cy="729082"/>
          </a:xfrm>
          <a:prstGeom prst="rect">
            <a:avLst/>
          </a:prstGeom>
        </p:spPr>
        <p:txBody>
          <a:bodyPr anchor="t" rtlCol="false" tIns="0" lIns="0" bIns="0" rIns="0">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Our bilateral agreement numbers</a:t>
            </a:r>
          </a:p>
        </p:txBody>
      </p:sp>
      <p:sp>
        <p:nvSpPr>
          <p:cNvPr name="TextBox 24" id="24"/>
          <p:cNvSpPr txBox="true"/>
          <p:nvPr/>
        </p:nvSpPr>
        <p:spPr>
          <a:xfrm rot="0">
            <a:off x="2586880" y="719102"/>
            <a:ext cx="2078329" cy="339692"/>
          </a:xfrm>
          <a:prstGeom prst="rect">
            <a:avLst/>
          </a:prstGeom>
        </p:spPr>
        <p:txBody>
          <a:bodyPr anchor="t" rtlCol="false" tIns="0" lIns="0" bIns="0" rIns="0">
            <a:spAutoFit/>
          </a:bodyPr>
          <a:lstStyle/>
          <a:p>
            <a:pPr algn="l">
              <a:lnSpc>
                <a:spcPts val="2800"/>
              </a:lnSpc>
            </a:pPr>
            <a:r>
              <a:rPr lang="en-US" sz="2000" spc="2">
                <a:solidFill>
                  <a:srgbClr val="373372"/>
                </a:solidFill>
                <a:latin typeface="Century Gothic Paneuropean"/>
                <a:ea typeface="Century Gothic Paneuropean"/>
                <a:cs typeface="Century Gothic Paneuropean"/>
                <a:sym typeface="Century Gothic Paneuropean"/>
              </a:rPr>
              <a:t>By continent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50555" y="3671813"/>
            <a:ext cx="5577510" cy="625228"/>
          </a:xfrm>
          <a:custGeom>
            <a:avLst/>
            <a:gdLst/>
            <a:ahLst/>
            <a:cxnLst/>
            <a:rect r="r" b="b" t="t" l="l"/>
            <a:pathLst>
              <a:path h="625228" w="5577510">
                <a:moveTo>
                  <a:pt x="0" y="0"/>
                </a:moveTo>
                <a:lnTo>
                  <a:pt x="5577510" y="0"/>
                </a:lnTo>
                <a:lnTo>
                  <a:pt x="5577510" y="625228"/>
                </a:lnTo>
                <a:lnTo>
                  <a:pt x="0" y="6252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50555" y="1863470"/>
            <a:ext cx="5575475" cy="625000"/>
          </a:xfrm>
          <a:custGeom>
            <a:avLst/>
            <a:gdLst/>
            <a:ahLst/>
            <a:cxnLst/>
            <a:rect r="r" b="b" t="t" l="l"/>
            <a:pathLst>
              <a:path h="625000" w="5575475">
                <a:moveTo>
                  <a:pt x="0" y="0"/>
                </a:moveTo>
                <a:lnTo>
                  <a:pt x="5575475" y="0"/>
                </a:lnTo>
                <a:lnTo>
                  <a:pt x="5575475" y="625000"/>
                </a:lnTo>
                <a:lnTo>
                  <a:pt x="0" y="625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250555" y="2796377"/>
            <a:ext cx="5575475" cy="625000"/>
          </a:xfrm>
          <a:custGeom>
            <a:avLst/>
            <a:gdLst/>
            <a:ahLst/>
            <a:cxnLst/>
            <a:rect r="r" b="b" t="t" l="l"/>
            <a:pathLst>
              <a:path h="625000" w="5575475">
                <a:moveTo>
                  <a:pt x="0" y="0"/>
                </a:moveTo>
                <a:lnTo>
                  <a:pt x="5575475" y="0"/>
                </a:lnTo>
                <a:lnTo>
                  <a:pt x="5575475" y="625000"/>
                </a:lnTo>
                <a:lnTo>
                  <a:pt x="0" y="625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250564" y="930564"/>
            <a:ext cx="5575466" cy="624999"/>
          </a:xfrm>
          <a:custGeom>
            <a:avLst/>
            <a:gdLst/>
            <a:ahLst/>
            <a:cxnLst/>
            <a:rect r="r" b="b" t="t" l="l"/>
            <a:pathLst>
              <a:path h="624999" w="5575466">
                <a:moveTo>
                  <a:pt x="0" y="0"/>
                </a:moveTo>
                <a:lnTo>
                  <a:pt x="5575466" y="0"/>
                </a:lnTo>
                <a:lnTo>
                  <a:pt x="5575466" y="624999"/>
                </a:lnTo>
                <a:lnTo>
                  <a:pt x="0" y="62499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4250555" y="4495954"/>
            <a:ext cx="5618721" cy="629847"/>
          </a:xfrm>
          <a:custGeom>
            <a:avLst/>
            <a:gdLst/>
            <a:ahLst/>
            <a:cxnLst/>
            <a:rect r="r" b="b" t="t" l="l"/>
            <a:pathLst>
              <a:path h="629847" w="5618721">
                <a:moveTo>
                  <a:pt x="0" y="0"/>
                </a:moveTo>
                <a:lnTo>
                  <a:pt x="5618721" y="0"/>
                </a:lnTo>
                <a:lnTo>
                  <a:pt x="5618721" y="629848"/>
                </a:lnTo>
                <a:lnTo>
                  <a:pt x="0" y="6298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 id="7"/>
          <p:cNvSpPr txBox="true"/>
          <p:nvPr/>
        </p:nvSpPr>
        <p:spPr>
          <a:xfrm rot="0">
            <a:off x="4288895" y="4470722"/>
            <a:ext cx="5503379" cy="597641"/>
          </a:xfrm>
          <a:prstGeom prst="rect">
            <a:avLst/>
          </a:prstGeom>
        </p:spPr>
        <p:txBody>
          <a:bodyPr anchor="t" rtlCol="false" tIns="0" lIns="0" bIns="0" rIns="0">
            <a:spAutoFit/>
          </a:bodyPr>
          <a:lstStyle/>
          <a:p>
            <a:pPr algn="just">
              <a:lnSpc>
                <a:spcPts val="1539"/>
              </a:lnSpc>
            </a:pPr>
            <a:r>
              <a:rPr lang="en-US" sz="1099">
                <a:solidFill>
                  <a:srgbClr val="000000"/>
                </a:solidFill>
                <a:latin typeface="Calibri (MS)"/>
                <a:ea typeface="Calibri (MS)"/>
                <a:cs typeface="Calibri (MS)"/>
                <a:sym typeface="Calibri (MS)"/>
              </a:rPr>
              <a:t>T</a:t>
            </a:r>
            <a:r>
              <a:rPr lang="en-US" b="true" sz="1099">
                <a:solidFill>
                  <a:srgbClr val="000000"/>
                </a:solidFill>
                <a:latin typeface="Calibri (MS) Bold"/>
                <a:ea typeface="Calibri (MS) Bold"/>
                <a:cs typeface="Calibri (MS) Bold"/>
                <a:sym typeface="Calibri (MS) Bold"/>
              </a:rPr>
              <a:t>he Franco-Brazilian Institute of Business Administration</a:t>
            </a:r>
            <a:r>
              <a:rPr lang="en-US" sz="1099">
                <a:solidFill>
                  <a:srgbClr val="000000"/>
                </a:solidFill>
                <a:latin typeface="Calibri (MS)"/>
                <a:ea typeface="Calibri (MS)"/>
                <a:cs typeface="Calibri (MS)"/>
                <a:sym typeface="Calibri (MS)"/>
              </a:rPr>
              <a:t> is an associative structure aimed at consolidating university and economic relations between France and Brazil, focusing on both students and professors, in terms of education and research in business management.</a:t>
            </a:r>
          </a:p>
        </p:txBody>
      </p:sp>
      <p:sp>
        <p:nvSpPr>
          <p:cNvPr name="Freeform 8" id="8"/>
          <p:cNvSpPr/>
          <p:nvPr/>
        </p:nvSpPr>
        <p:spPr>
          <a:xfrm flipH="false" flipV="false" rot="0">
            <a:off x="4250555" y="5332271"/>
            <a:ext cx="5618721" cy="629847"/>
          </a:xfrm>
          <a:custGeom>
            <a:avLst/>
            <a:gdLst/>
            <a:ahLst/>
            <a:cxnLst/>
            <a:rect r="r" b="b" t="t" l="l"/>
            <a:pathLst>
              <a:path h="629847" w="5618721">
                <a:moveTo>
                  <a:pt x="0" y="0"/>
                </a:moveTo>
                <a:lnTo>
                  <a:pt x="5618721" y="0"/>
                </a:lnTo>
                <a:lnTo>
                  <a:pt x="5618721" y="629848"/>
                </a:lnTo>
                <a:lnTo>
                  <a:pt x="0" y="62984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4292747" y="5314963"/>
            <a:ext cx="5576530" cy="647155"/>
          </a:xfrm>
          <a:prstGeom prst="rect">
            <a:avLst/>
          </a:prstGeom>
        </p:spPr>
        <p:txBody>
          <a:bodyPr anchor="t" rtlCol="false" tIns="0" lIns="0" bIns="0" rIns="0">
            <a:spAutoFit/>
          </a:bodyPr>
          <a:lstStyle/>
          <a:p>
            <a:pPr algn="just">
              <a:lnSpc>
                <a:spcPts val="1692"/>
              </a:lnSpc>
            </a:pPr>
            <a:r>
              <a:rPr lang="en-US" sz="1209">
                <a:solidFill>
                  <a:srgbClr val="000000"/>
                </a:solidFill>
                <a:latin typeface="Calibri (MS)"/>
                <a:ea typeface="Calibri (MS)"/>
                <a:cs typeface="Calibri (MS)"/>
                <a:sym typeface="Calibri (MS)"/>
              </a:rPr>
              <a:t>A reflective and action-oriented forum of over 350 members from Higher Education Institutions (HEIs), research centers and national, regional, and international associations.</a:t>
            </a:r>
          </a:p>
        </p:txBody>
      </p:sp>
      <p:sp>
        <p:nvSpPr>
          <p:cNvPr name="TextBox 10" id="10"/>
          <p:cNvSpPr txBox="true"/>
          <p:nvPr/>
        </p:nvSpPr>
        <p:spPr>
          <a:xfrm rot="0">
            <a:off x="4363657" y="2822980"/>
            <a:ext cx="5385371" cy="711949"/>
          </a:xfrm>
          <a:prstGeom prst="rect">
            <a:avLst/>
          </a:prstGeom>
        </p:spPr>
        <p:txBody>
          <a:bodyPr anchor="t" rtlCol="false" tIns="0" lIns="0" bIns="0" rIns="0">
            <a:spAutoFit/>
          </a:bodyPr>
          <a:lstStyle/>
          <a:p>
            <a:pPr algn="just">
              <a:lnSpc>
                <a:spcPts val="1433"/>
              </a:lnSpc>
            </a:pPr>
            <a:r>
              <a:rPr lang="en-US" sz="1191">
                <a:solidFill>
                  <a:srgbClr val="000000"/>
                </a:solidFill>
                <a:latin typeface="Calibri (MS)"/>
                <a:ea typeface="Calibri (MS)"/>
                <a:cs typeface="Calibri (MS)"/>
                <a:sym typeface="Calibri (MS)"/>
              </a:rPr>
              <a:t>The Association of Portuguese Language Universities </a:t>
            </a:r>
            <a:r>
              <a:rPr lang="en-US" sz="1191" b="true">
                <a:solidFill>
                  <a:srgbClr val="000000"/>
                </a:solidFill>
                <a:latin typeface="Calibri (MS) Bold"/>
                <a:ea typeface="Calibri (MS) Bold"/>
                <a:cs typeface="Calibri (MS) Bold"/>
                <a:sym typeface="Calibri (MS) Bold"/>
              </a:rPr>
              <a:t>(AULP)</a:t>
            </a:r>
            <a:r>
              <a:rPr lang="en-US" sz="1191">
                <a:solidFill>
                  <a:srgbClr val="000000"/>
                </a:solidFill>
                <a:latin typeface="Calibri (MS)"/>
                <a:ea typeface="Calibri (MS)"/>
                <a:cs typeface="Calibri (MS)"/>
                <a:sym typeface="Calibri (MS)"/>
              </a:rPr>
              <a:t> is an organization that brings together higher education institutions from Portuguese-speaking countries around the world.</a:t>
            </a:r>
          </a:p>
          <a:p>
            <a:pPr algn="just">
              <a:lnSpc>
                <a:spcPts val="1212"/>
              </a:lnSpc>
            </a:pPr>
          </a:p>
        </p:txBody>
      </p:sp>
      <p:sp>
        <p:nvSpPr>
          <p:cNvPr name="TextBox 11" id="11"/>
          <p:cNvSpPr txBox="true"/>
          <p:nvPr/>
        </p:nvSpPr>
        <p:spPr>
          <a:xfrm rot="0">
            <a:off x="4363657" y="1006010"/>
            <a:ext cx="5385371" cy="430860"/>
          </a:xfrm>
          <a:prstGeom prst="rect">
            <a:avLst/>
          </a:prstGeom>
        </p:spPr>
        <p:txBody>
          <a:bodyPr anchor="t" rtlCol="false" tIns="0" lIns="0" bIns="0" rIns="0">
            <a:spAutoFit/>
          </a:bodyPr>
          <a:lstStyle/>
          <a:p>
            <a:pPr algn="just">
              <a:lnSpc>
                <a:spcPts val="1654"/>
              </a:lnSpc>
            </a:pPr>
            <a:r>
              <a:rPr lang="en-US" b="true" sz="1375">
                <a:solidFill>
                  <a:srgbClr val="000000"/>
                </a:solidFill>
                <a:latin typeface="Calibri (MS) Bold"/>
                <a:ea typeface="Calibri (MS) Bold"/>
                <a:cs typeface="Calibri (MS) Bold"/>
                <a:sym typeface="Calibri (MS) Bold"/>
              </a:rPr>
              <a:t>FAUBAI </a:t>
            </a:r>
            <a:r>
              <a:rPr lang="en-US" sz="1375">
                <a:solidFill>
                  <a:srgbClr val="000000"/>
                </a:solidFill>
                <a:latin typeface="Calibri (MS)"/>
                <a:ea typeface="Calibri (MS)"/>
                <a:cs typeface="Calibri (MS)"/>
                <a:sym typeface="Calibri (MS)"/>
              </a:rPr>
              <a:t> Promotes the integration and training of managers, seminars, workshops, regional, national, and international meetings.</a:t>
            </a:r>
          </a:p>
        </p:txBody>
      </p:sp>
      <p:sp>
        <p:nvSpPr>
          <p:cNvPr name="TextBox 12" id="12"/>
          <p:cNvSpPr txBox="true"/>
          <p:nvPr/>
        </p:nvSpPr>
        <p:spPr>
          <a:xfrm rot="0">
            <a:off x="4342215" y="1900901"/>
            <a:ext cx="5406813" cy="527289"/>
          </a:xfrm>
          <a:prstGeom prst="rect">
            <a:avLst/>
          </a:prstGeom>
        </p:spPr>
        <p:txBody>
          <a:bodyPr anchor="t" rtlCol="false" tIns="0" lIns="0" bIns="0" rIns="0">
            <a:spAutoFit/>
          </a:bodyPr>
          <a:lstStyle/>
          <a:p>
            <a:pPr algn="just">
              <a:lnSpc>
                <a:spcPts val="1322"/>
              </a:lnSpc>
            </a:pPr>
            <a:r>
              <a:rPr lang="en-US" sz="1099">
                <a:solidFill>
                  <a:srgbClr val="000000"/>
                </a:solidFill>
                <a:latin typeface="Calibri (MS)"/>
                <a:ea typeface="Calibri (MS)"/>
                <a:cs typeface="Calibri (MS)"/>
                <a:sym typeface="Calibri (MS)"/>
              </a:rPr>
              <a:t>The World Association of French-speaking Higher Education and Research Institutions (</a:t>
            </a:r>
            <a:r>
              <a:rPr lang="en-US" b="true" sz="1099">
                <a:solidFill>
                  <a:srgbClr val="000000"/>
                </a:solidFill>
                <a:latin typeface="Calibri (MS) Bold"/>
                <a:ea typeface="Calibri (MS) Bold"/>
                <a:cs typeface="Calibri (MS) Bold"/>
                <a:sym typeface="Calibri (MS) Bold"/>
              </a:rPr>
              <a:t>AUF</a:t>
            </a:r>
            <a:r>
              <a:rPr lang="en-US" sz="1099">
                <a:solidFill>
                  <a:srgbClr val="000000"/>
                </a:solidFill>
                <a:latin typeface="Calibri (MS)"/>
                <a:ea typeface="Calibri (MS)"/>
                <a:cs typeface="Calibri (MS)"/>
                <a:sym typeface="Calibri (MS)"/>
              </a:rPr>
              <a:t>) brings together more than 1000 universities and institutions across all continents in about 120 countries.</a:t>
            </a:r>
          </a:p>
        </p:txBody>
      </p:sp>
      <p:sp>
        <p:nvSpPr>
          <p:cNvPr name="TextBox 13" id="13"/>
          <p:cNvSpPr txBox="true"/>
          <p:nvPr/>
        </p:nvSpPr>
        <p:spPr>
          <a:xfrm rot="0">
            <a:off x="4363657" y="3691281"/>
            <a:ext cx="5385371" cy="527289"/>
          </a:xfrm>
          <a:prstGeom prst="rect">
            <a:avLst/>
          </a:prstGeom>
        </p:spPr>
        <p:txBody>
          <a:bodyPr anchor="t" rtlCol="false" tIns="0" lIns="0" bIns="0" rIns="0">
            <a:spAutoFit/>
          </a:bodyPr>
          <a:lstStyle/>
          <a:p>
            <a:pPr algn="just">
              <a:lnSpc>
                <a:spcPts val="1322"/>
              </a:lnSpc>
            </a:pPr>
            <a:r>
              <a:rPr lang="en-US" sz="1099" spc="7">
                <a:solidFill>
                  <a:srgbClr val="000000"/>
                </a:solidFill>
                <a:latin typeface="Calibri (MS)"/>
                <a:ea typeface="Calibri (MS)"/>
                <a:cs typeface="Calibri (MS)"/>
                <a:sym typeface="Calibri (MS)"/>
              </a:rPr>
              <a:t>The </a:t>
            </a:r>
            <a:r>
              <a:rPr lang="en-US" b="true" sz="1099" spc="7">
                <a:solidFill>
                  <a:srgbClr val="000000"/>
                </a:solidFill>
                <a:latin typeface="Calibri (MS) Bold"/>
                <a:ea typeface="Calibri (MS) Bold"/>
                <a:cs typeface="Calibri (MS) Bold"/>
                <a:sym typeface="Calibri (MS) Bold"/>
              </a:rPr>
              <a:t>German-Brazilian</a:t>
            </a:r>
            <a:r>
              <a:rPr lang="en-US" sz="1099" spc="7">
                <a:solidFill>
                  <a:srgbClr val="000000"/>
                </a:solidFill>
                <a:latin typeface="Calibri (MS)"/>
                <a:ea typeface="Calibri (MS)"/>
                <a:cs typeface="Calibri (MS)"/>
                <a:sym typeface="Calibri (MS)"/>
              </a:rPr>
              <a:t> strategic partnership focuses on expanding cooperation in areas like energy, environment, climate, science, economy, trade, defence, labor, social affairs, and human rights, both bilaterally and multilaterally, including within the United Nations.</a:t>
            </a:r>
          </a:p>
        </p:txBody>
      </p:sp>
      <p:sp>
        <p:nvSpPr>
          <p:cNvPr name="Freeform 14" id="14"/>
          <p:cNvSpPr/>
          <p:nvPr/>
        </p:nvSpPr>
        <p:spPr>
          <a:xfrm flipH="false" flipV="false" rot="0">
            <a:off x="2565790" y="930564"/>
            <a:ext cx="1556211" cy="476164"/>
          </a:xfrm>
          <a:custGeom>
            <a:avLst/>
            <a:gdLst/>
            <a:ahLst/>
            <a:cxnLst/>
            <a:rect r="r" b="b" t="t" l="l"/>
            <a:pathLst>
              <a:path h="476164" w="1556211">
                <a:moveTo>
                  <a:pt x="0" y="0"/>
                </a:moveTo>
                <a:lnTo>
                  <a:pt x="1556211" y="0"/>
                </a:lnTo>
                <a:lnTo>
                  <a:pt x="1556211" y="476164"/>
                </a:lnTo>
                <a:lnTo>
                  <a:pt x="0" y="476164"/>
                </a:lnTo>
                <a:lnTo>
                  <a:pt x="0" y="0"/>
                </a:lnTo>
                <a:close/>
              </a:path>
            </a:pathLst>
          </a:custGeom>
          <a:blipFill>
            <a:blip r:embed="rId14"/>
            <a:stretch>
              <a:fillRect l="-27956" t="0" r="-47042" b="-65145"/>
            </a:stretch>
          </a:blipFill>
        </p:spPr>
      </p:sp>
      <p:sp>
        <p:nvSpPr>
          <p:cNvPr name="Freeform 15" id="15"/>
          <p:cNvSpPr/>
          <p:nvPr/>
        </p:nvSpPr>
        <p:spPr>
          <a:xfrm flipH="false" flipV="false" rot="0">
            <a:off x="2642037" y="1863470"/>
            <a:ext cx="1403716" cy="514498"/>
          </a:xfrm>
          <a:custGeom>
            <a:avLst/>
            <a:gdLst/>
            <a:ahLst/>
            <a:cxnLst/>
            <a:rect r="r" b="b" t="t" l="l"/>
            <a:pathLst>
              <a:path h="514498" w="1403716">
                <a:moveTo>
                  <a:pt x="0" y="0"/>
                </a:moveTo>
                <a:lnTo>
                  <a:pt x="1403716" y="0"/>
                </a:lnTo>
                <a:lnTo>
                  <a:pt x="1403716" y="514498"/>
                </a:lnTo>
                <a:lnTo>
                  <a:pt x="0" y="514498"/>
                </a:lnTo>
                <a:lnTo>
                  <a:pt x="0" y="0"/>
                </a:lnTo>
                <a:close/>
              </a:path>
            </a:pathLst>
          </a:custGeom>
          <a:blipFill>
            <a:blip r:embed="rId15"/>
            <a:stretch>
              <a:fillRect l="-25806" t="-32756" r="-161628" b="-32756"/>
            </a:stretch>
          </a:blipFill>
        </p:spPr>
      </p:sp>
      <p:sp>
        <p:nvSpPr>
          <p:cNvPr name="Freeform 16" id="16"/>
          <p:cNvSpPr/>
          <p:nvPr/>
        </p:nvSpPr>
        <p:spPr>
          <a:xfrm flipH="false" flipV="false" rot="0">
            <a:off x="2642037" y="1863470"/>
            <a:ext cx="1403716" cy="514498"/>
          </a:xfrm>
          <a:custGeom>
            <a:avLst/>
            <a:gdLst/>
            <a:ahLst/>
            <a:cxnLst/>
            <a:rect r="r" b="b" t="t" l="l"/>
            <a:pathLst>
              <a:path h="514498" w="1403716">
                <a:moveTo>
                  <a:pt x="0" y="0"/>
                </a:moveTo>
                <a:lnTo>
                  <a:pt x="1403716" y="0"/>
                </a:lnTo>
                <a:lnTo>
                  <a:pt x="1403716" y="514498"/>
                </a:lnTo>
                <a:lnTo>
                  <a:pt x="0" y="514498"/>
                </a:lnTo>
                <a:lnTo>
                  <a:pt x="0" y="0"/>
                </a:lnTo>
                <a:close/>
              </a:path>
            </a:pathLst>
          </a:custGeom>
          <a:blipFill>
            <a:blip r:embed="rId16"/>
            <a:stretch>
              <a:fillRect l="0" t="-16843" r="0" b="-16843"/>
            </a:stretch>
          </a:blipFill>
        </p:spPr>
      </p:sp>
      <p:sp>
        <p:nvSpPr>
          <p:cNvPr name="Freeform 17" id="17"/>
          <p:cNvSpPr/>
          <p:nvPr/>
        </p:nvSpPr>
        <p:spPr>
          <a:xfrm flipH="false" flipV="false" rot="0">
            <a:off x="2753237" y="2710833"/>
            <a:ext cx="1116756" cy="609212"/>
          </a:xfrm>
          <a:custGeom>
            <a:avLst/>
            <a:gdLst/>
            <a:ahLst/>
            <a:cxnLst/>
            <a:rect r="r" b="b" t="t" l="l"/>
            <a:pathLst>
              <a:path h="609212" w="1116756">
                <a:moveTo>
                  <a:pt x="0" y="0"/>
                </a:moveTo>
                <a:lnTo>
                  <a:pt x="1116756" y="0"/>
                </a:lnTo>
                <a:lnTo>
                  <a:pt x="1116756" y="609211"/>
                </a:lnTo>
                <a:lnTo>
                  <a:pt x="0" y="609211"/>
                </a:lnTo>
                <a:lnTo>
                  <a:pt x="0" y="0"/>
                </a:lnTo>
                <a:close/>
              </a:path>
            </a:pathLst>
          </a:custGeom>
          <a:blipFill>
            <a:blip r:embed="rId17"/>
            <a:stretch>
              <a:fillRect l="0" t="-38388" r="0" b="-44922"/>
            </a:stretch>
          </a:blipFill>
        </p:spPr>
      </p:sp>
      <p:sp>
        <p:nvSpPr>
          <p:cNvPr name="Freeform 18" id="18"/>
          <p:cNvSpPr/>
          <p:nvPr/>
        </p:nvSpPr>
        <p:spPr>
          <a:xfrm flipH="false" flipV="false" rot="0">
            <a:off x="2753237" y="3706872"/>
            <a:ext cx="1118204" cy="555109"/>
          </a:xfrm>
          <a:custGeom>
            <a:avLst/>
            <a:gdLst/>
            <a:ahLst/>
            <a:cxnLst/>
            <a:rect r="r" b="b" t="t" l="l"/>
            <a:pathLst>
              <a:path h="555109" w="1118204">
                <a:moveTo>
                  <a:pt x="0" y="0"/>
                </a:moveTo>
                <a:lnTo>
                  <a:pt x="1118204" y="0"/>
                </a:lnTo>
                <a:lnTo>
                  <a:pt x="1118204" y="555109"/>
                </a:lnTo>
                <a:lnTo>
                  <a:pt x="0" y="555109"/>
                </a:lnTo>
                <a:lnTo>
                  <a:pt x="0" y="0"/>
                </a:lnTo>
                <a:close/>
              </a:path>
            </a:pathLst>
          </a:custGeom>
          <a:blipFill>
            <a:blip r:embed="rId18"/>
            <a:stretch>
              <a:fillRect l="0" t="-17024" r="0" b="-17024"/>
            </a:stretch>
          </a:blipFill>
        </p:spPr>
      </p:sp>
      <p:sp>
        <p:nvSpPr>
          <p:cNvPr name="Freeform 19" id="19"/>
          <p:cNvSpPr/>
          <p:nvPr/>
        </p:nvSpPr>
        <p:spPr>
          <a:xfrm flipH="false" flipV="false" rot="0">
            <a:off x="2905852" y="4445873"/>
            <a:ext cx="732216" cy="694964"/>
          </a:xfrm>
          <a:custGeom>
            <a:avLst/>
            <a:gdLst/>
            <a:ahLst/>
            <a:cxnLst/>
            <a:rect r="r" b="b" t="t" l="l"/>
            <a:pathLst>
              <a:path h="694964" w="732216">
                <a:moveTo>
                  <a:pt x="0" y="0"/>
                </a:moveTo>
                <a:lnTo>
                  <a:pt x="732216" y="0"/>
                </a:lnTo>
                <a:lnTo>
                  <a:pt x="732216" y="694963"/>
                </a:lnTo>
                <a:lnTo>
                  <a:pt x="0" y="694963"/>
                </a:lnTo>
                <a:lnTo>
                  <a:pt x="0" y="0"/>
                </a:lnTo>
                <a:close/>
              </a:path>
            </a:pathLst>
          </a:custGeom>
          <a:blipFill>
            <a:blip r:embed="rId19"/>
            <a:stretch>
              <a:fillRect l="0" t="0" r="-2917" b="0"/>
            </a:stretch>
          </a:blipFill>
        </p:spPr>
      </p:sp>
      <p:sp>
        <p:nvSpPr>
          <p:cNvPr name="Freeform 20" id="20"/>
          <p:cNvSpPr/>
          <p:nvPr/>
        </p:nvSpPr>
        <p:spPr>
          <a:xfrm flipH="false" flipV="false" rot="0">
            <a:off x="3025596" y="5353063"/>
            <a:ext cx="568559" cy="624790"/>
          </a:xfrm>
          <a:custGeom>
            <a:avLst/>
            <a:gdLst/>
            <a:ahLst/>
            <a:cxnLst/>
            <a:rect r="r" b="b" t="t" l="l"/>
            <a:pathLst>
              <a:path h="624790" w="568559">
                <a:moveTo>
                  <a:pt x="0" y="0"/>
                </a:moveTo>
                <a:lnTo>
                  <a:pt x="568559" y="0"/>
                </a:lnTo>
                <a:lnTo>
                  <a:pt x="568559" y="624790"/>
                </a:lnTo>
                <a:lnTo>
                  <a:pt x="0" y="624790"/>
                </a:lnTo>
                <a:lnTo>
                  <a:pt x="0" y="0"/>
                </a:lnTo>
                <a:close/>
              </a:path>
            </a:pathLst>
          </a:custGeom>
          <a:blipFill>
            <a:blip r:embed="rId20"/>
            <a:stretch>
              <a:fillRect l="0" t="0" r="0" b="0"/>
            </a:stretch>
          </a:blipFill>
        </p:spPr>
      </p:sp>
      <p:sp>
        <p:nvSpPr>
          <p:cNvPr name="Freeform 21" id="21"/>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1"/>
            <a:stretch>
              <a:fillRect l="0" t="0" r="0" b="0"/>
            </a:stretch>
          </a:blipFill>
        </p:spPr>
      </p:sp>
      <p:sp>
        <p:nvSpPr>
          <p:cNvPr name="Freeform 22" id="22"/>
          <p:cNvSpPr/>
          <p:nvPr/>
        </p:nvSpPr>
        <p:spPr>
          <a:xfrm flipH="false" flipV="false" rot="0">
            <a:off x="2888986" y="6084284"/>
            <a:ext cx="749082" cy="724847"/>
          </a:xfrm>
          <a:custGeom>
            <a:avLst/>
            <a:gdLst/>
            <a:ahLst/>
            <a:cxnLst/>
            <a:rect r="r" b="b" t="t" l="l"/>
            <a:pathLst>
              <a:path h="724847" w="749082">
                <a:moveTo>
                  <a:pt x="0" y="0"/>
                </a:moveTo>
                <a:lnTo>
                  <a:pt x="749082" y="0"/>
                </a:lnTo>
                <a:lnTo>
                  <a:pt x="749082" y="724847"/>
                </a:lnTo>
                <a:lnTo>
                  <a:pt x="0" y="724847"/>
                </a:lnTo>
                <a:lnTo>
                  <a:pt x="0" y="0"/>
                </a:lnTo>
                <a:close/>
              </a:path>
            </a:pathLst>
          </a:custGeom>
          <a:blipFill>
            <a:blip r:embed="rId22"/>
            <a:stretch>
              <a:fillRect l="0" t="0" r="0" b="0"/>
            </a:stretch>
          </a:blipFill>
        </p:spPr>
      </p:sp>
      <p:sp>
        <p:nvSpPr>
          <p:cNvPr name="TextBox 23" id="23"/>
          <p:cNvSpPr txBox="true"/>
          <p:nvPr/>
        </p:nvSpPr>
        <p:spPr>
          <a:xfrm rot="0">
            <a:off x="1999854" y="82306"/>
            <a:ext cx="10192146" cy="695858"/>
          </a:xfrm>
          <a:prstGeom prst="rect">
            <a:avLst/>
          </a:prstGeom>
        </p:spPr>
        <p:txBody>
          <a:bodyPr anchor="t" rtlCol="false" tIns="0" lIns="0" bIns="0" rIns="0">
            <a:spAutoFit/>
          </a:bodyPr>
          <a:lstStyle/>
          <a:p>
            <a:pPr algn="l">
              <a:lnSpc>
                <a:spcPts val="5745"/>
              </a:lnSpc>
            </a:pPr>
            <a:r>
              <a:rPr lang="en-US" sz="4104">
                <a:solidFill>
                  <a:srgbClr val="022B71"/>
                </a:solidFill>
                <a:latin typeface="Century Gothic Paneuropean"/>
                <a:ea typeface="Century Gothic Paneuropean"/>
                <a:cs typeface="Century Gothic Paneuropean"/>
                <a:sym typeface="Century Gothic Paneuropean"/>
              </a:rPr>
              <a:t>International Associations and Networks</a:t>
            </a:r>
          </a:p>
        </p:txBody>
      </p:sp>
      <p:sp>
        <p:nvSpPr>
          <p:cNvPr name="Freeform 24" id="24"/>
          <p:cNvSpPr/>
          <p:nvPr/>
        </p:nvSpPr>
        <p:spPr>
          <a:xfrm flipH="false" flipV="false" rot="0">
            <a:off x="4250555" y="6117105"/>
            <a:ext cx="5618721" cy="629847"/>
          </a:xfrm>
          <a:custGeom>
            <a:avLst/>
            <a:gdLst/>
            <a:ahLst/>
            <a:cxnLst/>
            <a:rect r="r" b="b" t="t" l="l"/>
            <a:pathLst>
              <a:path h="629847" w="5618721">
                <a:moveTo>
                  <a:pt x="0" y="0"/>
                </a:moveTo>
                <a:lnTo>
                  <a:pt x="5618721" y="0"/>
                </a:lnTo>
                <a:lnTo>
                  <a:pt x="5618721" y="629847"/>
                </a:lnTo>
                <a:lnTo>
                  <a:pt x="0" y="62984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5" id="25"/>
          <p:cNvSpPr txBox="true"/>
          <p:nvPr/>
        </p:nvSpPr>
        <p:spPr>
          <a:xfrm rot="0">
            <a:off x="4306273" y="6116459"/>
            <a:ext cx="5521792" cy="583515"/>
          </a:xfrm>
          <a:prstGeom prst="rect">
            <a:avLst/>
          </a:prstGeom>
        </p:spPr>
        <p:txBody>
          <a:bodyPr anchor="t" rtlCol="false" tIns="0" lIns="0" bIns="0" rIns="0">
            <a:spAutoFit/>
          </a:bodyPr>
          <a:lstStyle/>
          <a:p>
            <a:pPr algn="just">
              <a:lnSpc>
                <a:spcPts val="1518"/>
              </a:lnSpc>
              <a:spcBef>
                <a:spcPct val="0"/>
              </a:spcBef>
            </a:pPr>
            <a:r>
              <a:rPr lang="en-US" sz="1084">
                <a:solidFill>
                  <a:srgbClr val="000000"/>
                </a:solidFill>
                <a:latin typeface="Calibri (MS)"/>
                <a:ea typeface="Calibri (MS)"/>
                <a:cs typeface="Calibri (MS)"/>
                <a:sym typeface="Calibri (MS)"/>
              </a:rPr>
              <a:t>The </a:t>
            </a:r>
            <a:r>
              <a:rPr lang="en-US" b="true" sz="1084">
                <a:solidFill>
                  <a:srgbClr val="000000"/>
                </a:solidFill>
                <a:latin typeface="Calibri (MS) Bold"/>
                <a:ea typeface="Calibri (MS) Bold"/>
                <a:cs typeface="Calibri (MS) Bold"/>
                <a:sym typeface="Calibri (MS) Bold"/>
              </a:rPr>
              <a:t>International Association of Universities</a:t>
            </a:r>
            <a:r>
              <a:rPr lang="en-US" sz="1084">
                <a:solidFill>
                  <a:srgbClr val="000000"/>
                </a:solidFill>
                <a:latin typeface="Calibri (MS)"/>
                <a:ea typeface="Calibri (MS)"/>
                <a:cs typeface="Calibri (MS)"/>
                <a:sym typeface="Calibri (MS)"/>
              </a:rPr>
              <a:t>, is a membership-based organization that serves the global higher education community through knowledge analysis and trends, publications and portals, advisory services, peer learning, events, and global advocacy.</a:t>
            </a:r>
          </a:p>
        </p:txBody>
      </p:sp>
      <p:sp>
        <p:nvSpPr>
          <p:cNvPr name="Freeform 26" id="26"/>
          <p:cNvSpPr/>
          <p:nvPr/>
        </p:nvSpPr>
        <p:spPr>
          <a:xfrm flipH="true" flipV="false" rot="0">
            <a:off x="-996694" y="-753067"/>
            <a:ext cx="2872722" cy="7902145"/>
          </a:xfrm>
          <a:custGeom>
            <a:avLst/>
            <a:gdLst/>
            <a:ahLst/>
            <a:cxnLst/>
            <a:rect r="r" b="b" t="t" l="l"/>
            <a:pathLst>
              <a:path h="7902145" w="2872722">
                <a:moveTo>
                  <a:pt x="2872723" y="0"/>
                </a:moveTo>
                <a:lnTo>
                  <a:pt x="0" y="0"/>
                </a:lnTo>
                <a:lnTo>
                  <a:pt x="0" y="7902144"/>
                </a:lnTo>
                <a:lnTo>
                  <a:pt x="2872723" y="7902144"/>
                </a:lnTo>
                <a:lnTo>
                  <a:pt x="2872723" y="0"/>
                </a:lnTo>
                <a:close/>
              </a:path>
            </a:pathLst>
          </a:custGeom>
          <a:blipFill>
            <a:blip r:embed="rId25"/>
            <a:stretch>
              <a:fillRect l="-174310" t="0" r="-154467" b="-3268"/>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142868" y="2657847"/>
            <a:ext cx="3058813" cy="2341363"/>
            <a:chOff x="0" y="0"/>
            <a:chExt cx="1537717" cy="1177043"/>
          </a:xfrm>
        </p:grpSpPr>
        <p:sp>
          <p:nvSpPr>
            <p:cNvPr name="Freeform 3" id="3"/>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4" id="4"/>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5" id="5"/>
          <p:cNvSpPr txBox="true"/>
          <p:nvPr/>
        </p:nvSpPr>
        <p:spPr>
          <a:xfrm rot="0">
            <a:off x="2450396" y="3270780"/>
            <a:ext cx="2448387" cy="5619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Signing of MoU (Memorandum of Understanding)</a:t>
            </a:r>
          </a:p>
        </p:txBody>
      </p:sp>
      <p:grpSp>
        <p:nvGrpSpPr>
          <p:cNvPr name="Group 6" id="6"/>
          <p:cNvGrpSpPr/>
          <p:nvPr/>
        </p:nvGrpSpPr>
        <p:grpSpPr>
          <a:xfrm rot="0">
            <a:off x="5413133" y="2657847"/>
            <a:ext cx="3058813" cy="2341363"/>
            <a:chOff x="0" y="0"/>
            <a:chExt cx="1537717" cy="1177043"/>
          </a:xfrm>
        </p:grpSpPr>
        <p:sp>
          <p:nvSpPr>
            <p:cNvPr name="Freeform 7" id="7"/>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8" id="8"/>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9" id="9"/>
          <p:cNvSpPr txBox="true"/>
          <p:nvPr/>
        </p:nvSpPr>
        <p:spPr>
          <a:xfrm rot="0">
            <a:off x="2431346" y="4107740"/>
            <a:ext cx="2448387" cy="3714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Specific Cooperation Agreement</a:t>
            </a:r>
          </a:p>
        </p:txBody>
      </p:sp>
      <p:sp>
        <p:nvSpPr>
          <p:cNvPr name="TextBox 10" id="10"/>
          <p:cNvSpPr txBox="true"/>
          <p:nvPr/>
        </p:nvSpPr>
        <p:spPr>
          <a:xfrm rot="0">
            <a:off x="5718346" y="4107740"/>
            <a:ext cx="2448387" cy="1809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Double Degrees</a:t>
            </a:r>
          </a:p>
        </p:txBody>
      </p:sp>
      <p:grpSp>
        <p:nvGrpSpPr>
          <p:cNvPr name="Group 11" id="11"/>
          <p:cNvGrpSpPr/>
          <p:nvPr/>
        </p:nvGrpSpPr>
        <p:grpSpPr>
          <a:xfrm rot="0">
            <a:off x="8681465" y="2674423"/>
            <a:ext cx="3058813" cy="2341363"/>
            <a:chOff x="0" y="0"/>
            <a:chExt cx="1537717" cy="1177043"/>
          </a:xfrm>
        </p:grpSpPr>
        <p:sp>
          <p:nvSpPr>
            <p:cNvPr name="Freeform 12" id="12"/>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13" id="13"/>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14" id="14"/>
          <p:cNvSpPr txBox="true"/>
          <p:nvPr/>
        </p:nvSpPr>
        <p:spPr>
          <a:xfrm rot="0">
            <a:off x="5822989" y="3270780"/>
            <a:ext cx="2448387" cy="3714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Co-supervisions (Cotutelle Programs)</a:t>
            </a:r>
          </a:p>
        </p:txBody>
      </p:sp>
      <p:sp>
        <p:nvSpPr>
          <p:cNvPr name="TextBox 15" id="15"/>
          <p:cNvSpPr txBox="true"/>
          <p:nvPr/>
        </p:nvSpPr>
        <p:spPr>
          <a:xfrm rot="0">
            <a:off x="9057813" y="3660013"/>
            <a:ext cx="2448387" cy="3714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Mobility of students, staff, researchers, and professors</a:t>
            </a:r>
          </a:p>
        </p:txBody>
      </p:sp>
      <p:sp>
        <p:nvSpPr>
          <p:cNvPr name="Freeform 16" id="16"/>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17" id="17"/>
          <p:cNvSpPr txBox="true"/>
          <p:nvPr/>
        </p:nvSpPr>
        <p:spPr>
          <a:xfrm rot="0">
            <a:off x="2030608" y="152036"/>
            <a:ext cx="9991831" cy="705586"/>
          </a:xfrm>
          <a:prstGeom prst="rect">
            <a:avLst/>
          </a:prstGeom>
        </p:spPr>
        <p:txBody>
          <a:bodyPr anchor="t" rtlCol="false" tIns="0" lIns="0" bIns="0" rIns="0">
            <a:spAutoFit/>
          </a:bodyPr>
          <a:lstStyle/>
          <a:p>
            <a:pPr algn="l">
              <a:lnSpc>
                <a:spcPts val="5734"/>
              </a:lnSpc>
            </a:pPr>
            <a:r>
              <a:rPr lang="en-US" sz="4096" spc="4">
                <a:solidFill>
                  <a:srgbClr val="373372"/>
                </a:solidFill>
                <a:latin typeface="Century Gothic Paneuropean"/>
                <a:ea typeface="Century Gothic Paneuropean"/>
                <a:cs typeface="Century Gothic Paneuropean"/>
                <a:sym typeface="Century Gothic Paneuropean"/>
              </a:rPr>
              <a:t>How can we internationaly collaborate</a:t>
            </a:r>
          </a:p>
        </p:txBody>
      </p:sp>
      <p:sp>
        <p:nvSpPr>
          <p:cNvPr name="Freeform 18" id="18"/>
          <p:cNvSpPr/>
          <p:nvPr/>
        </p:nvSpPr>
        <p:spPr>
          <a:xfrm flipH="true" flipV="false" rot="0">
            <a:off x="0" y="0"/>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3"/>
            <a:stretch>
              <a:fillRect l="-274974" t="-15225" r="-301422" b="-3765"/>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Freeform 3" id="3"/>
          <p:cNvSpPr/>
          <p:nvPr/>
        </p:nvSpPr>
        <p:spPr>
          <a:xfrm flipH="false" flipV="false" rot="0">
            <a:off x="1611499" y="1633225"/>
            <a:ext cx="3673194" cy="3673194"/>
          </a:xfrm>
          <a:custGeom>
            <a:avLst/>
            <a:gdLst/>
            <a:ahLst/>
            <a:cxnLst/>
            <a:rect r="r" b="b" t="t" l="l"/>
            <a:pathLst>
              <a:path h="3673194" w="3673194">
                <a:moveTo>
                  <a:pt x="0" y="0"/>
                </a:moveTo>
                <a:lnTo>
                  <a:pt x="3673193" y="0"/>
                </a:lnTo>
                <a:lnTo>
                  <a:pt x="3673193" y="3673194"/>
                </a:lnTo>
                <a:lnTo>
                  <a:pt x="0" y="3673194"/>
                </a:lnTo>
                <a:lnTo>
                  <a:pt x="0" y="0"/>
                </a:lnTo>
                <a:close/>
              </a:path>
            </a:pathLst>
          </a:custGeom>
          <a:blipFill>
            <a:blip r:embed="rId3"/>
            <a:stretch>
              <a:fillRect l="0" t="0" r="0" b="0"/>
            </a:stretch>
          </a:blipFill>
        </p:spPr>
      </p:sp>
      <p:sp>
        <p:nvSpPr>
          <p:cNvPr name="Freeform 4" id="4"/>
          <p:cNvSpPr/>
          <p:nvPr/>
        </p:nvSpPr>
        <p:spPr>
          <a:xfrm flipH="false" flipV="false" rot="0">
            <a:off x="8707942" y="1592403"/>
            <a:ext cx="3673194" cy="3673194"/>
          </a:xfrm>
          <a:custGeom>
            <a:avLst/>
            <a:gdLst/>
            <a:ahLst/>
            <a:cxnLst/>
            <a:rect r="r" b="b" t="t" l="l"/>
            <a:pathLst>
              <a:path h="3673194" w="3673194">
                <a:moveTo>
                  <a:pt x="0" y="0"/>
                </a:moveTo>
                <a:lnTo>
                  <a:pt x="3673194" y="0"/>
                </a:lnTo>
                <a:lnTo>
                  <a:pt x="3673194" y="3673194"/>
                </a:lnTo>
                <a:lnTo>
                  <a:pt x="0" y="3673194"/>
                </a:lnTo>
                <a:lnTo>
                  <a:pt x="0" y="0"/>
                </a:lnTo>
                <a:close/>
              </a:path>
            </a:pathLst>
          </a:custGeom>
          <a:blipFill>
            <a:blip r:embed="rId4"/>
            <a:stretch>
              <a:fillRect l="0" t="0" r="0" b="0"/>
            </a:stretch>
          </a:blipFill>
        </p:spPr>
      </p:sp>
      <p:sp>
        <p:nvSpPr>
          <p:cNvPr name="Freeform 5" id="5"/>
          <p:cNvSpPr/>
          <p:nvPr/>
        </p:nvSpPr>
        <p:spPr>
          <a:xfrm flipH="false" flipV="false" rot="0">
            <a:off x="5189927" y="1633225"/>
            <a:ext cx="3673194" cy="3673194"/>
          </a:xfrm>
          <a:custGeom>
            <a:avLst/>
            <a:gdLst/>
            <a:ahLst/>
            <a:cxnLst/>
            <a:rect r="r" b="b" t="t" l="l"/>
            <a:pathLst>
              <a:path h="3673194" w="3673194">
                <a:moveTo>
                  <a:pt x="0" y="0"/>
                </a:moveTo>
                <a:lnTo>
                  <a:pt x="3673194" y="0"/>
                </a:lnTo>
                <a:lnTo>
                  <a:pt x="3673194" y="3673194"/>
                </a:lnTo>
                <a:lnTo>
                  <a:pt x="0" y="3673194"/>
                </a:lnTo>
                <a:lnTo>
                  <a:pt x="0" y="0"/>
                </a:lnTo>
                <a:close/>
              </a:path>
            </a:pathLst>
          </a:custGeom>
          <a:blipFill>
            <a:blip r:embed="rId5"/>
            <a:stretch>
              <a:fillRect l="0" t="0" r="0" b="0"/>
            </a:stretch>
          </a:blipFill>
        </p:spPr>
      </p:sp>
      <p:sp>
        <p:nvSpPr>
          <p:cNvPr name="TextBox 6" id="6"/>
          <p:cNvSpPr txBox="true"/>
          <p:nvPr/>
        </p:nvSpPr>
        <p:spPr>
          <a:xfrm rot="0">
            <a:off x="2030608" y="152036"/>
            <a:ext cx="9991831" cy="705586"/>
          </a:xfrm>
          <a:prstGeom prst="rect">
            <a:avLst/>
          </a:prstGeom>
        </p:spPr>
        <p:txBody>
          <a:bodyPr anchor="t" rtlCol="false" tIns="0" lIns="0" bIns="0" rIns="0">
            <a:spAutoFit/>
          </a:bodyPr>
          <a:lstStyle/>
          <a:p>
            <a:pPr algn="l">
              <a:lnSpc>
                <a:spcPts val="5734"/>
              </a:lnSpc>
            </a:pPr>
            <a:r>
              <a:rPr lang="en-US" sz="4096" spc="4">
                <a:solidFill>
                  <a:srgbClr val="373372"/>
                </a:solidFill>
                <a:latin typeface="Century Gothic Paneuropean"/>
                <a:ea typeface="Century Gothic Paneuropean"/>
                <a:cs typeface="Century Gothic Paneuropean"/>
                <a:sym typeface="Century Gothic Paneuropean"/>
              </a:rPr>
              <a:t>UFU at rankings </a:t>
            </a:r>
          </a:p>
        </p:txBody>
      </p:sp>
      <p:sp>
        <p:nvSpPr>
          <p:cNvPr name="Freeform 7" id="7"/>
          <p:cNvSpPr/>
          <p:nvPr/>
        </p:nvSpPr>
        <p:spPr>
          <a:xfrm flipH="true" flipV="false" rot="0">
            <a:off x="0" y="9093"/>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6"/>
            <a:stretch>
              <a:fillRect l="-274974" t="-15225" r="-301422" b="-3765"/>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365218" y="-1351158"/>
            <a:ext cx="5298309" cy="10355254"/>
          </a:xfrm>
          <a:custGeom>
            <a:avLst/>
            <a:gdLst/>
            <a:ahLst/>
            <a:cxnLst/>
            <a:rect r="r" b="b" t="t" l="l"/>
            <a:pathLst>
              <a:path h="10355254" w="5298309">
                <a:moveTo>
                  <a:pt x="0" y="0"/>
                </a:moveTo>
                <a:lnTo>
                  <a:pt x="5298309" y="0"/>
                </a:lnTo>
                <a:lnTo>
                  <a:pt x="5298309" y="10355254"/>
                </a:lnTo>
                <a:lnTo>
                  <a:pt x="0" y="10355254"/>
                </a:lnTo>
                <a:lnTo>
                  <a:pt x="0" y="0"/>
                </a:lnTo>
                <a:close/>
              </a:path>
            </a:pathLst>
          </a:custGeom>
          <a:blipFill>
            <a:blip r:embed="rId2"/>
            <a:stretch>
              <a:fillRect l="-62110" t="-29211" r="-49240" b="-23904"/>
            </a:stretch>
          </a:blipFill>
        </p:spPr>
      </p:sp>
      <p:sp>
        <p:nvSpPr>
          <p:cNvPr name="Freeform 3" id="3"/>
          <p:cNvSpPr/>
          <p:nvPr/>
        </p:nvSpPr>
        <p:spPr>
          <a:xfrm flipH="false" flipV="false" rot="0">
            <a:off x="9978364" y="6172200"/>
            <a:ext cx="2074692" cy="606847"/>
          </a:xfrm>
          <a:custGeom>
            <a:avLst/>
            <a:gdLst/>
            <a:ahLst/>
            <a:cxnLst/>
            <a:rect r="r" b="b" t="t" l="l"/>
            <a:pathLst>
              <a:path h="606847" w="2074692">
                <a:moveTo>
                  <a:pt x="0" y="0"/>
                </a:moveTo>
                <a:lnTo>
                  <a:pt x="2074692" y="0"/>
                </a:lnTo>
                <a:lnTo>
                  <a:pt x="2074692" y="606847"/>
                </a:lnTo>
                <a:lnTo>
                  <a:pt x="0" y="606847"/>
                </a:lnTo>
                <a:lnTo>
                  <a:pt x="0" y="0"/>
                </a:lnTo>
                <a:close/>
              </a:path>
            </a:pathLst>
          </a:custGeom>
          <a:blipFill>
            <a:blip r:embed="rId3"/>
            <a:stretch>
              <a:fillRect l="0" t="0" r="0" b="0"/>
            </a:stretch>
          </a:blipFill>
        </p:spPr>
      </p:sp>
      <p:sp>
        <p:nvSpPr>
          <p:cNvPr name="Freeform 4" id="4"/>
          <p:cNvSpPr/>
          <p:nvPr/>
        </p:nvSpPr>
        <p:spPr>
          <a:xfrm flipH="false" flipV="false" rot="0">
            <a:off x="8571326" y="96174"/>
            <a:ext cx="3620674" cy="1179252"/>
          </a:xfrm>
          <a:custGeom>
            <a:avLst/>
            <a:gdLst/>
            <a:ahLst/>
            <a:cxnLst/>
            <a:rect r="r" b="b" t="t" l="l"/>
            <a:pathLst>
              <a:path h="1179252" w="3620674">
                <a:moveTo>
                  <a:pt x="0" y="0"/>
                </a:moveTo>
                <a:lnTo>
                  <a:pt x="3620674" y="0"/>
                </a:lnTo>
                <a:lnTo>
                  <a:pt x="3620674" y="1179252"/>
                </a:lnTo>
                <a:lnTo>
                  <a:pt x="0" y="1179252"/>
                </a:lnTo>
                <a:lnTo>
                  <a:pt x="0" y="0"/>
                </a:lnTo>
                <a:close/>
              </a:path>
            </a:pathLst>
          </a:custGeom>
          <a:blipFill>
            <a:blip r:embed="rId4"/>
            <a:stretch>
              <a:fillRect l="0" t="0" r="0" b="0"/>
            </a:stretch>
          </a:blipFill>
        </p:spPr>
      </p:sp>
      <p:sp>
        <p:nvSpPr>
          <p:cNvPr name="TextBox 5" id="5"/>
          <p:cNvSpPr txBox="true"/>
          <p:nvPr/>
        </p:nvSpPr>
        <p:spPr>
          <a:xfrm rot="0">
            <a:off x="2188559" y="104908"/>
            <a:ext cx="6222435"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SDG progress report </a:t>
            </a:r>
          </a:p>
        </p:txBody>
      </p:sp>
      <p:sp>
        <p:nvSpPr>
          <p:cNvPr name="Freeform 6" id="6"/>
          <p:cNvSpPr/>
          <p:nvPr/>
        </p:nvSpPr>
        <p:spPr>
          <a:xfrm flipH="true" flipV="false" rot="0">
            <a:off x="0" y="18186"/>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5"/>
            <a:stretch>
              <a:fillRect l="-274974" t="-15225" r="-301422" b="-3765"/>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96721" y="58687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323743" y="1322614"/>
            <a:ext cx="9436849" cy="5705811"/>
          </a:xfrm>
          <a:prstGeom prst="rect">
            <a:avLst/>
          </a:prstGeom>
        </p:spPr>
        <p:txBody>
          <a:bodyPr anchor="t" rtlCol="false" tIns="0" lIns="0" bIns="0" rIns="0">
            <a:spAutoFit/>
          </a:bodyPr>
          <a:lstStyle/>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Universidade Federal de Uberlândia (UFU) is one of the public, tuition- free Brazilian universities and is funded by the Ministry of Education. Since its founding in 1969, the university has been acquiring growing importance in the Brazilian education context.</a:t>
            </a:r>
          </a:p>
          <a:p>
            <a:pPr algn="just">
              <a:lnSpc>
                <a:spcPts val="2925"/>
              </a:lnSpc>
            </a:pPr>
          </a:p>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UFU has always built up several traditional international relations by signing international cooperation agreements and supporting international mobility opportunities.</a:t>
            </a:r>
          </a:p>
          <a:p>
            <a:pPr algn="just">
              <a:lnSpc>
                <a:spcPts val="2925"/>
              </a:lnSpc>
            </a:pPr>
          </a:p>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UFU is named after the city where most of its campi are located: Uberlância</a:t>
            </a:r>
          </a:p>
          <a:p>
            <a:pPr algn="just">
              <a:lnSpc>
                <a:spcPts val="3546"/>
              </a:lnSpc>
            </a:pPr>
          </a:p>
          <a:p>
            <a:pPr algn="just">
              <a:lnSpc>
                <a:spcPts val="3546"/>
              </a:lnSpc>
            </a:pPr>
          </a:p>
          <a:p>
            <a:pPr algn="just">
              <a:lnSpc>
                <a:spcPts val="3546"/>
              </a:lnSpc>
            </a:pPr>
          </a:p>
        </p:txBody>
      </p:sp>
      <p:sp>
        <p:nvSpPr>
          <p:cNvPr name="Freeform 4" id="4"/>
          <p:cNvSpPr/>
          <p:nvPr/>
        </p:nvSpPr>
        <p:spPr>
          <a:xfrm flipH="false" flipV="false" rot="0">
            <a:off x="-2938338" y="0"/>
            <a:ext cx="4832212" cy="6858000"/>
          </a:xfrm>
          <a:custGeom>
            <a:avLst/>
            <a:gdLst/>
            <a:ahLst/>
            <a:cxnLst/>
            <a:rect r="r" b="b" t="t" l="l"/>
            <a:pathLst>
              <a:path h="6858000" w="4832212">
                <a:moveTo>
                  <a:pt x="0" y="0"/>
                </a:moveTo>
                <a:lnTo>
                  <a:pt x="4832212" y="0"/>
                </a:lnTo>
                <a:lnTo>
                  <a:pt x="4832212" y="6858000"/>
                </a:lnTo>
                <a:lnTo>
                  <a:pt x="0" y="6858000"/>
                </a:lnTo>
                <a:lnTo>
                  <a:pt x="0" y="0"/>
                </a:lnTo>
                <a:close/>
              </a:path>
            </a:pathLst>
          </a:custGeom>
          <a:blipFill>
            <a:blip r:embed="rId3"/>
            <a:stretch>
              <a:fillRect l="-35181" t="0" r="-100863" b="0"/>
            </a:stretch>
          </a:blipFill>
        </p:spPr>
      </p:sp>
      <p:sp>
        <p:nvSpPr>
          <p:cNvPr name="TextBox 5" id="5"/>
          <p:cNvSpPr txBox="true"/>
          <p:nvPr/>
        </p:nvSpPr>
        <p:spPr>
          <a:xfrm rot="0">
            <a:off x="2188559" y="104908"/>
            <a:ext cx="7708161"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About UFU</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01159" y="3704488"/>
            <a:ext cx="2164289" cy="2164289"/>
          </a:xfrm>
          <a:custGeom>
            <a:avLst/>
            <a:gdLst/>
            <a:ahLst/>
            <a:cxnLst/>
            <a:rect r="r" b="b" t="t" l="l"/>
            <a:pathLst>
              <a:path h="2164289" w="2164289">
                <a:moveTo>
                  <a:pt x="0" y="0"/>
                </a:moveTo>
                <a:lnTo>
                  <a:pt x="2164288" y="0"/>
                </a:lnTo>
                <a:lnTo>
                  <a:pt x="2164288" y="2164288"/>
                </a:lnTo>
                <a:lnTo>
                  <a:pt x="0" y="2164288"/>
                </a:lnTo>
                <a:lnTo>
                  <a:pt x="0" y="0"/>
                </a:lnTo>
                <a:close/>
              </a:path>
            </a:pathLst>
          </a:custGeom>
          <a:blipFill>
            <a:blip r:embed="rId2"/>
            <a:stretch>
              <a:fillRect l="0" t="0" r="0" b="0"/>
            </a:stretch>
          </a:blipFill>
        </p:spPr>
      </p:sp>
      <p:sp>
        <p:nvSpPr>
          <p:cNvPr name="Freeform 3" id="3"/>
          <p:cNvSpPr/>
          <p:nvPr/>
        </p:nvSpPr>
        <p:spPr>
          <a:xfrm flipH="false" flipV="false" rot="0">
            <a:off x="2242542" y="1721287"/>
            <a:ext cx="1649383" cy="1649383"/>
          </a:xfrm>
          <a:custGeom>
            <a:avLst/>
            <a:gdLst/>
            <a:ahLst/>
            <a:cxnLst/>
            <a:rect r="r" b="b" t="t" l="l"/>
            <a:pathLst>
              <a:path h="1649383" w="1649383">
                <a:moveTo>
                  <a:pt x="0" y="0"/>
                </a:moveTo>
                <a:lnTo>
                  <a:pt x="1649383" y="0"/>
                </a:lnTo>
                <a:lnTo>
                  <a:pt x="1649383" y="1649382"/>
                </a:lnTo>
                <a:lnTo>
                  <a:pt x="0" y="1649382"/>
                </a:lnTo>
                <a:lnTo>
                  <a:pt x="0" y="0"/>
                </a:lnTo>
                <a:close/>
              </a:path>
            </a:pathLst>
          </a:custGeom>
          <a:blipFill>
            <a:blip r:embed="rId3"/>
            <a:stretch>
              <a:fillRect l="0" t="0" r="0" b="0"/>
            </a:stretch>
          </a:blipFill>
        </p:spPr>
      </p:sp>
      <p:sp>
        <p:nvSpPr>
          <p:cNvPr name="Freeform 4" id="4"/>
          <p:cNvSpPr/>
          <p:nvPr/>
        </p:nvSpPr>
        <p:spPr>
          <a:xfrm flipH="false" flipV="false" rot="0">
            <a:off x="2265491" y="4161292"/>
            <a:ext cx="1649383" cy="1649383"/>
          </a:xfrm>
          <a:custGeom>
            <a:avLst/>
            <a:gdLst/>
            <a:ahLst/>
            <a:cxnLst/>
            <a:rect r="r" b="b" t="t" l="l"/>
            <a:pathLst>
              <a:path h="1649383" w="1649383">
                <a:moveTo>
                  <a:pt x="0" y="0"/>
                </a:moveTo>
                <a:lnTo>
                  <a:pt x="1649383" y="0"/>
                </a:lnTo>
                <a:lnTo>
                  <a:pt x="1649383" y="1649382"/>
                </a:lnTo>
                <a:lnTo>
                  <a:pt x="0" y="1649382"/>
                </a:lnTo>
                <a:lnTo>
                  <a:pt x="0" y="0"/>
                </a:lnTo>
                <a:close/>
              </a:path>
            </a:pathLst>
          </a:custGeom>
          <a:blipFill>
            <a:blip r:embed="rId4"/>
            <a:stretch>
              <a:fillRect l="0" t="0" r="0" b="0"/>
            </a:stretch>
          </a:blipFill>
        </p:spPr>
      </p:sp>
      <p:sp>
        <p:nvSpPr>
          <p:cNvPr name="Freeform 5" id="5"/>
          <p:cNvSpPr/>
          <p:nvPr/>
        </p:nvSpPr>
        <p:spPr>
          <a:xfrm flipH="false" flipV="false" rot="0">
            <a:off x="9896721" y="58687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sp>
        <p:nvSpPr>
          <p:cNvPr name="Freeform 6" id="6"/>
          <p:cNvSpPr/>
          <p:nvPr/>
        </p:nvSpPr>
        <p:spPr>
          <a:xfrm flipH="false" flipV="false" rot="0">
            <a:off x="7019813" y="1502020"/>
            <a:ext cx="1926980" cy="1926980"/>
          </a:xfrm>
          <a:custGeom>
            <a:avLst/>
            <a:gdLst/>
            <a:ahLst/>
            <a:cxnLst/>
            <a:rect r="r" b="b" t="t" l="l"/>
            <a:pathLst>
              <a:path h="1926980" w="1926980">
                <a:moveTo>
                  <a:pt x="0" y="0"/>
                </a:moveTo>
                <a:lnTo>
                  <a:pt x="1926980" y="0"/>
                </a:lnTo>
                <a:lnTo>
                  <a:pt x="1926980" y="1926980"/>
                </a:lnTo>
                <a:lnTo>
                  <a:pt x="0" y="1926980"/>
                </a:lnTo>
                <a:lnTo>
                  <a:pt x="0" y="0"/>
                </a:lnTo>
                <a:close/>
              </a:path>
            </a:pathLst>
          </a:custGeom>
          <a:blipFill>
            <a:blip r:embed="rId6"/>
            <a:stretch>
              <a:fillRect l="0" t="0" r="0" b="0"/>
            </a:stretch>
          </a:blipFill>
        </p:spPr>
      </p:sp>
      <p:sp>
        <p:nvSpPr>
          <p:cNvPr name="TextBox 7" id="7"/>
          <p:cNvSpPr txBox="true"/>
          <p:nvPr/>
        </p:nvSpPr>
        <p:spPr>
          <a:xfrm rot="0">
            <a:off x="2188559" y="104908"/>
            <a:ext cx="9912538" cy="964616"/>
          </a:xfrm>
          <a:prstGeom prst="rect">
            <a:avLst/>
          </a:prstGeom>
        </p:spPr>
        <p:txBody>
          <a:bodyPr anchor="t" rtlCol="false" tIns="0" lIns="0" bIns="0" rIns="0">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Get to know s</a:t>
            </a:r>
            <a:r>
              <a:rPr lang="en-US" sz="4295" spc="4">
                <a:solidFill>
                  <a:srgbClr val="373372"/>
                </a:solidFill>
                <a:latin typeface="Century Gothic Paneuropean"/>
                <a:ea typeface="Century Gothic Paneuropean"/>
                <a:cs typeface="Century Gothic Paneuropean"/>
                <a:sym typeface="Century Gothic Paneuropean"/>
              </a:rPr>
              <a:t>ome of our projects</a:t>
            </a:r>
          </a:p>
          <a:p>
            <a:pPr algn="l">
              <a:lnSpc>
                <a:spcPts val="1439"/>
              </a:lnSpc>
            </a:pPr>
          </a:p>
        </p:txBody>
      </p:sp>
      <p:sp>
        <p:nvSpPr>
          <p:cNvPr name="TextBox 8" id="8"/>
          <p:cNvSpPr txBox="true"/>
          <p:nvPr/>
        </p:nvSpPr>
        <p:spPr>
          <a:xfrm rot="0">
            <a:off x="4057749" y="4142242"/>
            <a:ext cx="2736037" cy="2009775"/>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The global winner of the "Best Use of Technology" award at the NASA Space Apps Challenge, the </a:t>
            </a:r>
            <a:r>
              <a:rPr lang="en-US" sz="1200" b="true">
                <a:solidFill>
                  <a:srgbClr val="000000"/>
                </a:solidFill>
                <a:latin typeface="Calibri (MS) Bold"/>
                <a:ea typeface="Calibri (MS) Bold"/>
                <a:cs typeface="Calibri (MS) Bold"/>
                <a:sym typeface="Calibri (MS) Bold"/>
              </a:rPr>
              <a:t>42 Quake Heroes</a:t>
            </a:r>
            <a:r>
              <a:rPr lang="en-US" sz="1200">
                <a:solidFill>
                  <a:srgbClr val="000000"/>
                </a:solidFill>
                <a:latin typeface="Calibri (MS)"/>
                <a:ea typeface="Calibri (MS)"/>
                <a:cs typeface="Calibri (MS)"/>
                <a:sym typeface="Calibri (MS)"/>
              </a:rPr>
              <a:t> aims to accurately detect the onset of seismic events on Mars and the Moon using ground velocity data. They utilized a deep neural network (DNN) model based on the U-Net architecture, a widely used deep learning model initially designed for image segmentation tasks.</a:t>
            </a:r>
          </a:p>
          <a:p>
            <a:pPr algn="just">
              <a:lnSpc>
                <a:spcPts val="1439"/>
              </a:lnSpc>
            </a:pPr>
          </a:p>
        </p:txBody>
      </p:sp>
      <p:sp>
        <p:nvSpPr>
          <p:cNvPr name="TextBox 9" id="9"/>
          <p:cNvSpPr txBox="true"/>
          <p:nvPr/>
        </p:nvSpPr>
        <p:spPr>
          <a:xfrm rot="0">
            <a:off x="9065447" y="4514495"/>
            <a:ext cx="2699356" cy="923925"/>
          </a:xfrm>
          <a:prstGeom prst="rect">
            <a:avLst/>
          </a:prstGeom>
        </p:spPr>
        <p:txBody>
          <a:bodyPr anchor="t" rtlCol="false" tIns="0" lIns="0" bIns="0" rIns="0">
            <a:spAutoFit/>
          </a:bodyPr>
          <a:lstStyle/>
          <a:p>
            <a:pPr algn="just">
              <a:lnSpc>
                <a:spcPts val="1439"/>
              </a:lnSpc>
            </a:pPr>
            <a:r>
              <a:rPr lang="en-US" b="true" sz="1200">
                <a:solidFill>
                  <a:srgbClr val="000000"/>
                </a:solidFill>
                <a:latin typeface="Calibri (MS) Bold"/>
                <a:ea typeface="Calibri (MS) Bold"/>
                <a:cs typeface="Calibri (MS) Bold"/>
                <a:sym typeface="Calibri (MS) Bold"/>
              </a:rPr>
              <a:t>Tucano Aerodesign</a:t>
            </a:r>
            <a:r>
              <a:rPr lang="en-US" sz="1200">
                <a:solidFill>
                  <a:srgbClr val="000000"/>
                </a:solidFill>
                <a:latin typeface="Calibri (MS)"/>
                <a:ea typeface="Calibri (MS)"/>
                <a:cs typeface="Calibri (MS)"/>
                <a:sym typeface="Calibri (MS)"/>
              </a:rPr>
              <a:t> is the aerodesign team from the Federal University of Uberlândia (UFU), dedicated to developing and building scaled aircraft for engineering competition challenges. </a:t>
            </a:r>
          </a:p>
        </p:txBody>
      </p:sp>
      <p:sp>
        <p:nvSpPr>
          <p:cNvPr name="TextBox 10" id="10"/>
          <p:cNvSpPr txBox="true"/>
          <p:nvPr/>
        </p:nvSpPr>
        <p:spPr>
          <a:xfrm rot="0">
            <a:off x="4057749" y="1893515"/>
            <a:ext cx="2736037" cy="1285875"/>
          </a:xfrm>
          <a:prstGeom prst="rect">
            <a:avLst/>
          </a:prstGeom>
        </p:spPr>
        <p:txBody>
          <a:bodyPr anchor="t" rtlCol="false" tIns="0" lIns="0" bIns="0" rIns="0">
            <a:spAutoFit/>
          </a:bodyPr>
          <a:lstStyle/>
          <a:p>
            <a:pPr algn="just">
              <a:lnSpc>
                <a:spcPts val="1439"/>
              </a:lnSpc>
            </a:pPr>
            <a:r>
              <a:rPr lang="en-US" sz="1200" b="true">
                <a:solidFill>
                  <a:srgbClr val="000000"/>
                </a:solidFill>
                <a:latin typeface="Calibri (MS) Bold"/>
                <a:ea typeface="Calibri (MS) Bold"/>
                <a:cs typeface="Calibri (MS) Bold"/>
                <a:sym typeface="Calibri (MS) Bold"/>
              </a:rPr>
              <a:t>The Propulsion and Aerospace Technology Team (EPTA)</a:t>
            </a:r>
            <a:r>
              <a:rPr lang="en-US" sz="1200">
                <a:solidFill>
                  <a:srgbClr val="000000"/>
                </a:solidFill>
                <a:latin typeface="Calibri (MS)"/>
                <a:ea typeface="Calibri (MS)"/>
                <a:cs typeface="Calibri (MS)"/>
                <a:sym typeface="Calibri (MS)"/>
              </a:rPr>
              <a:t> is an extension project of the Federal University of Uberlândia (UFU), dedicated to the development of experimental rockets and the promotion of model rocketry in Brazil.</a:t>
            </a:r>
          </a:p>
          <a:p>
            <a:pPr algn="just">
              <a:lnSpc>
                <a:spcPts val="1439"/>
              </a:lnSpc>
            </a:pPr>
          </a:p>
        </p:txBody>
      </p:sp>
      <p:sp>
        <p:nvSpPr>
          <p:cNvPr name="TextBox 11" id="11"/>
          <p:cNvSpPr txBox="true"/>
          <p:nvPr/>
        </p:nvSpPr>
        <p:spPr>
          <a:xfrm rot="0">
            <a:off x="9085591" y="1893515"/>
            <a:ext cx="2699356" cy="1466850"/>
          </a:xfrm>
          <a:prstGeom prst="rect">
            <a:avLst/>
          </a:prstGeom>
        </p:spPr>
        <p:txBody>
          <a:bodyPr anchor="t" rtlCol="false" tIns="0" lIns="0" bIns="0" rIns="0">
            <a:spAutoFit/>
          </a:bodyPr>
          <a:lstStyle/>
          <a:p>
            <a:pPr algn="just">
              <a:lnSpc>
                <a:spcPts val="1439"/>
              </a:lnSpc>
            </a:pPr>
            <a:r>
              <a:rPr lang="en-US" sz="1200" b="true">
                <a:solidFill>
                  <a:srgbClr val="000000"/>
                </a:solidFill>
                <a:latin typeface="Calibri (MS) Bold"/>
                <a:ea typeface="Calibri (MS) Bold"/>
                <a:cs typeface="Calibri (MS) Bold"/>
                <a:sym typeface="Calibri (MS) Bold"/>
              </a:rPr>
              <a:t>WinGs </a:t>
            </a:r>
            <a:r>
              <a:rPr lang="en-US" sz="1200">
                <a:solidFill>
                  <a:srgbClr val="000000"/>
                </a:solidFill>
                <a:latin typeface="Calibri (MS)"/>
                <a:ea typeface="Calibri (MS)"/>
                <a:cs typeface="Calibri (MS)"/>
                <a:sym typeface="Calibri (MS)"/>
              </a:rPr>
              <a:t> aims to encourage girls to engage in Science, Technology, Engineering, and Mathematics (STEM). By promoting hands-on and educational activities, the project seeks to break social and cultural barriers that limit female participation in these fields. </a:t>
            </a:r>
          </a:p>
          <a:p>
            <a:pPr algn="just">
              <a:lnSpc>
                <a:spcPts val="1439"/>
              </a:lnSpc>
            </a:pPr>
          </a:p>
        </p:txBody>
      </p:sp>
      <p:sp>
        <p:nvSpPr>
          <p:cNvPr name="Freeform 12" id="12"/>
          <p:cNvSpPr/>
          <p:nvPr/>
        </p:nvSpPr>
        <p:spPr>
          <a:xfrm flipH="true" flipV="false" rot="0">
            <a:off x="0" y="0"/>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7"/>
            <a:stretch>
              <a:fillRect l="-274974" t="-15225" r="-301422" b="-3765"/>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260535" y="89256"/>
            <a:ext cx="9362076"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Get to know our website</a:t>
            </a:r>
          </a:p>
        </p:txBody>
      </p:sp>
      <p:sp>
        <p:nvSpPr>
          <p:cNvPr name="Freeform 4" id="4"/>
          <p:cNvSpPr/>
          <p:nvPr/>
        </p:nvSpPr>
        <p:spPr>
          <a:xfrm flipH="true" flipV="false" rot="0">
            <a:off x="0" y="23642"/>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3"/>
            <a:stretch>
              <a:fillRect l="-274974" t="-15225" r="-301422" b="-3765"/>
            </a:stretch>
          </a:blipFill>
        </p:spPr>
      </p:sp>
      <p:sp>
        <p:nvSpPr>
          <p:cNvPr name="TextBox 5" id="5"/>
          <p:cNvSpPr txBox="true"/>
          <p:nvPr/>
        </p:nvSpPr>
        <p:spPr>
          <a:xfrm rot="0">
            <a:off x="3548739" y="4123988"/>
            <a:ext cx="2293739" cy="457835"/>
          </a:xfrm>
          <a:prstGeom prst="rect">
            <a:avLst/>
          </a:prstGeom>
        </p:spPr>
        <p:txBody>
          <a:bodyPr anchor="t" rtlCol="false" tIns="0" lIns="0" bIns="0" rIns="0">
            <a:spAutoFit/>
          </a:bodyPr>
          <a:lstStyle/>
          <a:p>
            <a:pPr algn="l">
              <a:lnSpc>
                <a:spcPts val="3640"/>
              </a:lnSpc>
            </a:pPr>
            <a:r>
              <a:rPr lang="en-US" sz="2600" u="sng">
                <a:solidFill>
                  <a:srgbClr val="373372"/>
                </a:solidFill>
                <a:latin typeface="Arimo"/>
                <a:ea typeface="Arimo"/>
                <a:cs typeface="Arimo"/>
                <a:sym typeface="Arimo"/>
                <a:hlinkClick r:id="rId4" tooltip="https://dri.ufu.br"/>
              </a:rPr>
              <a:t>https://dri.ufu.br</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2"/>
            <a:stretch>
              <a:fillRect l="0" t="0" r="0" b="0"/>
            </a:stretch>
          </a:blipFill>
        </p:spPr>
      </p:sp>
      <p:sp>
        <p:nvSpPr>
          <p:cNvPr name="Freeform 3" id="3"/>
          <p:cNvSpPr/>
          <p:nvPr/>
        </p:nvSpPr>
        <p:spPr>
          <a:xfrm flipH="true" flipV="false" rot="0">
            <a:off x="0" y="-1775748"/>
            <a:ext cx="12192000" cy="7230148"/>
          </a:xfrm>
          <a:custGeom>
            <a:avLst/>
            <a:gdLst/>
            <a:ahLst/>
            <a:cxnLst/>
            <a:rect r="r" b="b" t="t" l="l"/>
            <a:pathLst>
              <a:path h="7230148" w="12192000">
                <a:moveTo>
                  <a:pt x="12192000" y="0"/>
                </a:moveTo>
                <a:lnTo>
                  <a:pt x="0" y="0"/>
                </a:lnTo>
                <a:lnTo>
                  <a:pt x="0" y="7230148"/>
                </a:lnTo>
                <a:lnTo>
                  <a:pt x="12192000" y="7230148"/>
                </a:lnTo>
                <a:lnTo>
                  <a:pt x="12192000" y="0"/>
                </a:lnTo>
                <a:close/>
              </a:path>
            </a:pathLst>
          </a:custGeom>
          <a:blipFill>
            <a:blip r:embed="rId3"/>
            <a:stretch>
              <a:fillRect l="0" t="0" r="0" b="-11715"/>
            </a:stretch>
          </a:blipFill>
        </p:spPr>
      </p:sp>
      <p:sp>
        <p:nvSpPr>
          <p:cNvPr name="TextBox 4" id="4"/>
          <p:cNvSpPr txBox="true"/>
          <p:nvPr/>
        </p:nvSpPr>
        <p:spPr>
          <a:xfrm rot="0">
            <a:off x="441955" y="5523752"/>
            <a:ext cx="4529757" cy="1118921"/>
          </a:xfrm>
          <a:prstGeom prst="rect">
            <a:avLst/>
          </a:prstGeom>
        </p:spPr>
        <p:txBody>
          <a:bodyPr anchor="t" rtlCol="false" tIns="0" lIns="0" bIns="0" rIns="0">
            <a:spAutoFit/>
          </a:bodyPr>
          <a:lstStyle/>
          <a:p>
            <a:pPr algn="l">
              <a:lnSpc>
                <a:spcPts val="5594"/>
              </a:lnSpc>
            </a:pPr>
            <a:r>
              <a:rPr lang="en-US" sz="3995" spc="3">
                <a:solidFill>
                  <a:srgbClr val="373372"/>
                </a:solidFill>
                <a:latin typeface="Century Gothic Paneuropean"/>
                <a:ea typeface="Century Gothic Paneuropean"/>
                <a:cs typeface="Century Gothic Paneuropean"/>
                <a:sym typeface="Century Gothic Paneuropean"/>
              </a:rPr>
              <a:t>Thank you</a:t>
            </a:r>
          </a:p>
          <a:p>
            <a:pPr algn="l">
              <a:lnSpc>
                <a:spcPts val="3359"/>
              </a:lnSpc>
            </a:pPr>
            <a:r>
              <a:rPr lang="en-US" sz="2400">
                <a:solidFill>
                  <a:srgbClr val="373372"/>
                </a:solidFill>
                <a:latin typeface="Century Gothic Paneuropean"/>
                <a:ea typeface="Century Gothic Paneuropean"/>
                <a:cs typeface="Century Gothic Paneuropean"/>
                <a:sym typeface="Century Gothic Paneuropean"/>
              </a:rPr>
              <a:t>Contact : international@ufu.br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260535" y="89256"/>
            <a:ext cx="9362076"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Get to know Uberlândia</a:t>
            </a:r>
          </a:p>
        </p:txBody>
      </p:sp>
      <p:pic>
        <p:nvPicPr>
          <p:cNvPr name="Picture 4" id="4"/>
          <p:cNvPicPr>
            <a:picLocks noChangeAspect="true"/>
          </p:cNvPicPr>
          <p:nvPr>
            <a:videoFile r:link="rId4"/>
          </p:nvPr>
        </p:nvPicPr>
        <p:blipFill>
          <a:blip r:embed="rId3"/>
          <a:stretch>
            <a:fillRect/>
          </a:stretch>
        </p:blipFill>
        <p:spPr>
          <a:xfrm rot="0">
            <a:off x="2426998" y="975078"/>
            <a:ext cx="8877129" cy="4989487"/>
          </a:xfrm>
          <a:prstGeom prst="rect">
            <a:avLst/>
          </a:prstGeom>
        </p:spPr>
      </p:pic>
      <p:sp>
        <p:nvSpPr>
          <p:cNvPr name="Freeform 5" id="5"/>
          <p:cNvSpPr/>
          <p:nvPr/>
        </p:nvSpPr>
        <p:spPr>
          <a:xfrm flipH="false" flipV="false" rot="0">
            <a:off x="0" y="20411"/>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5"/>
            <a:stretch>
              <a:fillRect l="-244916" t="0" r="-257353" b="0"/>
            </a:stretch>
          </a:blipFill>
        </p:spPr>
      </p:sp>
      <p:sp>
        <p:nvSpPr>
          <p:cNvPr name="TextBox 6" id="6"/>
          <p:cNvSpPr txBox="true"/>
          <p:nvPr/>
        </p:nvSpPr>
        <p:spPr>
          <a:xfrm rot="0">
            <a:off x="2426998" y="6026621"/>
            <a:ext cx="7403306" cy="457835"/>
          </a:xfrm>
          <a:prstGeom prst="rect">
            <a:avLst/>
          </a:prstGeom>
        </p:spPr>
        <p:txBody>
          <a:bodyPr anchor="t" rtlCol="false" tIns="0" lIns="0" bIns="0" rIns="0">
            <a:spAutoFit/>
          </a:bodyPr>
          <a:lstStyle/>
          <a:p>
            <a:pPr algn="l">
              <a:lnSpc>
                <a:spcPts val="3640"/>
              </a:lnSpc>
            </a:pPr>
            <a:r>
              <a:rPr lang="en-US" sz="2600" u="sng">
                <a:solidFill>
                  <a:srgbClr val="373372"/>
                </a:solidFill>
                <a:latin typeface="Arimo"/>
                <a:ea typeface="Arimo"/>
                <a:cs typeface="Arimo"/>
                <a:sym typeface="Arimo"/>
                <a:hlinkClick r:id="rId6" tooltip="https://www.youtube.com/watch?v=mLvM_WXJk0I"/>
              </a:rPr>
              <a:t>https://www.youtube.com/watch?v=mLvM_WXJk0I</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Freeform 3" id="3"/>
          <p:cNvSpPr/>
          <p:nvPr/>
        </p:nvSpPr>
        <p:spPr>
          <a:xfrm flipH="false" flipV="false" rot="0">
            <a:off x="3338893" y="232358"/>
            <a:ext cx="6201485" cy="6393284"/>
          </a:xfrm>
          <a:custGeom>
            <a:avLst/>
            <a:gdLst/>
            <a:ahLst/>
            <a:cxnLst/>
            <a:rect r="r" b="b" t="t" l="l"/>
            <a:pathLst>
              <a:path h="6393284" w="6201485">
                <a:moveTo>
                  <a:pt x="0" y="0"/>
                </a:moveTo>
                <a:lnTo>
                  <a:pt x="6201485" y="0"/>
                </a:lnTo>
                <a:lnTo>
                  <a:pt x="6201485" y="6393284"/>
                </a:lnTo>
                <a:lnTo>
                  <a:pt x="0" y="6393284"/>
                </a:lnTo>
                <a:lnTo>
                  <a:pt x="0" y="0"/>
                </a:lnTo>
                <a:close/>
              </a:path>
            </a:pathLst>
          </a:custGeom>
          <a:blipFill>
            <a:blip r:embed="rId3"/>
            <a:stretch>
              <a:fillRect l="0" t="0" r="0" b="0"/>
            </a:stretch>
          </a:blipFill>
        </p:spPr>
      </p:sp>
      <p:sp>
        <p:nvSpPr>
          <p:cNvPr name="Freeform 4" id="4"/>
          <p:cNvSpPr/>
          <p:nvPr/>
        </p:nvSpPr>
        <p:spPr>
          <a:xfrm flipH="false" flipV="false" rot="0">
            <a:off x="0" y="0"/>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4"/>
            <a:stretch>
              <a:fillRect l="-244916" t="0" r="-257353"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61938" y="1269136"/>
            <a:ext cx="3884886" cy="4498289"/>
          </a:xfrm>
          <a:custGeom>
            <a:avLst/>
            <a:gdLst/>
            <a:ahLst/>
            <a:cxnLst/>
            <a:rect r="r" b="b" t="t" l="l"/>
            <a:pathLst>
              <a:path h="4498289" w="3884886">
                <a:moveTo>
                  <a:pt x="0" y="0"/>
                </a:moveTo>
                <a:lnTo>
                  <a:pt x="3884886" y="0"/>
                </a:lnTo>
                <a:lnTo>
                  <a:pt x="3884886" y="4498290"/>
                </a:lnTo>
                <a:lnTo>
                  <a:pt x="0" y="44982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261938" y="5831349"/>
            <a:ext cx="3884886" cy="4498289"/>
          </a:xfrm>
          <a:custGeom>
            <a:avLst/>
            <a:gdLst/>
            <a:ahLst/>
            <a:cxnLst/>
            <a:rect r="r" b="b" t="t" l="l"/>
            <a:pathLst>
              <a:path h="4498289" w="3884886">
                <a:moveTo>
                  <a:pt x="0" y="0"/>
                </a:moveTo>
                <a:lnTo>
                  <a:pt x="3884886" y="0"/>
                </a:lnTo>
                <a:lnTo>
                  <a:pt x="3884886" y="4498289"/>
                </a:lnTo>
                <a:lnTo>
                  <a:pt x="0" y="44982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973919" y="6712944"/>
            <a:ext cx="4364668" cy="1068495"/>
          </a:xfrm>
          <a:custGeom>
            <a:avLst/>
            <a:gdLst/>
            <a:ahLst/>
            <a:cxnLst/>
            <a:rect r="r" b="b" t="t" l="l"/>
            <a:pathLst>
              <a:path h="1068495" w="4364668">
                <a:moveTo>
                  <a:pt x="0" y="0"/>
                </a:moveTo>
                <a:lnTo>
                  <a:pt x="4364668" y="0"/>
                </a:lnTo>
                <a:lnTo>
                  <a:pt x="4364668" y="1068496"/>
                </a:lnTo>
                <a:lnTo>
                  <a:pt x="0" y="1068496"/>
                </a:lnTo>
                <a:lnTo>
                  <a:pt x="0" y="0"/>
                </a:lnTo>
                <a:close/>
              </a:path>
            </a:pathLst>
          </a:custGeom>
          <a:blipFill>
            <a:blip r:embed="rId4"/>
            <a:stretch>
              <a:fillRect l="0" t="-108112" r="0" b="-295865"/>
            </a:stretch>
          </a:blipFill>
        </p:spPr>
      </p:sp>
      <p:sp>
        <p:nvSpPr>
          <p:cNvPr name="Freeform 5" id="5"/>
          <p:cNvSpPr/>
          <p:nvPr/>
        </p:nvSpPr>
        <p:spPr>
          <a:xfrm flipH="false" flipV="false" rot="0">
            <a:off x="2261938" y="6494494"/>
            <a:ext cx="4076649" cy="766151"/>
          </a:xfrm>
          <a:custGeom>
            <a:avLst/>
            <a:gdLst/>
            <a:ahLst/>
            <a:cxnLst/>
            <a:rect r="r" b="b" t="t" l="l"/>
            <a:pathLst>
              <a:path h="766151" w="4076649">
                <a:moveTo>
                  <a:pt x="0" y="0"/>
                </a:moveTo>
                <a:lnTo>
                  <a:pt x="4076649" y="0"/>
                </a:lnTo>
                <a:lnTo>
                  <a:pt x="4076649" y="766152"/>
                </a:lnTo>
                <a:lnTo>
                  <a:pt x="0" y="766152"/>
                </a:lnTo>
                <a:lnTo>
                  <a:pt x="0" y="0"/>
                </a:lnTo>
                <a:close/>
              </a:path>
            </a:pathLst>
          </a:custGeom>
          <a:blipFill>
            <a:blip r:embed="rId5"/>
            <a:stretch>
              <a:fillRect l="0" t="-30556" r="0" b="-541325"/>
            </a:stretch>
          </a:blipFill>
        </p:spPr>
      </p:sp>
      <p:sp>
        <p:nvSpPr>
          <p:cNvPr name="Freeform 6" id="6"/>
          <p:cNvSpPr/>
          <p:nvPr/>
        </p:nvSpPr>
        <p:spPr>
          <a:xfrm flipH="false" flipV="false" rot="0">
            <a:off x="6170210" y="522882"/>
            <a:ext cx="6197810" cy="6190062"/>
          </a:xfrm>
          <a:custGeom>
            <a:avLst/>
            <a:gdLst/>
            <a:ahLst/>
            <a:cxnLst/>
            <a:rect r="r" b="b" t="t" l="l"/>
            <a:pathLst>
              <a:path h="6190062" w="6197810">
                <a:moveTo>
                  <a:pt x="0" y="0"/>
                </a:moveTo>
                <a:lnTo>
                  <a:pt x="6197810" y="0"/>
                </a:lnTo>
                <a:lnTo>
                  <a:pt x="6197810" y="6190062"/>
                </a:lnTo>
                <a:lnTo>
                  <a:pt x="0" y="6190062"/>
                </a:lnTo>
                <a:lnTo>
                  <a:pt x="0" y="0"/>
                </a:lnTo>
                <a:close/>
              </a:path>
            </a:pathLst>
          </a:custGeom>
          <a:blipFill>
            <a:blip r:embed="rId6"/>
            <a:stretch>
              <a:fillRect l="0" t="0" r="0" b="0"/>
            </a:stretch>
          </a:blipFill>
        </p:spPr>
      </p:sp>
      <p:sp>
        <p:nvSpPr>
          <p:cNvPr name="Freeform 7" id="7"/>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7"/>
            <a:stretch>
              <a:fillRect l="0" t="0" r="0" b="0"/>
            </a:stretch>
          </a:blipFill>
        </p:spPr>
      </p:sp>
      <p:sp>
        <p:nvSpPr>
          <p:cNvPr name="Freeform 8" id="8"/>
          <p:cNvSpPr/>
          <p:nvPr/>
        </p:nvSpPr>
        <p:spPr>
          <a:xfrm flipH="false" flipV="false" rot="0">
            <a:off x="0" y="30616"/>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8"/>
            <a:stretch>
              <a:fillRect l="-244916" t="0" r="-257353" b="0"/>
            </a:stretch>
          </a:blipFill>
        </p:spPr>
      </p:sp>
      <p:sp>
        <p:nvSpPr>
          <p:cNvPr name="Freeform 9" id="9"/>
          <p:cNvSpPr/>
          <p:nvPr/>
        </p:nvSpPr>
        <p:spPr>
          <a:xfrm flipH="false" flipV="false" rot="0">
            <a:off x="10012628" y="3851986"/>
            <a:ext cx="186063" cy="440387"/>
          </a:xfrm>
          <a:custGeom>
            <a:avLst/>
            <a:gdLst/>
            <a:ahLst/>
            <a:cxnLst/>
            <a:rect r="r" b="b" t="t" l="l"/>
            <a:pathLst>
              <a:path h="440387" w="186063">
                <a:moveTo>
                  <a:pt x="0" y="0"/>
                </a:moveTo>
                <a:lnTo>
                  <a:pt x="186063" y="0"/>
                </a:lnTo>
                <a:lnTo>
                  <a:pt x="186063" y="440387"/>
                </a:lnTo>
                <a:lnTo>
                  <a:pt x="0" y="44038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3243026" y="1510011"/>
            <a:ext cx="1922711"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Educação Física</a:t>
            </a:r>
          </a:p>
        </p:txBody>
      </p:sp>
      <p:sp>
        <p:nvSpPr>
          <p:cNvPr name="TextBox 11" id="11"/>
          <p:cNvSpPr txBox="true"/>
          <p:nvPr/>
        </p:nvSpPr>
        <p:spPr>
          <a:xfrm rot="0">
            <a:off x="3640099" y="2217212"/>
            <a:ext cx="1128564"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Glória</a:t>
            </a:r>
          </a:p>
        </p:txBody>
      </p:sp>
      <p:sp>
        <p:nvSpPr>
          <p:cNvPr name="TextBox 12" id="12"/>
          <p:cNvSpPr txBox="true"/>
          <p:nvPr/>
        </p:nvSpPr>
        <p:spPr>
          <a:xfrm rot="0">
            <a:off x="3344973" y="2967711"/>
            <a:ext cx="1718816"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Santa Mônica</a:t>
            </a:r>
          </a:p>
        </p:txBody>
      </p:sp>
      <p:sp>
        <p:nvSpPr>
          <p:cNvPr name="TextBox 13" id="13"/>
          <p:cNvSpPr txBox="true"/>
          <p:nvPr/>
        </p:nvSpPr>
        <p:spPr>
          <a:xfrm rot="0">
            <a:off x="3439553" y="3753116"/>
            <a:ext cx="1529655"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Umuarama</a:t>
            </a:r>
          </a:p>
        </p:txBody>
      </p:sp>
      <p:sp>
        <p:nvSpPr>
          <p:cNvPr name="TextBox 14" id="14"/>
          <p:cNvSpPr txBox="true"/>
          <p:nvPr/>
        </p:nvSpPr>
        <p:spPr>
          <a:xfrm rot="0">
            <a:off x="3265275" y="4538521"/>
            <a:ext cx="1878211"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Monte Carmelo</a:t>
            </a:r>
          </a:p>
        </p:txBody>
      </p:sp>
      <p:sp>
        <p:nvSpPr>
          <p:cNvPr name="TextBox 15" id="15"/>
          <p:cNvSpPr txBox="true"/>
          <p:nvPr/>
        </p:nvSpPr>
        <p:spPr>
          <a:xfrm rot="0">
            <a:off x="3281870" y="5290996"/>
            <a:ext cx="1845022"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Patos de Minas</a:t>
            </a:r>
          </a:p>
        </p:txBody>
      </p:sp>
      <p:sp>
        <p:nvSpPr>
          <p:cNvPr name="TextBox 16" id="16"/>
          <p:cNvSpPr txBox="true"/>
          <p:nvPr/>
        </p:nvSpPr>
        <p:spPr>
          <a:xfrm rot="0">
            <a:off x="3623951" y="5995846"/>
            <a:ext cx="1160859"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Pontal</a:t>
            </a:r>
          </a:p>
        </p:txBody>
      </p:sp>
      <p:sp>
        <p:nvSpPr>
          <p:cNvPr name="TextBox 17" id="17"/>
          <p:cNvSpPr txBox="true"/>
          <p:nvPr/>
        </p:nvSpPr>
        <p:spPr>
          <a:xfrm rot="0">
            <a:off x="2196970" y="311455"/>
            <a:ext cx="3918566"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Our campi</a:t>
            </a:r>
          </a:p>
        </p:txBody>
      </p:sp>
      <p:sp>
        <p:nvSpPr>
          <p:cNvPr name="TextBox 18" id="18"/>
          <p:cNvSpPr txBox="true"/>
          <p:nvPr/>
        </p:nvSpPr>
        <p:spPr>
          <a:xfrm rot="0">
            <a:off x="8755655" y="3119950"/>
            <a:ext cx="2513946" cy="560950"/>
          </a:xfrm>
          <a:prstGeom prst="rect">
            <a:avLst/>
          </a:prstGeom>
        </p:spPr>
        <p:txBody>
          <a:bodyPr anchor="t" rtlCol="false" tIns="0" lIns="0" bIns="0" rIns="0">
            <a:spAutoFit/>
          </a:bodyPr>
          <a:lstStyle/>
          <a:p>
            <a:pPr algn="l">
              <a:lnSpc>
                <a:spcPts val="4641"/>
              </a:lnSpc>
            </a:pPr>
            <a:r>
              <a:rPr lang="en-US" b="true" sz="3315">
                <a:solidFill>
                  <a:srgbClr val="373372"/>
                </a:solidFill>
                <a:latin typeface="Century Gothic Paneuropean Bold"/>
                <a:ea typeface="Century Gothic Paneuropean Bold"/>
                <a:cs typeface="Century Gothic Paneuropean Bold"/>
                <a:sym typeface="Century Gothic Paneuropean Bold"/>
              </a:rPr>
              <a:t>UBERLÂNDIA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68105" y="6095130"/>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grpSp>
        <p:nvGrpSpPr>
          <p:cNvPr name="Group 3" id="3"/>
          <p:cNvGrpSpPr/>
          <p:nvPr/>
        </p:nvGrpSpPr>
        <p:grpSpPr>
          <a:xfrm rot="0">
            <a:off x="4433018" y="1465346"/>
            <a:ext cx="4381214" cy="1089827"/>
            <a:chOff x="0" y="0"/>
            <a:chExt cx="5841618" cy="1453103"/>
          </a:xfrm>
        </p:grpSpPr>
        <p:sp>
          <p:nvSpPr>
            <p:cNvPr name="Freeform 4" id="4"/>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241968" y="320710"/>
              <a:ext cx="3644820" cy="815340"/>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Glória </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(685 hectares)</a:t>
              </a:r>
            </a:p>
          </p:txBody>
        </p:sp>
      </p:grpSp>
      <p:grpSp>
        <p:nvGrpSpPr>
          <p:cNvPr name="Group 6" id="6"/>
          <p:cNvGrpSpPr/>
          <p:nvPr/>
        </p:nvGrpSpPr>
        <p:grpSpPr>
          <a:xfrm rot="0">
            <a:off x="4433018" y="2678998"/>
            <a:ext cx="4381214" cy="1089827"/>
            <a:chOff x="0" y="0"/>
            <a:chExt cx="5841618" cy="1453103"/>
          </a:xfrm>
        </p:grpSpPr>
        <p:sp>
          <p:nvSpPr>
            <p:cNvPr name="Freeform 7" id="7"/>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856339" y="244063"/>
              <a:ext cx="4416079" cy="815340"/>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Capim Branco</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 (373 hectares)</a:t>
              </a:r>
            </a:p>
          </p:txBody>
        </p:sp>
      </p:grpSp>
      <p:grpSp>
        <p:nvGrpSpPr>
          <p:cNvPr name="Group 9" id="9"/>
          <p:cNvGrpSpPr/>
          <p:nvPr/>
        </p:nvGrpSpPr>
        <p:grpSpPr>
          <a:xfrm rot="0">
            <a:off x="4433018" y="3892650"/>
            <a:ext cx="4381214" cy="1089827"/>
            <a:chOff x="0" y="0"/>
            <a:chExt cx="5841618" cy="1453103"/>
          </a:xfrm>
        </p:grpSpPr>
        <p:sp>
          <p:nvSpPr>
            <p:cNvPr name="Freeform 10" id="10"/>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184995" y="299831"/>
              <a:ext cx="4087422" cy="815340"/>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Água Limpa </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(670 hectares)</a:t>
              </a:r>
            </a:p>
          </p:txBody>
        </p:sp>
      </p:grpSp>
      <p:grpSp>
        <p:nvGrpSpPr>
          <p:cNvPr name="Group 12" id="12"/>
          <p:cNvGrpSpPr/>
          <p:nvPr/>
        </p:nvGrpSpPr>
        <p:grpSpPr>
          <a:xfrm rot="0">
            <a:off x="4433018" y="5106301"/>
            <a:ext cx="4381214" cy="1138717"/>
            <a:chOff x="0" y="0"/>
            <a:chExt cx="5841618" cy="1518290"/>
          </a:xfrm>
        </p:grpSpPr>
        <p:sp>
          <p:nvSpPr>
            <p:cNvPr name="Freeform 13" id="13"/>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1435920" y="375713"/>
              <a:ext cx="4356832" cy="1142577"/>
            </a:xfrm>
            <a:prstGeom prst="rect">
              <a:avLst/>
            </a:prstGeom>
          </p:spPr>
          <p:txBody>
            <a:bodyPr anchor="t" rtlCol="false" tIns="0" lIns="0" bIns="0" rIns="0">
              <a:spAutoFit/>
            </a:bodyPr>
            <a:lstStyle/>
            <a:p>
              <a:pPr algn="ctr">
                <a:lnSpc>
                  <a:spcPts val="2380"/>
                </a:lnSpc>
              </a:pPr>
              <a:r>
                <a:rPr lang="en-US" sz="1700" b="true">
                  <a:solidFill>
                    <a:srgbClr val="373372"/>
                  </a:solidFill>
                  <a:latin typeface="Century Gothic Paneuropean Bold"/>
                  <a:ea typeface="Century Gothic Paneuropean Bold"/>
                  <a:cs typeface="Century Gothic Paneuropean Bold"/>
                  <a:sym typeface="Century Gothic Paneuropean Bold"/>
                </a:rPr>
                <a:t>Reserva Ecológica do Panga</a:t>
              </a:r>
            </a:p>
            <a:p>
              <a:pPr algn="ctr">
                <a:lnSpc>
                  <a:spcPts val="2380"/>
                </a:lnSpc>
              </a:pPr>
              <a:r>
                <a:rPr lang="en-US" sz="1700" b="true">
                  <a:solidFill>
                    <a:srgbClr val="373372"/>
                  </a:solidFill>
                  <a:latin typeface="Century Gothic Paneuropean Bold"/>
                  <a:ea typeface="Century Gothic Paneuropean Bold"/>
                  <a:cs typeface="Century Gothic Paneuropean Bold"/>
                  <a:sym typeface="Century Gothic Paneuropean Bold"/>
                </a:rPr>
                <a:t>(+400 hectares)</a:t>
              </a:r>
            </a:p>
            <a:p>
              <a:pPr algn="ctr">
                <a:lnSpc>
                  <a:spcPts val="2380"/>
                </a:lnSpc>
                <a:spcBef>
                  <a:spcPct val="0"/>
                </a:spcBef>
              </a:pPr>
            </a:p>
          </p:txBody>
        </p:sp>
      </p:grpSp>
      <p:sp>
        <p:nvSpPr>
          <p:cNvPr name="TextBox 15" id="15"/>
          <p:cNvSpPr txBox="true"/>
          <p:nvPr/>
        </p:nvSpPr>
        <p:spPr>
          <a:xfrm rot="0">
            <a:off x="2196970" y="304790"/>
            <a:ext cx="5465090"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Open-air Facilities</a:t>
            </a:r>
          </a:p>
        </p:txBody>
      </p:sp>
      <p:sp>
        <p:nvSpPr>
          <p:cNvPr name="Freeform 16" id="16"/>
          <p:cNvSpPr/>
          <p:nvPr/>
        </p:nvSpPr>
        <p:spPr>
          <a:xfrm flipH="false" flipV="false" rot="0">
            <a:off x="0" y="10205"/>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5"/>
            <a:stretch>
              <a:fillRect l="-244916" t="0" r="-257353"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5510881"/>
          </a:xfrm>
          <a:custGeom>
            <a:avLst/>
            <a:gdLst/>
            <a:ahLst/>
            <a:cxnLst/>
            <a:rect r="r" b="b" t="t" l="l"/>
            <a:pathLst>
              <a:path h="5510881" w="12192000">
                <a:moveTo>
                  <a:pt x="0" y="0"/>
                </a:moveTo>
                <a:lnTo>
                  <a:pt x="12192000" y="0"/>
                </a:lnTo>
                <a:lnTo>
                  <a:pt x="12192000" y="5510881"/>
                </a:lnTo>
                <a:lnTo>
                  <a:pt x="0" y="5510881"/>
                </a:lnTo>
                <a:lnTo>
                  <a:pt x="0" y="0"/>
                </a:lnTo>
                <a:close/>
              </a:path>
            </a:pathLst>
          </a:custGeom>
          <a:blipFill>
            <a:blip r:embed="rId2"/>
            <a:stretch>
              <a:fillRect l="0" t="0" r="0" b="-24444"/>
            </a:stretch>
          </a:blipFill>
        </p:spPr>
      </p:sp>
      <p:sp>
        <p:nvSpPr>
          <p:cNvPr name="Freeform 3" id="3"/>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3"/>
            <a:stretch>
              <a:fillRect l="0" t="0" r="0" b="0"/>
            </a:stretch>
          </a:blipFill>
        </p:spPr>
      </p:sp>
      <p:sp>
        <p:nvSpPr>
          <p:cNvPr name="TextBox 4" id="4"/>
          <p:cNvSpPr txBox="true"/>
          <p:nvPr/>
        </p:nvSpPr>
        <p:spPr>
          <a:xfrm rot="0">
            <a:off x="176613" y="5782340"/>
            <a:ext cx="7693397" cy="693995"/>
          </a:xfrm>
          <a:prstGeom prst="rect">
            <a:avLst/>
          </a:prstGeom>
        </p:spPr>
        <p:txBody>
          <a:bodyPr anchor="t" rtlCol="false" tIns="0" lIns="0" bIns="0" rIns="0">
            <a:spAutoFit/>
          </a:bodyPr>
          <a:lstStyle/>
          <a:p>
            <a:pPr algn="l">
              <a:lnSpc>
                <a:spcPts val="5706"/>
              </a:lnSpc>
            </a:pPr>
            <a:r>
              <a:rPr lang="en-US" sz="4076">
                <a:solidFill>
                  <a:srgbClr val="373372"/>
                </a:solidFill>
                <a:latin typeface="Century Gothic Paneuropean"/>
                <a:ea typeface="Century Gothic Paneuropean"/>
                <a:cs typeface="Century Gothic Paneuropean"/>
                <a:sym typeface="Century Gothic Paneuropean"/>
              </a:rPr>
              <a:t>Get to know our institution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2"/>
            <a:stretch>
              <a:fillRect l="-3934" t="-2143" r="-555004" b="-49370"/>
            </a:stretch>
          </a:blipFill>
        </p:spPr>
      </p:sp>
      <p:sp>
        <p:nvSpPr>
          <p:cNvPr name="Freeform 3" id="3"/>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3"/>
            <a:stretch>
              <a:fillRect l="-137912" t="0" r="-548192"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4"/>
            <a:stretch>
              <a:fillRect l="0" t="0" r="0" b="0"/>
            </a:stretch>
          </a:blipFill>
        </p:spPr>
      </p:sp>
      <p:sp>
        <p:nvSpPr>
          <p:cNvPr name="Freeform 5" id="5"/>
          <p:cNvSpPr/>
          <p:nvPr/>
        </p:nvSpPr>
        <p:spPr>
          <a:xfrm flipH="false" flipV="false" rot="0">
            <a:off x="2499255" y="1470288"/>
            <a:ext cx="1402528" cy="3181493"/>
          </a:xfrm>
          <a:custGeom>
            <a:avLst/>
            <a:gdLst/>
            <a:ahLst/>
            <a:cxnLst/>
            <a:rect r="r" b="b" t="t" l="l"/>
            <a:pathLst>
              <a:path h="3181493" w="1402528">
                <a:moveTo>
                  <a:pt x="0" y="0"/>
                </a:moveTo>
                <a:lnTo>
                  <a:pt x="1402527" y="0"/>
                </a:lnTo>
                <a:lnTo>
                  <a:pt x="1402527" y="3181493"/>
                </a:lnTo>
                <a:lnTo>
                  <a:pt x="0" y="31814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404457" y="1457715"/>
            <a:ext cx="1381773" cy="3181493"/>
          </a:xfrm>
          <a:custGeom>
            <a:avLst/>
            <a:gdLst/>
            <a:ahLst/>
            <a:cxnLst/>
            <a:rect r="r" b="b" t="t" l="l"/>
            <a:pathLst>
              <a:path h="3181493" w="1381773">
                <a:moveTo>
                  <a:pt x="0" y="0"/>
                </a:moveTo>
                <a:lnTo>
                  <a:pt x="1381773" y="0"/>
                </a:lnTo>
                <a:lnTo>
                  <a:pt x="1381773" y="3181493"/>
                </a:lnTo>
                <a:lnTo>
                  <a:pt x="0" y="318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0583698" y="4846234"/>
            <a:ext cx="1181319" cy="304833"/>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+3.000 staff</a:t>
            </a:r>
          </a:p>
        </p:txBody>
      </p:sp>
      <p:sp>
        <p:nvSpPr>
          <p:cNvPr name="TextBox 8" id="8"/>
          <p:cNvSpPr txBox="true"/>
          <p:nvPr/>
        </p:nvSpPr>
        <p:spPr>
          <a:xfrm rot="0">
            <a:off x="10645687" y="1767535"/>
            <a:ext cx="921580"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+3k</a:t>
            </a:r>
          </a:p>
        </p:txBody>
      </p:sp>
      <p:sp>
        <p:nvSpPr>
          <p:cNvPr name="Freeform 9" id="9"/>
          <p:cNvSpPr/>
          <p:nvPr/>
        </p:nvSpPr>
        <p:spPr>
          <a:xfrm flipH="false" flipV="false" rot="0">
            <a:off x="8452071" y="1470288"/>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8655706" y="4846233"/>
            <a:ext cx="994715" cy="571500"/>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+2.000 professors</a:t>
            </a:r>
          </a:p>
        </p:txBody>
      </p:sp>
      <p:sp>
        <p:nvSpPr>
          <p:cNvPr name="TextBox 11" id="11"/>
          <p:cNvSpPr txBox="true"/>
          <p:nvPr/>
        </p:nvSpPr>
        <p:spPr>
          <a:xfrm rot="0">
            <a:off x="8718990" y="1780107"/>
            <a:ext cx="906294"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+2k</a:t>
            </a:r>
          </a:p>
        </p:txBody>
      </p:sp>
      <p:sp>
        <p:nvSpPr>
          <p:cNvPr name="Freeform 12" id="12"/>
          <p:cNvSpPr/>
          <p:nvPr/>
        </p:nvSpPr>
        <p:spPr>
          <a:xfrm flipH="false" flipV="false" rot="0">
            <a:off x="4479976" y="1470288"/>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4815361" y="4846233"/>
            <a:ext cx="860984" cy="838299"/>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+28.000 enrolled students</a:t>
            </a:r>
          </a:p>
        </p:txBody>
      </p:sp>
      <p:sp>
        <p:nvSpPr>
          <p:cNvPr name="TextBox 14" id="14"/>
          <p:cNvSpPr txBox="true"/>
          <p:nvPr/>
        </p:nvSpPr>
        <p:spPr>
          <a:xfrm rot="0">
            <a:off x="4577712" y="1800518"/>
            <a:ext cx="1152173"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+28k</a:t>
            </a:r>
          </a:p>
        </p:txBody>
      </p:sp>
      <p:sp>
        <p:nvSpPr>
          <p:cNvPr name="Freeform 15" id="15"/>
          <p:cNvSpPr/>
          <p:nvPr/>
        </p:nvSpPr>
        <p:spPr>
          <a:xfrm flipH="false" flipV="false" rot="0">
            <a:off x="6476401" y="1470288"/>
            <a:ext cx="1381773" cy="3181493"/>
          </a:xfrm>
          <a:custGeom>
            <a:avLst/>
            <a:gdLst/>
            <a:ahLst/>
            <a:cxnLst/>
            <a:rect r="r" b="b" t="t" l="l"/>
            <a:pathLst>
              <a:path h="3181493" w="1381773">
                <a:moveTo>
                  <a:pt x="0" y="0"/>
                </a:moveTo>
                <a:lnTo>
                  <a:pt x="1381773" y="0"/>
                </a:lnTo>
                <a:lnTo>
                  <a:pt x="1381773" y="3181493"/>
                </a:lnTo>
                <a:lnTo>
                  <a:pt x="0" y="318149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0">
            <a:off x="6674378" y="2930471"/>
            <a:ext cx="985819" cy="1027079"/>
          </a:xfrm>
          <a:custGeom>
            <a:avLst/>
            <a:gdLst/>
            <a:ahLst/>
            <a:cxnLst/>
            <a:rect r="r" b="b" t="t" l="l"/>
            <a:pathLst>
              <a:path h="1027079" w="985819">
                <a:moveTo>
                  <a:pt x="0" y="0"/>
                </a:moveTo>
                <a:lnTo>
                  <a:pt x="985819" y="0"/>
                </a:lnTo>
                <a:lnTo>
                  <a:pt x="985819" y="1027079"/>
                </a:lnTo>
                <a:lnTo>
                  <a:pt x="0" y="1027079"/>
                </a:lnTo>
                <a:lnTo>
                  <a:pt x="0" y="0"/>
                </a:lnTo>
                <a:close/>
              </a:path>
            </a:pathLst>
          </a:custGeom>
          <a:blipFill>
            <a:blip r:embed="rId13">
              <a:extLst>
                <a:ext uri="{96DAC541-7B7A-43D3-8B79-37D633B846F1}">
                  <asvg:svgBlip xmlns:asvg="http://schemas.microsoft.com/office/drawing/2016/SVG/main" r:embed="rId14"/>
                </a:ext>
              </a:extLst>
            </a:blip>
            <a:stretch>
              <a:fillRect l="0" t="0" r="-21464" b="-168433"/>
            </a:stretch>
          </a:blipFill>
        </p:spPr>
      </p:sp>
      <p:sp>
        <p:nvSpPr>
          <p:cNvPr name="Freeform 17" id="17"/>
          <p:cNvSpPr/>
          <p:nvPr/>
        </p:nvSpPr>
        <p:spPr>
          <a:xfrm flipH="false" flipV="false" rot="0">
            <a:off x="6774515" y="2930471"/>
            <a:ext cx="785546" cy="929140"/>
          </a:xfrm>
          <a:custGeom>
            <a:avLst/>
            <a:gdLst/>
            <a:ahLst/>
            <a:cxnLst/>
            <a:rect r="r" b="b" t="t" l="l"/>
            <a:pathLst>
              <a:path h="929140" w="785546">
                <a:moveTo>
                  <a:pt x="0" y="0"/>
                </a:moveTo>
                <a:lnTo>
                  <a:pt x="785545" y="0"/>
                </a:lnTo>
                <a:lnTo>
                  <a:pt x="785545" y="929140"/>
                </a:lnTo>
                <a:lnTo>
                  <a:pt x="0" y="92914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2196970" y="304790"/>
            <a:ext cx="7121871" cy="729082"/>
          </a:xfrm>
          <a:prstGeom prst="rect">
            <a:avLst/>
          </a:prstGeom>
        </p:spPr>
        <p:txBody>
          <a:bodyPr anchor="t" rtlCol="false" tIns="0" lIns="0" bIns="0" rIns="0">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Our institutional numbers</a:t>
            </a:r>
          </a:p>
        </p:txBody>
      </p:sp>
      <p:sp>
        <p:nvSpPr>
          <p:cNvPr name="TextBox 19" id="19"/>
          <p:cNvSpPr txBox="true"/>
          <p:nvPr/>
        </p:nvSpPr>
        <p:spPr>
          <a:xfrm rot="60000">
            <a:off x="2761243" y="4846237"/>
            <a:ext cx="818531" cy="571566"/>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+35.000 people</a:t>
            </a:r>
          </a:p>
        </p:txBody>
      </p:sp>
      <p:sp>
        <p:nvSpPr>
          <p:cNvPr name="TextBox 20" id="20"/>
          <p:cNvSpPr txBox="true"/>
          <p:nvPr/>
        </p:nvSpPr>
        <p:spPr>
          <a:xfrm rot="0">
            <a:off x="2635091" y="1800518"/>
            <a:ext cx="1152173"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+35k</a:t>
            </a:r>
          </a:p>
        </p:txBody>
      </p:sp>
      <p:sp>
        <p:nvSpPr>
          <p:cNvPr name="TextBox 21" id="21"/>
          <p:cNvSpPr txBox="true"/>
          <p:nvPr/>
        </p:nvSpPr>
        <p:spPr>
          <a:xfrm rot="0">
            <a:off x="6674378" y="1933519"/>
            <a:ext cx="1381773" cy="831113"/>
          </a:xfrm>
          <a:prstGeom prst="rect">
            <a:avLst/>
          </a:prstGeom>
        </p:spPr>
        <p:txBody>
          <a:bodyPr anchor="t" rtlCol="false" tIns="0" lIns="0" bIns="0" rIns="0">
            <a:spAutoFit/>
          </a:bodyPr>
          <a:lstStyle/>
          <a:p>
            <a:pPr algn="l" marL="0" indent="0" lvl="0">
              <a:lnSpc>
                <a:spcPts val="6165"/>
              </a:lnSpc>
              <a:spcBef>
                <a:spcPct val="0"/>
              </a:spcBef>
            </a:pPr>
            <a:r>
              <a:rPr lang="en-US" sz="4404" strike="noStrike" u="none">
                <a:solidFill>
                  <a:srgbClr val="FFFFFF"/>
                </a:solidFill>
                <a:latin typeface="Calibri (MS)"/>
                <a:ea typeface="Calibri (MS)"/>
                <a:cs typeface="Calibri (MS)"/>
                <a:sym typeface="Calibri (MS)"/>
              </a:rPr>
              <a:t>+1k</a:t>
            </a:r>
          </a:p>
        </p:txBody>
      </p:sp>
      <p:sp>
        <p:nvSpPr>
          <p:cNvPr name="TextBox 22" id="22"/>
          <p:cNvSpPr txBox="true"/>
          <p:nvPr/>
        </p:nvSpPr>
        <p:spPr>
          <a:xfrm rot="0">
            <a:off x="6476401" y="4853336"/>
            <a:ext cx="1370074" cy="571566"/>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+ 1.000</a:t>
            </a:r>
          </a:p>
          <a:p>
            <a:pPr algn="ctr" marL="0" indent="0" lvl="0">
              <a:lnSpc>
                <a:spcPts val="2160"/>
              </a:lnSpc>
              <a:spcBef>
                <a:spcPct val="0"/>
              </a:spcBef>
            </a:pPr>
            <a:r>
              <a:rPr lang="en-US" sz="1800" spc="1" strike="noStrike" u="none">
                <a:solidFill>
                  <a:srgbClr val="000000"/>
                </a:solidFill>
                <a:latin typeface="Calibri (MS)"/>
                <a:ea typeface="Calibri (MS)"/>
                <a:cs typeface="Calibri (MS)"/>
                <a:sym typeface="Calibri (MS)"/>
              </a:rPr>
              <a:t>scholarships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260535" y="89256"/>
            <a:ext cx="9362076"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Get to know UFU</a:t>
            </a:r>
          </a:p>
        </p:txBody>
      </p:sp>
      <p:sp>
        <p:nvSpPr>
          <p:cNvPr name="Freeform 4" id="4"/>
          <p:cNvSpPr/>
          <p:nvPr/>
        </p:nvSpPr>
        <p:spPr>
          <a:xfrm flipH="false" flipV="false" rot="0">
            <a:off x="0" y="0"/>
            <a:ext cx="1916725" cy="6939644"/>
          </a:xfrm>
          <a:custGeom>
            <a:avLst/>
            <a:gdLst/>
            <a:ahLst/>
            <a:cxnLst/>
            <a:rect r="r" b="b" t="t" l="l"/>
            <a:pathLst>
              <a:path h="6939644" w="1916725">
                <a:moveTo>
                  <a:pt x="0" y="0"/>
                </a:moveTo>
                <a:lnTo>
                  <a:pt x="1916725" y="0"/>
                </a:lnTo>
                <a:lnTo>
                  <a:pt x="1916725" y="6939644"/>
                </a:lnTo>
                <a:lnTo>
                  <a:pt x="0" y="6939644"/>
                </a:lnTo>
                <a:lnTo>
                  <a:pt x="0" y="0"/>
                </a:lnTo>
                <a:close/>
              </a:path>
            </a:pathLst>
          </a:custGeom>
          <a:blipFill>
            <a:blip r:embed="rId3"/>
            <a:stretch>
              <a:fillRect l="-140149" t="0" r="-555314" b="0"/>
            </a:stretch>
          </a:blipFill>
        </p:spPr>
      </p:sp>
      <p:pic>
        <p:nvPicPr>
          <p:cNvPr name="Picture 5" id="5"/>
          <p:cNvPicPr>
            <a:picLocks noChangeAspect="true"/>
          </p:cNvPicPr>
          <p:nvPr>
            <a:videoFile r:link="rId5"/>
          </p:nvPr>
        </p:nvPicPr>
        <p:blipFill>
          <a:blip r:embed="rId4"/>
          <a:stretch>
            <a:fillRect/>
          </a:stretch>
        </p:blipFill>
        <p:spPr>
          <a:xfrm rot="0">
            <a:off x="2623658" y="1042891"/>
            <a:ext cx="8635830" cy="4853862"/>
          </a:xfrm>
          <a:prstGeom prst="rect">
            <a:avLst/>
          </a:prstGeom>
        </p:spPr>
      </p:pic>
      <p:sp>
        <p:nvSpPr>
          <p:cNvPr name="TextBox 6" id="6"/>
          <p:cNvSpPr txBox="true"/>
          <p:nvPr/>
        </p:nvSpPr>
        <p:spPr>
          <a:xfrm rot="0">
            <a:off x="2624533" y="5939869"/>
            <a:ext cx="6615406" cy="407512"/>
          </a:xfrm>
          <a:prstGeom prst="rect">
            <a:avLst/>
          </a:prstGeom>
        </p:spPr>
        <p:txBody>
          <a:bodyPr anchor="t" rtlCol="false" tIns="0" lIns="0" bIns="0" rIns="0">
            <a:spAutoFit/>
          </a:bodyPr>
          <a:lstStyle/>
          <a:p>
            <a:pPr algn="l">
              <a:lnSpc>
                <a:spcPts val="3260"/>
              </a:lnSpc>
            </a:pPr>
            <a:r>
              <a:rPr lang="en-US" sz="2328" u="sng">
                <a:solidFill>
                  <a:srgbClr val="373372"/>
                </a:solidFill>
                <a:latin typeface="Arimo"/>
                <a:ea typeface="Arimo"/>
                <a:cs typeface="Arimo"/>
                <a:sym typeface="Arimo"/>
                <a:hlinkClick r:id="rId6" tooltip="https://www.youtube.com/watch?v=0sSN29KHzY4"/>
              </a:rPr>
              <a:t>https://www.youtube.com/watch?v=0sSN29KHzY4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DAGeK-wLxLM</dc:identifier>
  <dcterms:modified xsi:type="dcterms:W3CDTF">2011-08-01T06:04:30Z</dcterms:modified>
  <cp:revision>1</cp:revision>
  <dc:title>presentation ufu</dc:title>
</cp:coreProperties>
</file>