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entury Gothic Paneuropean Bold" panose="020B0604020202020204" charset="0"/>
      <p:regular r:id="rId25"/>
    </p:embeddedFont>
    <p:embeddedFont>
      <p:font typeface="Arimo" panose="020B0604020202020204" charset="0"/>
      <p:regular r:id="rId26"/>
    </p:embeddedFont>
    <p:embeddedFont>
      <p:font typeface="Calibri (MS) Bold" panose="020B0604020202020204" charset="0"/>
      <p:regular r:id="rId27"/>
    </p:embeddedFont>
    <p:embeddedFont>
      <p:font typeface="Mosse Thai" panose="020B0604020202020204" charset="-34"/>
      <p:regular r:id="rId28"/>
    </p:embeddedFont>
    <p:embeddedFont>
      <p:font typeface="Mosse Thai Bold" panose="020B0604020202020204" charset="-34"/>
      <p:regular r:id="rId29"/>
    </p:embeddedFont>
    <p:embeddedFont>
      <p:font typeface="Calibri" panose="020F0502020204030204" pitchFamily="34" charset="0"/>
      <p:regular r:id="rId30"/>
      <p:bold r:id="rId31"/>
      <p:italic r:id="rId32"/>
      <p:boldItalic r:id="rId33"/>
    </p:embeddedFont>
    <p:embeddedFont>
      <p:font typeface="Century Gothic Paneuropean" panose="020B0604020202020204" charset="0"/>
      <p:regular r:id="rId34"/>
    </p:embeddedFont>
    <p:embeddedFont>
      <p:font typeface="Helios" panose="020B0604020202020204" charset="0"/>
      <p:regular r:id="rId35"/>
    </p:embeddedFont>
    <p:embeddedFont>
      <p:font typeface="Calibri (M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8" d="100"/>
          <a:sy n="108" d="100"/>
        </p:scale>
        <p:origin x="67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5.svg"/><Relationship Id="rId3" Type="http://schemas.openxmlformats.org/officeDocument/2006/relationships/image" Target="../media/image37.svg"/><Relationship Id="rId7" Type="http://schemas.openxmlformats.org/officeDocument/2006/relationships/image" Target="../media/image39.svg"/><Relationship Id="rId12" Type="http://schemas.openxmlformats.org/officeDocument/2006/relationships/image" Target="../media/image30.png"/><Relationship Id="rId17" Type="http://schemas.openxmlformats.org/officeDocument/2006/relationships/image" Target="../media/image49.svg"/><Relationship Id="rId2" Type="http://schemas.openxmlformats.org/officeDocument/2006/relationships/image" Target="../media/image26.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3.svg"/><Relationship Id="rId5" Type="http://schemas.openxmlformats.org/officeDocument/2006/relationships/image" Target="../media/image7.jpeg"/><Relationship Id="rId15" Type="http://schemas.openxmlformats.org/officeDocument/2006/relationships/image" Target="../media/image47.svg"/><Relationship Id="rId10" Type="http://schemas.openxmlformats.org/officeDocument/2006/relationships/image" Target="../media/image29.png"/><Relationship Id="rId4" Type="http://schemas.openxmlformats.org/officeDocument/2006/relationships/image" Target="../media/image19.jpeg"/><Relationship Id="rId9" Type="http://schemas.openxmlformats.org/officeDocument/2006/relationships/image" Target="../media/image41.sv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7.svg"/><Relationship Id="rId3" Type="http://schemas.openxmlformats.org/officeDocument/2006/relationships/image" Target="../media/image37.svg"/><Relationship Id="rId7" Type="http://schemas.openxmlformats.org/officeDocument/2006/relationships/image" Target="../media/image51.svg"/><Relationship Id="rId12" Type="http://schemas.openxmlformats.org/officeDocument/2006/relationships/image" Target="../media/image36.png"/><Relationship Id="rId2" Type="http://schemas.openxmlformats.org/officeDocument/2006/relationships/image" Target="../media/image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5.svg"/><Relationship Id="rId5" Type="http://schemas.openxmlformats.org/officeDocument/2006/relationships/image" Target="../media/image7.jpeg"/><Relationship Id="rId15" Type="http://schemas.openxmlformats.org/officeDocument/2006/relationships/image" Target="../media/image59.svg"/><Relationship Id="rId10" Type="http://schemas.openxmlformats.org/officeDocument/2006/relationships/image" Target="../media/image35.png"/><Relationship Id="rId4" Type="http://schemas.openxmlformats.org/officeDocument/2006/relationships/image" Target="../media/image19.jpeg"/><Relationship Id="rId9" Type="http://schemas.openxmlformats.org/officeDocument/2006/relationships/image" Target="../media/image53.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6.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4.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5.jpeg"/><Relationship Id="rId3" Type="http://schemas.openxmlformats.org/officeDocument/2006/relationships/image" Target="../media/image43.png"/><Relationship Id="rId7" Type="http://schemas.openxmlformats.org/officeDocument/2006/relationships/image" Target="../media/image22.png"/><Relationship Id="rId12" Type="http://schemas.openxmlformats.org/officeDocument/2006/relationships/image" Target="../media/image71.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4.pn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69.sv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7.jpeg"/><Relationship Id="rId10" Type="http://schemas.openxmlformats.org/officeDocument/2006/relationships/image" Target="../media/image51.png"/><Relationship Id="rId4" Type="http://schemas.openxmlformats.org/officeDocument/2006/relationships/image" Target="../media/image74.sv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2.svg"/><Relationship Id="rId18" Type="http://schemas.openxmlformats.org/officeDocument/2006/relationships/image" Target="../media/image63.png"/><Relationship Id="rId3" Type="http://schemas.openxmlformats.org/officeDocument/2006/relationships/image" Target="../media/image82.svg"/><Relationship Id="rId21" Type="http://schemas.openxmlformats.org/officeDocument/2006/relationships/image" Target="../media/image7.jpeg"/><Relationship Id="rId7" Type="http://schemas.openxmlformats.org/officeDocument/2006/relationships/image" Target="../media/image86.svg"/><Relationship Id="rId12" Type="http://schemas.openxmlformats.org/officeDocument/2006/relationships/image" Target="../media/image58.png"/><Relationship Id="rId17" Type="http://schemas.openxmlformats.org/officeDocument/2006/relationships/image" Target="../media/image62.png"/><Relationship Id="rId25" Type="http://schemas.openxmlformats.org/officeDocument/2006/relationships/image" Target="../media/image45.jpeg"/><Relationship Id="rId2" Type="http://schemas.openxmlformats.org/officeDocument/2006/relationships/image" Target="../media/image53.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90.svg"/><Relationship Id="rId24" Type="http://schemas.openxmlformats.org/officeDocument/2006/relationships/image" Target="../media/image102.svg"/><Relationship Id="rId5" Type="http://schemas.openxmlformats.org/officeDocument/2006/relationships/image" Target="../media/image84.svg"/><Relationship Id="rId15" Type="http://schemas.openxmlformats.org/officeDocument/2006/relationships/image" Target="../media/image60.png"/><Relationship Id="rId23" Type="http://schemas.openxmlformats.org/officeDocument/2006/relationships/image" Target="../media/image67.png"/><Relationship Id="rId10" Type="http://schemas.openxmlformats.org/officeDocument/2006/relationships/image" Target="../media/image57.png"/><Relationship Id="rId19" Type="http://schemas.openxmlformats.org/officeDocument/2006/relationships/image" Target="../media/image64.png"/><Relationship Id="rId4" Type="http://schemas.openxmlformats.org/officeDocument/2006/relationships/image" Target="../media/image54.png"/><Relationship Id="rId9" Type="http://schemas.openxmlformats.org/officeDocument/2006/relationships/image" Target="../media/image88.svg"/><Relationship Id="rId14" Type="http://schemas.openxmlformats.org/officeDocument/2006/relationships/image" Target="../media/image59.png"/><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45.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dri.ufu.b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watch?v=mLvM_WXJk0I" TargetMode="External"/><Relationship Id="rId6" Type="http://schemas.openxmlformats.org/officeDocument/2006/relationships/hyperlink" Target="https://www.youtube.com/watch?v=mLvM_WXJk0I" TargetMode="External"/><Relationship Id="rId5" Type="http://schemas.openxmlformats.org/officeDocument/2006/relationships/image" Target="../media/image8.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3.svg"/><Relationship Id="rId7"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1.png"/><Relationship Id="rId12" Type="http://schemas.openxmlformats.org/officeDocument/2006/relationships/image" Target="../media/image31.svg"/><Relationship Id="rId2" Type="http://schemas.openxmlformats.org/officeDocument/2006/relationships/image" Target="../media/image18.jpe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29.svg"/><Relationship Id="rId4" Type="http://schemas.openxmlformats.org/officeDocument/2006/relationships/image" Target="../media/image7.jpeg"/><Relationship Id="rId9" Type="http://schemas.openxmlformats.org/officeDocument/2006/relationships/image" Target="../media/image22.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watch?v=0sSN29KHzY4" TargetMode="External"/><Relationship Id="rId6" Type="http://schemas.openxmlformats.org/officeDocument/2006/relationships/hyperlink" Target="https://www.youtube.com/watch?v=0sSN29KHzY4" TargetMode="External"/><Relationship Id="rId5" Type="http://schemas.openxmlformats.org/officeDocument/2006/relationships/image" Target="../media/image9.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108250"/>
            <a:ext cx="12284687" cy="7386168"/>
          </a:xfrm>
          <a:custGeom>
            <a:avLst/>
            <a:gdLst/>
            <a:ahLst/>
            <a:cxnLst/>
            <a:rect l="l" t="t" r="r" b="b"/>
            <a:pathLst>
              <a:path w="12284687" h="7386168">
                <a:moveTo>
                  <a:pt x="12284687" y="0"/>
                </a:moveTo>
                <a:lnTo>
                  <a:pt x="0" y="0"/>
                </a:lnTo>
                <a:lnTo>
                  <a:pt x="0" y="7386168"/>
                </a:lnTo>
                <a:lnTo>
                  <a:pt x="12284687" y="7386168"/>
                </a:lnTo>
                <a:lnTo>
                  <a:pt x="12284687" y="0"/>
                </a:lnTo>
                <a:close/>
              </a:path>
            </a:pathLst>
          </a:custGeom>
          <a:blipFill>
            <a:blip r:embed="rId2">
              <a:alphaModFix amt="23000"/>
            </a:blip>
            <a:stretch>
              <a:fillRect/>
            </a:stretch>
          </a:blipFill>
        </p:spPr>
      </p:sp>
      <p:grpSp>
        <p:nvGrpSpPr>
          <p:cNvPr id="3" name="Group 3"/>
          <p:cNvGrpSpPr/>
          <p:nvPr/>
        </p:nvGrpSpPr>
        <p:grpSpPr>
          <a:xfrm>
            <a:off x="1252574" y="5074670"/>
            <a:ext cx="1259578" cy="1487270"/>
            <a:chOff x="0" y="0"/>
            <a:chExt cx="688365" cy="812800"/>
          </a:xfrm>
        </p:grpSpPr>
        <p:sp>
          <p:nvSpPr>
            <p:cNvPr id="4" name="Freeform 4"/>
            <p:cNvSpPr/>
            <p:nvPr/>
          </p:nvSpPr>
          <p:spPr>
            <a:xfrm>
              <a:off x="0" y="0"/>
              <a:ext cx="688365" cy="812800"/>
            </a:xfrm>
            <a:custGeom>
              <a:avLst/>
              <a:gdLst/>
              <a:ahLst/>
              <a:cxnLst/>
              <a:rect l="l" t="t" r="r" b="b"/>
              <a:pathLst>
                <a:path w="688365" h="812800">
                  <a:moveTo>
                    <a:pt x="344183" y="0"/>
                  </a:moveTo>
                  <a:lnTo>
                    <a:pt x="688365" y="203200"/>
                  </a:lnTo>
                  <a:lnTo>
                    <a:pt x="688365" y="609600"/>
                  </a:lnTo>
                  <a:lnTo>
                    <a:pt x="344183" y="812800"/>
                  </a:lnTo>
                  <a:lnTo>
                    <a:pt x="0" y="609600"/>
                  </a:lnTo>
                  <a:lnTo>
                    <a:pt x="0" y="203200"/>
                  </a:lnTo>
                  <a:lnTo>
                    <a:pt x="344183" y="0"/>
                  </a:lnTo>
                  <a:close/>
                </a:path>
              </a:pathLst>
            </a:custGeom>
            <a:blipFill>
              <a:blip r:embed="rId3"/>
              <a:stretch>
                <a:fillRect l="-90970" r="-9645" b="-13197"/>
              </a:stretch>
            </a:blipFill>
            <a:ln w="76200" cap="sq">
              <a:solidFill>
                <a:srgbClr val="373372"/>
              </a:solidFill>
              <a:prstDash val="solid"/>
              <a:miter/>
            </a:ln>
          </p:spPr>
        </p:sp>
      </p:grpSp>
      <p:sp>
        <p:nvSpPr>
          <p:cNvPr id="5" name="TextBox 5"/>
          <p:cNvSpPr txBox="1"/>
          <p:nvPr/>
        </p:nvSpPr>
        <p:spPr>
          <a:xfrm>
            <a:off x="0" y="573559"/>
            <a:ext cx="7457999" cy="2017731"/>
          </a:xfrm>
          <a:prstGeom prst="rect">
            <a:avLst/>
          </a:prstGeom>
        </p:spPr>
        <p:txBody>
          <a:bodyPr lIns="0" tIns="0" rIns="0" bIns="0" rtlCol="0" anchor="t">
            <a:spAutoFit/>
          </a:bodyPr>
          <a:lstStyle/>
          <a:p>
            <a:pPr algn="ctr">
              <a:lnSpc>
                <a:spcPts val="7682"/>
              </a:lnSpc>
            </a:pPr>
            <a:r>
              <a:rPr lang="en-US" sz="8536" b="1" spc="-170">
                <a:solidFill>
                  <a:srgbClr val="373372"/>
                </a:solidFill>
                <a:latin typeface="Mosse Thai Bold"/>
                <a:ea typeface="Mosse Thai Bold"/>
                <a:cs typeface="Mosse Thai Bold"/>
                <a:sym typeface="Mosse Thai Bold"/>
              </a:rPr>
              <a:t>BIENVENUE À UFU</a:t>
            </a:r>
          </a:p>
        </p:txBody>
      </p:sp>
      <p:grpSp>
        <p:nvGrpSpPr>
          <p:cNvPr id="6" name="Group 6"/>
          <p:cNvGrpSpPr/>
          <p:nvPr/>
        </p:nvGrpSpPr>
        <p:grpSpPr>
          <a:xfrm>
            <a:off x="1252574" y="3648633"/>
            <a:ext cx="1278123" cy="1487270"/>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b="-28745"/>
              </a:stretch>
            </a:blipFill>
            <a:ln w="76200" cap="sq">
              <a:solidFill>
                <a:srgbClr val="373372"/>
              </a:solidFill>
              <a:prstDash val="solid"/>
              <a:miter/>
            </a:ln>
          </p:spPr>
        </p:sp>
      </p:grpSp>
      <p:sp>
        <p:nvSpPr>
          <p:cNvPr id="8" name="TextBox 8"/>
          <p:cNvSpPr txBox="1"/>
          <p:nvPr/>
        </p:nvSpPr>
        <p:spPr>
          <a:xfrm>
            <a:off x="4972969" y="5427880"/>
            <a:ext cx="1538033" cy="217814"/>
          </a:xfrm>
          <a:prstGeom prst="rect">
            <a:avLst/>
          </a:prstGeom>
        </p:spPr>
        <p:txBody>
          <a:bodyPr lIns="0" tIns="0" rIns="0" bIns="0" rtlCol="0" anchor="t">
            <a:spAutoFit/>
          </a:bodyPr>
          <a:lstStyle/>
          <a:p>
            <a:pPr algn="ctr">
              <a:lnSpc>
                <a:spcPts val="1644"/>
              </a:lnSpc>
            </a:pPr>
            <a:r>
              <a:rPr lang="en-US" sz="1827" spc="-36">
                <a:solidFill>
                  <a:srgbClr val="373372"/>
                </a:solidFill>
                <a:latin typeface="Mosse Thai"/>
                <a:ea typeface="Mosse Thai"/>
                <a:cs typeface="Mosse Thai"/>
                <a:sym typeface="Mosse Thai"/>
              </a:rPr>
              <a:t>VICE -RECTRICE</a:t>
            </a:r>
          </a:p>
        </p:txBody>
      </p:sp>
      <p:grpSp>
        <p:nvGrpSpPr>
          <p:cNvPr id="9" name="Group 9"/>
          <p:cNvGrpSpPr/>
          <p:nvPr/>
        </p:nvGrpSpPr>
        <p:grpSpPr>
          <a:xfrm>
            <a:off x="2530696" y="3868652"/>
            <a:ext cx="3980306" cy="733041"/>
            <a:chOff x="0" y="0"/>
            <a:chExt cx="5307074" cy="977388"/>
          </a:xfrm>
        </p:grpSpPr>
        <p:sp>
          <p:nvSpPr>
            <p:cNvPr id="10" name="Freeform 10"/>
            <p:cNvSpPr/>
            <p:nvPr/>
          </p:nvSpPr>
          <p:spPr>
            <a:xfrm>
              <a:off x="0" y="353807"/>
              <a:ext cx="5307074" cy="623581"/>
            </a:xfrm>
            <a:custGeom>
              <a:avLst/>
              <a:gdLst/>
              <a:ahLst/>
              <a:cxnLst/>
              <a:rect l="l" t="t" r="r" b="b"/>
              <a:pathLst>
                <a:path w="5307074" h="623581">
                  <a:moveTo>
                    <a:pt x="0" y="0"/>
                  </a:moveTo>
                  <a:lnTo>
                    <a:pt x="5307074" y="0"/>
                  </a:lnTo>
                  <a:lnTo>
                    <a:pt x="5307074" y="623581"/>
                  </a:lnTo>
                  <a:lnTo>
                    <a:pt x="0" y="623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4022938" y="57150"/>
              <a:ext cx="1284137" cy="302682"/>
            </a:xfrm>
            <a:prstGeom prst="rect">
              <a:avLst/>
            </a:prstGeom>
          </p:spPr>
          <p:txBody>
            <a:bodyPr lIns="0" tIns="0" rIns="0" bIns="0" rtlCol="0" anchor="t">
              <a:spAutoFit/>
            </a:bodyPr>
            <a:lstStyle/>
            <a:p>
              <a:pPr algn="ctr">
                <a:lnSpc>
                  <a:spcPts val="1649"/>
                </a:lnSpc>
              </a:pPr>
              <a:r>
                <a:rPr lang="en-US" sz="1833" spc="-36">
                  <a:solidFill>
                    <a:srgbClr val="373372"/>
                  </a:solidFill>
                  <a:latin typeface="Mosse Thai"/>
                  <a:ea typeface="Mosse Thai"/>
                  <a:cs typeface="Mosse Thai"/>
                  <a:sym typeface="Mosse Thai"/>
                </a:rPr>
                <a:t>RECTEUR</a:t>
              </a:r>
            </a:p>
          </p:txBody>
        </p:sp>
        <p:sp>
          <p:nvSpPr>
            <p:cNvPr id="12" name="TextBox 12"/>
            <p:cNvSpPr txBox="1"/>
            <p:nvPr/>
          </p:nvSpPr>
          <p:spPr>
            <a:xfrm>
              <a:off x="131000" y="498231"/>
              <a:ext cx="5045075" cy="3556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 Dr. Carlos Henrique de Carvalho</a:t>
              </a:r>
            </a:p>
          </p:txBody>
        </p:sp>
      </p:grpSp>
      <p:grpSp>
        <p:nvGrpSpPr>
          <p:cNvPr id="13" name="Group 13"/>
          <p:cNvGrpSpPr/>
          <p:nvPr/>
        </p:nvGrpSpPr>
        <p:grpSpPr>
          <a:xfrm>
            <a:off x="2485462" y="5645695"/>
            <a:ext cx="3980306" cy="467686"/>
            <a:chOff x="0" y="0"/>
            <a:chExt cx="5307074" cy="623581"/>
          </a:xfrm>
        </p:grpSpPr>
        <p:sp>
          <p:nvSpPr>
            <p:cNvPr id="14" name="Freeform 14"/>
            <p:cNvSpPr/>
            <p:nvPr/>
          </p:nvSpPr>
          <p:spPr>
            <a:xfrm>
              <a:off x="0" y="0"/>
              <a:ext cx="5307074" cy="623581"/>
            </a:xfrm>
            <a:custGeom>
              <a:avLst/>
              <a:gdLst/>
              <a:ahLst/>
              <a:cxnLst/>
              <a:rect l="l" t="t" r="r" b="b"/>
              <a:pathLst>
                <a:path w="5307074" h="623581">
                  <a:moveTo>
                    <a:pt x="0" y="0"/>
                  </a:moveTo>
                  <a:lnTo>
                    <a:pt x="5307074" y="0"/>
                  </a:lnTo>
                  <a:lnTo>
                    <a:pt x="5307074" y="623581"/>
                  </a:lnTo>
                  <a:lnTo>
                    <a:pt x="0" y="6235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63188" y="133991"/>
              <a:ext cx="5086548" cy="3556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Profª. Dra. Catarina Machado Azeredo</a:t>
              </a:r>
            </a:p>
          </p:txBody>
        </p:sp>
      </p:grpSp>
      <p:grpSp>
        <p:nvGrpSpPr>
          <p:cNvPr id="16" name="Group 16"/>
          <p:cNvGrpSpPr/>
          <p:nvPr/>
        </p:nvGrpSpPr>
        <p:grpSpPr>
          <a:xfrm>
            <a:off x="4581173" y="-966715"/>
            <a:ext cx="12917330" cy="12478063"/>
            <a:chOff x="0" y="0"/>
            <a:chExt cx="17223107" cy="16637417"/>
          </a:xfrm>
        </p:grpSpPr>
        <p:grpSp>
          <p:nvGrpSpPr>
            <p:cNvPr id="17" name="Group 17"/>
            <p:cNvGrpSpPr/>
            <p:nvPr/>
          </p:nvGrpSpPr>
          <p:grpSpPr>
            <a:xfrm rot="-1832212">
              <a:off x="6811183" y="1543515"/>
              <a:ext cx="7179918" cy="4045020"/>
              <a:chOff x="0" y="0"/>
              <a:chExt cx="421897" cy="237688"/>
            </a:xfrm>
          </p:grpSpPr>
          <p:sp>
            <p:nvSpPr>
              <p:cNvPr id="18" name="Freeform 18"/>
              <p:cNvSpPr/>
              <p:nvPr/>
            </p:nvSpPr>
            <p:spPr>
              <a:xfrm>
                <a:off x="0" y="0"/>
                <a:ext cx="421897" cy="237688"/>
              </a:xfrm>
              <a:custGeom>
                <a:avLst/>
                <a:gdLst/>
                <a:ahLst/>
                <a:cxnLst/>
                <a:rect l="l" t="t" r="r" b="b"/>
                <a:pathLst>
                  <a:path w="421897" h="237688">
                    <a:moveTo>
                      <a:pt x="0" y="0"/>
                    </a:moveTo>
                    <a:lnTo>
                      <a:pt x="421897" y="0"/>
                    </a:lnTo>
                    <a:lnTo>
                      <a:pt x="421897" y="237688"/>
                    </a:lnTo>
                    <a:lnTo>
                      <a:pt x="0" y="237688"/>
                    </a:lnTo>
                    <a:close/>
                  </a:path>
                </a:pathLst>
              </a:custGeom>
              <a:solidFill>
                <a:srgbClr val="0A2268"/>
              </a:solidFill>
            </p:spPr>
          </p:sp>
          <p:sp>
            <p:nvSpPr>
              <p:cNvPr id="19" name="TextBox 19"/>
              <p:cNvSpPr txBox="1"/>
              <p:nvPr/>
            </p:nvSpPr>
            <p:spPr>
              <a:xfrm>
                <a:off x="0" y="-19050"/>
                <a:ext cx="421897" cy="256738"/>
              </a:xfrm>
              <a:prstGeom prst="rect">
                <a:avLst/>
              </a:prstGeom>
            </p:spPr>
            <p:txBody>
              <a:bodyPr lIns="50800" tIns="50800" rIns="50800" bIns="50800" rtlCol="0" anchor="ctr"/>
              <a:lstStyle/>
              <a:p>
                <a:pPr algn="ctr">
                  <a:lnSpc>
                    <a:spcPts val="930"/>
                  </a:lnSpc>
                </a:pPr>
                <a:endParaRPr/>
              </a:p>
            </p:txBody>
          </p:sp>
        </p:grpSp>
        <p:grpSp>
          <p:nvGrpSpPr>
            <p:cNvPr id="20" name="Group 20"/>
            <p:cNvGrpSpPr/>
            <p:nvPr/>
          </p:nvGrpSpPr>
          <p:grpSpPr>
            <a:xfrm rot="-1832212">
              <a:off x="2018414" y="7027477"/>
              <a:ext cx="14607413" cy="6338551"/>
              <a:chOff x="0" y="0"/>
              <a:chExt cx="858341" cy="372457"/>
            </a:xfrm>
          </p:grpSpPr>
          <p:sp>
            <p:nvSpPr>
              <p:cNvPr id="21" name="Freeform 21"/>
              <p:cNvSpPr/>
              <p:nvPr/>
            </p:nvSpPr>
            <p:spPr>
              <a:xfrm>
                <a:off x="0" y="0"/>
                <a:ext cx="858341" cy="372457"/>
              </a:xfrm>
              <a:custGeom>
                <a:avLst/>
                <a:gdLst/>
                <a:ahLst/>
                <a:cxnLst/>
                <a:rect l="l" t="t" r="r" b="b"/>
                <a:pathLst>
                  <a:path w="858341" h="372457">
                    <a:moveTo>
                      <a:pt x="0" y="0"/>
                    </a:moveTo>
                    <a:lnTo>
                      <a:pt x="858341" y="0"/>
                    </a:lnTo>
                    <a:lnTo>
                      <a:pt x="858341" y="372457"/>
                    </a:lnTo>
                    <a:lnTo>
                      <a:pt x="0" y="372457"/>
                    </a:lnTo>
                    <a:close/>
                  </a:path>
                </a:pathLst>
              </a:custGeom>
              <a:solidFill>
                <a:srgbClr val="092169"/>
              </a:solidFill>
            </p:spPr>
          </p:sp>
          <p:sp>
            <p:nvSpPr>
              <p:cNvPr id="22" name="TextBox 22"/>
              <p:cNvSpPr txBox="1"/>
              <p:nvPr/>
            </p:nvSpPr>
            <p:spPr>
              <a:xfrm>
                <a:off x="0" y="-19050"/>
                <a:ext cx="858341" cy="391507"/>
              </a:xfrm>
              <a:prstGeom prst="rect">
                <a:avLst/>
              </a:prstGeom>
            </p:spPr>
            <p:txBody>
              <a:bodyPr lIns="50800" tIns="50800" rIns="50800" bIns="50800" rtlCol="0" anchor="ctr"/>
              <a:lstStyle/>
              <a:p>
                <a:pPr algn="ctr">
                  <a:lnSpc>
                    <a:spcPts val="930"/>
                  </a:lnSpc>
                </a:pPr>
                <a:endParaRPr/>
              </a:p>
            </p:txBody>
          </p:sp>
        </p:grpSp>
        <p:grpSp>
          <p:nvGrpSpPr>
            <p:cNvPr id="23" name="Group 23"/>
            <p:cNvGrpSpPr/>
            <p:nvPr/>
          </p:nvGrpSpPr>
          <p:grpSpPr>
            <a:xfrm>
              <a:off x="4535321" y="2433011"/>
              <a:ext cx="5960725" cy="6835293"/>
              <a:chOff x="0" y="0"/>
              <a:chExt cx="708803" cy="812800"/>
            </a:xfrm>
          </p:grpSpPr>
          <p:sp>
            <p:nvSpPr>
              <p:cNvPr id="24" name="Freeform 24"/>
              <p:cNvSpPr/>
              <p:nvPr/>
            </p:nvSpPr>
            <p:spPr>
              <a:xfrm>
                <a:off x="0" y="4816"/>
                <a:ext cx="708803" cy="803169"/>
              </a:xfrm>
              <a:custGeom>
                <a:avLst/>
                <a:gdLst/>
                <a:ahLst/>
                <a:cxnLst/>
                <a:rect l="l" t="t" r="r" b="b"/>
                <a:pathLst>
                  <a:path w="708803" h="803169">
                    <a:moveTo>
                      <a:pt x="376468" y="7836"/>
                    </a:moveTo>
                    <a:lnTo>
                      <a:pt x="686736" y="185732"/>
                    </a:lnTo>
                    <a:cubicBezTo>
                      <a:pt x="700385" y="193557"/>
                      <a:pt x="708803" y="208088"/>
                      <a:pt x="708803" y="223821"/>
                    </a:cubicBezTo>
                    <a:lnTo>
                      <a:pt x="708803" y="579347"/>
                    </a:lnTo>
                    <a:cubicBezTo>
                      <a:pt x="708803" y="595080"/>
                      <a:pt x="700385" y="609611"/>
                      <a:pt x="686736" y="617436"/>
                    </a:cubicBezTo>
                    <a:lnTo>
                      <a:pt x="376468" y="795332"/>
                    </a:lnTo>
                    <a:cubicBezTo>
                      <a:pt x="362801" y="803168"/>
                      <a:pt x="346002" y="803168"/>
                      <a:pt x="332335" y="795332"/>
                    </a:cubicBezTo>
                    <a:lnTo>
                      <a:pt x="22067" y="617436"/>
                    </a:lnTo>
                    <a:cubicBezTo>
                      <a:pt x="8418" y="609611"/>
                      <a:pt x="0" y="595080"/>
                      <a:pt x="0" y="579347"/>
                    </a:cubicBezTo>
                    <a:lnTo>
                      <a:pt x="0" y="223821"/>
                    </a:lnTo>
                    <a:cubicBezTo>
                      <a:pt x="0" y="208088"/>
                      <a:pt x="8418" y="193557"/>
                      <a:pt x="22067" y="185732"/>
                    </a:cubicBezTo>
                    <a:lnTo>
                      <a:pt x="332335" y="7836"/>
                    </a:lnTo>
                    <a:cubicBezTo>
                      <a:pt x="346002" y="0"/>
                      <a:pt x="362801" y="0"/>
                      <a:pt x="376468" y="7836"/>
                    </a:cubicBezTo>
                    <a:close/>
                  </a:path>
                </a:pathLst>
              </a:custGeom>
              <a:solidFill>
                <a:srgbClr val="000000">
                  <a:alpha val="0"/>
                </a:srgbClr>
              </a:solidFill>
              <a:ln w="190500" cap="rnd">
                <a:solidFill>
                  <a:srgbClr val="FFFFFF"/>
                </a:solidFill>
                <a:prstDash val="solid"/>
                <a:round/>
              </a:ln>
            </p:spPr>
          </p:sp>
          <p:sp>
            <p:nvSpPr>
              <p:cNvPr id="25" name="TextBox 25"/>
              <p:cNvSpPr txBox="1"/>
              <p:nvPr/>
            </p:nvSpPr>
            <p:spPr>
              <a:xfrm>
                <a:off x="0" y="120650"/>
                <a:ext cx="708803" cy="552450"/>
              </a:xfrm>
              <a:prstGeom prst="rect">
                <a:avLst/>
              </a:prstGeom>
            </p:spPr>
            <p:txBody>
              <a:bodyPr lIns="50800" tIns="50800" rIns="50800" bIns="50800" rtlCol="0" anchor="ctr"/>
              <a:lstStyle/>
              <a:p>
                <a:pPr algn="ctr">
                  <a:lnSpc>
                    <a:spcPts val="930"/>
                  </a:lnSpc>
                </a:pPr>
                <a:endParaRPr/>
              </a:p>
            </p:txBody>
          </p:sp>
        </p:grpSp>
        <p:grpSp>
          <p:nvGrpSpPr>
            <p:cNvPr id="26" name="Group 26"/>
            <p:cNvGrpSpPr/>
            <p:nvPr/>
          </p:nvGrpSpPr>
          <p:grpSpPr>
            <a:xfrm rot="-1842130">
              <a:off x="-506366" y="9338252"/>
              <a:ext cx="8279517" cy="289447"/>
              <a:chOff x="0" y="0"/>
              <a:chExt cx="2555200" cy="89328"/>
            </a:xfrm>
          </p:grpSpPr>
          <p:sp>
            <p:nvSpPr>
              <p:cNvPr id="27" name="Freeform 27"/>
              <p:cNvSpPr/>
              <p:nvPr/>
            </p:nvSpPr>
            <p:spPr>
              <a:xfrm>
                <a:off x="0" y="0"/>
                <a:ext cx="2555200" cy="89328"/>
              </a:xfrm>
              <a:custGeom>
                <a:avLst/>
                <a:gdLst/>
                <a:ahLst/>
                <a:cxnLst/>
                <a:rect l="l" t="t" r="r" b="b"/>
                <a:pathLst>
                  <a:path w="2555200" h="89328">
                    <a:moveTo>
                      <a:pt x="44664" y="0"/>
                    </a:moveTo>
                    <a:lnTo>
                      <a:pt x="2510536" y="0"/>
                    </a:lnTo>
                    <a:cubicBezTo>
                      <a:pt x="2522381" y="0"/>
                      <a:pt x="2533742" y="4706"/>
                      <a:pt x="2542118" y="13082"/>
                    </a:cubicBezTo>
                    <a:cubicBezTo>
                      <a:pt x="2550494" y="21458"/>
                      <a:pt x="2555200" y="32818"/>
                      <a:pt x="2555200" y="44664"/>
                    </a:cubicBezTo>
                    <a:lnTo>
                      <a:pt x="2555200" y="44664"/>
                    </a:lnTo>
                    <a:cubicBezTo>
                      <a:pt x="2555200" y="69331"/>
                      <a:pt x="2535203" y="89328"/>
                      <a:pt x="2510536" y="89328"/>
                    </a:cubicBezTo>
                    <a:lnTo>
                      <a:pt x="44664" y="89328"/>
                    </a:lnTo>
                    <a:cubicBezTo>
                      <a:pt x="19997" y="89328"/>
                      <a:pt x="0" y="69331"/>
                      <a:pt x="0" y="44664"/>
                    </a:cubicBezTo>
                    <a:lnTo>
                      <a:pt x="0" y="44664"/>
                    </a:lnTo>
                    <a:cubicBezTo>
                      <a:pt x="0" y="19997"/>
                      <a:pt x="19997" y="0"/>
                      <a:pt x="44664" y="0"/>
                    </a:cubicBezTo>
                    <a:close/>
                  </a:path>
                </a:pathLst>
              </a:custGeom>
              <a:solidFill>
                <a:srgbClr val="092169"/>
              </a:solidFill>
              <a:ln cap="rnd">
                <a:noFill/>
                <a:prstDash val="solid"/>
                <a:round/>
              </a:ln>
            </p:spPr>
          </p:sp>
          <p:sp>
            <p:nvSpPr>
              <p:cNvPr id="28" name="TextBox 28"/>
              <p:cNvSpPr txBox="1"/>
              <p:nvPr/>
            </p:nvSpPr>
            <p:spPr>
              <a:xfrm>
                <a:off x="0" y="-19050"/>
                <a:ext cx="2555200" cy="108378"/>
              </a:xfrm>
              <a:prstGeom prst="rect">
                <a:avLst/>
              </a:prstGeom>
            </p:spPr>
            <p:txBody>
              <a:bodyPr lIns="50800" tIns="50800" rIns="50800" bIns="50800" rtlCol="0" anchor="ctr"/>
              <a:lstStyle/>
              <a:p>
                <a:pPr algn="ctr">
                  <a:lnSpc>
                    <a:spcPts val="930"/>
                  </a:lnSpc>
                </a:pPr>
                <a:endParaRPr/>
              </a:p>
            </p:txBody>
          </p:sp>
        </p:grpSp>
        <p:sp>
          <p:nvSpPr>
            <p:cNvPr id="29" name="Freeform 29"/>
            <p:cNvSpPr/>
            <p:nvPr/>
          </p:nvSpPr>
          <p:spPr>
            <a:xfrm rot="1868917">
              <a:off x="5161852" y="7812540"/>
              <a:ext cx="2239254" cy="104775"/>
            </a:xfrm>
            <a:custGeom>
              <a:avLst/>
              <a:gdLst/>
              <a:ahLst/>
              <a:cxnLst/>
              <a:rect l="l" t="t" r="r" b="b"/>
              <a:pathLst>
                <a:path w="2239254" h="104775">
                  <a:moveTo>
                    <a:pt x="0" y="0"/>
                  </a:moveTo>
                  <a:lnTo>
                    <a:pt x="2239254" y="0"/>
                  </a:lnTo>
                  <a:lnTo>
                    <a:pt x="2239254" y="104775"/>
                  </a:lnTo>
                  <a:lnTo>
                    <a:pt x="0" y="104775"/>
                  </a:lnTo>
                  <a:lnTo>
                    <a:pt x="0" y="0"/>
                  </a:lnTo>
                  <a:close/>
                </a:path>
              </a:pathLst>
            </a:custGeom>
            <a:blipFill>
              <a:blip r:embed="rId7"/>
              <a:stretch>
                <a:fillRect t="-758" b="-758"/>
              </a:stretch>
            </a:blipFill>
          </p:spPr>
        </p:sp>
        <p:sp>
          <p:nvSpPr>
            <p:cNvPr id="30" name="Freeform 30"/>
            <p:cNvSpPr/>
            <p:nvPr/>
          </p:nvSpPr>
          <p:spPr>
            <a:xfrm rot="-1901483">
              <a:off x="7711576" y="7788378"/>
              <a:ext cx="2239274" cy="104775"/>
            </a:xfrm>
            <a:custGeom>
              <a:avLst/>
              <a:gdLst/>
              <a:ahLst/>
              <a:cxnLst/>
              <a:rect l="l" t="t" r="r" b="b"/>
              <a:pathLst>
                <a:path w="2239274" h="104775">
                  <a:moveTo>
                    <a:pt x="0" y="0"/>
                  </a:moveTo>
                  <a:lnTo>
                    <a:pt x="2239274" y="0"/>
                  </a:lnTo>
                  <a:lnTo>
                    <a:pt x="2239274" y="104775"/>
                  </a:lnTo>
                  <a:lnTo>
                    <a:pt x="0" y="104775"/>
                  </a:lnTo>
                  <a:lnTo>
                    <a:pt x="0" y="0"/>
                  </a:lnTo>
                  <a:close/>
                </a:path>
              </a:pathLst>
            </a:custGeom>
            <a:blipFill>
              <a:blip r:embed="rId7"/>
              <a:stretch>
                <a:fillRect t="-759" b="-759"/>
              </a:stretch>
            </a:blipFill>
          </p:spPr>
        </p:sp>
        <p:grpSp>
          <p:nvGrpSpPr>
            <p:cNvPr id="31" name="Group 31"/>
            <p:cNvGrpSpPr/>
            <p:nvPr/>
          </p:nvGrpSpPr>
          <p:grpSpPr>
            <a:xfrm rot="62601">
              <a:off x="2413568" y="1118862"/>
              <a:ext cx="7764178" cy="2310883"/>
              <a:chOff x="0" y="0"/>
              <a:chExt cx="824855" cy="245505"/>
            </a:xfrm>
          </p:grpSpPr>
          <p:sp>
            <p:nvSpPr>
              <p:cNvPr id="32" name="Freeform 32"/>
              <p:cNvSpPr/>
              <p:nvPr/>
            </p:nvSpPr>
            <p:spPr>
              <a:xfrm>
                <a:off x="17659" y="0"/>
                <a:ext cx="789538" cy="240566"/>
              </a:xfrm>
              <a:custGeom>
                <a:avLst/>
                <a:gdLst/>
                <a:ahLst/>
                <a:cxnLst/>
                <a:rect l="l" t="t" r="r" b="b"/>
                <a:pathLst>
                  <a:path w="789538" h="240566">
                    <a:moveTo>
                      <a:pt x="416387" y="232636"/>
                    </a:moveTo>
                    <a:lnTo>
                      <a:pt x="785578" y="12869"/>
                    </a:lnTo>
                    <a:cubicBezTo>
                      <a:pt x="788255" y="11275"/>
                      <a:pt x="789537" y="8089"/>
                      <a:pt x="788711" y="5085"/>
                    </a:cubicBezTo>
                    <a:cubicBezTo>
                      <a:pt x="787885" y="2082"/>
                      <a:pt x="785153" y="0"/>
                      <a:pt x="782038" y="0"/>
                    </a:cubicBezTo>
                    <a:lnTo>
                      <a:pt x="7499" y="0"/>
                    </a:lnTo>
                    <a:cubicBezTo>
                      <a:pt x="4384" y="0"/>
                      <a:pt x="1652" y="2082"/>
                      <a:pt x="826" y="5085"/>
                    </a:cubicBezTo>
                    <a:cubicBezTo>
                      <a:pt x="0" y="8089"/>
                      <a:pt x="1282" y="11275"/>
                      <a:pt x="3959" y="12869"/>
                    </a:cubicBezTo>
                    <a:lnTo>
                      <a:pt x="373150" y="232636"/>
                    </a:lnTo>
                    <a:cubicBezTo>
                      <a:pt x="386472" y="240566"/>
                      <a:pt x="403065" y="240566"/>
                      <a:pt x="416387" y="232636"/>
                    </a:cubicBezTo>
                    <a:close/>
                  </a:path>
                </a:pathLst>
              </a:custGeom>
              <a:solidFill>
                <a:srgbClr val="092169"/>
              </a:solidFill>
            </p:spPr>
          </p:sp>
          <p:sp>
            <p:nvSpPr>
              <p:cNvPr id="33" name="TextBox 33"/>
              <p:cNvSpPr txBox="1"/>
              <p:nvPr/>
            </p:nvSpPr>
            <p:spPr>
              <a:xfrm>
                <a:off x="128884" y="-1514"/>
                <a:ext cx="567088" cy="133034"/>
              </a:xfrm>
              <a:prstGeom prst="rect">
                <a:avLst/>
              </a:prstGeom>
            </p:spPr>
            <p:txBody>
              <a:bodyPr lIns="50800" tIns="50800" rIns="50800" bIns="50800" rtlCol="0" anchor="ctr"/>
              <a:lstStyle/>
              <a:p>
                <a:pPr algn="ctr">
                  <a:lnSpc>
                    <a:spcPts val="930"/>
                  </a:lnSpc>
                </a:pPr>
                <a:endParaRPr/>
              </a:p>
            </p:txBody>
          </p:sp>
        </p:grpSp>
        <p:grpSp>
          <p:nvGrpSpPr>
            <p:cNvPr id="34" name="Group 34"/>
            <p:cNvGrpSpPr/>
            <p:nvPr/>
          </p:nvGrpSpPr>
          <p:grpSpPr>
            <a:xfrm>
              <a:off x="4990263" y="2895144"/>
              <a:ext cx="5013495" cy="5911028"/>
              <a:chOff x="0" y="0"/>
              <a:chExt cx="722340" cy="851656"/>
            </a:xfrm>
          </p:grpSpPr>
          <p:sp>
            <p:nvSpPr>
              <p:cNvPr id="35" name="Freeform 35"/>
              <p:cNvSpPr/>
              <p:nvPr/>
            </p:nvSpPr>
            <p:spPr>
              <a:xfrm>
                <a:off x="0" y="7629"/>
                <a:ext cx="722340" cy="836397"/>
              </a:xfrm>
              <a:custGeom>
                <a:avLst/>
                <a:gdLst/>
                <a:ahLst/>
                <a:cxnLst/>
                <a:rect l="l" t="t" r="r" b="b"/>
                <a:pathLst>
                  <a:path w="722340" h="836397">
                    <a:moveTo>
                      <a:pt x="396940" y="12496"/>
                    </a:moveTo>
                    <a:lnTo>
                      <a:pt x="686569" y="175446"/>
                    </a:lnTo>
                    <a:cubicBezTo>
                      <a:pt x="708666" y="187878"/>
                      <a:pt x="722340" y="211261"/>
                      <a:pt x="722340" y="236614"/>
                    </a:cubicBezTo>
                    <a:lnTo>
                      <a:pt x="722340" y="599783"/>
                    </a:lnTo>
                    <a:cubicBezTo>
                      <a:pt x="722340" y="625137"/>
                      <a:pt x="708666" y="648520"/>
                      <a:pt x="686569" y="660952"/>
                    </a:cubicBezTo>
                    <a:lnTo>
                      <a:pt x="396940" y="823902"/>
                    </a:lnTo>
                    <a:cubicBezTo>
                      <a:pt x="374730" y="836397"/>
                      <a:pt x="347609" y="836397"/>
                      <a:pt x="325399" y="823902"/>
                    </a:cubicBezTo>
                    <a:lnTo>
                      <a:pt x="35771" y="660952"/>
                    </a:lnTo>
                    <a:cubicBezTo>
                      <a:pt x="13674" y="648520"/>
                      <a:pt x="0" y="625137"/>
                      <a:pt x="0" y="599783"/>
                    </a:cubicBezTo>
                    <a:lnTo>
                      <a:pt x="0" y="236614"/>
                    </a:lnTo>
                    <a:cubicBezTo>
                      <a:pt x="0" y="211261"/>
                      <a:pt x="13674" y="187878"/>
                      <a:pt x="35771" y="175446"/>
                    </a:cubicBezTo>
                    <a:lnTo>
                      <a:pt x="325399" y="12496"/>
                    </a:lnTo>
                    <a:cubicBezTo>
                      <a:pt x="347609" y="0"/>
                      <a:pt x="374730" y="0"/>
                      <a:pt x="396940" y="12496"/>
                    </a:cubicBezTo>
                    <a:close/>
                  </a:path>
                </a:pathLst>
              </a:custGeom>
              <a:solidFill>
                <a:srgbClr val="014094"/>
              </a:solidFill>
              <a:ln cap="rnd">
                <a:noFill/>
                <a:prstDash val="solid"/>
                <a:round/>
              </a:ln>
            </p:spPr>
          </p:sp>
          <p:sp>
            <p:nvSpPr>
              <p:cNvPr id="36" name="TextBox 36"/>
              <p:cNvSpPr txBox="1"/>
              <p:nvPr/>
            </p:nvSpPr>
            <p:spPr>
              <a:xfrm>
                <a:off x="0" y="120650"/>
                <a:ext cx="722340" cy="591306"/>
              </a:xfrm>
              <a:prstGeom prst="rect">
                <a:avLst/>
              </a:prstGeom>
            </p:spPr>
            <p:txBody>
              <a:bodyPr lIns="50800" tIns="50800" rIns="50800" bIns="50800" rtlCol="0" anchor="ctr"/>
              <a:lstStyle/>
              <a:p>
                <a:pPr algn="ctr">
                  <a:lnSpc>
                    <a:spcPts val="930"/>
                  </a:lnSpc>
                </a:pPr>
                <a:endParaRPr/>
              </a:p>
            </p:txBody>
          </p:sp>
        </p:grpSp>
        <p:grpSp>
          <p:nvGrpSpPr>
            <p:cNvPr id="37" name="Group 37"/>
            <p:cNvGrpSpPr/>
            <p:nvPr/>
          </p:nvGrpSpPr>
          <p:grpSpPr>
            <a:xfrm>
              <a:off x="5258058" y="3201567"/>
              <a:ext cx="4515250" cy="5263172"/>
              <a:chOff x="0" y="0"/>
              <a:chExt cx="697297" cy="812800"/>
            </a:xfrm>
          </p:grpSpPr>
          <p:sp>
            <p:nvSpPr>
              <p:cNvPr id="38" name="Freeform 38"/>
              <p:cNvSpPr/>
              <p:nvPr/>
            </p:nvSpPr>
            <p:spPr>
              <a:xfrm>
                <a:off x="0" y="8766"/>
                <a:ext cx="697297" cy="795269"/>
              </a:xfrm>
              <a:custGeom>
                <a:avLst/>
                <a:gdLst/>
                <a:ahLst/>
                <a:cxnLst/>
                <a:rect l="l" t="t" r="r" b="b"/>
                <a:pathLst>
                  <a:path w="697297" h="795269">
                    <a:moveTo>
                      <a:pt x="388022" y="14182"/>
                    </a:moveTo>
                    <a:lnTo>
                      <a:pt x="657924" y="171486"/>
                    </a:lnTo>
                    <a:cubicBezTo>
                      <a:pt x="682304" y="185695"/>
                      <a:pt x="697297" y="211788"/>
                      <a:pt x="697297" y="240006"/>
                    </a:cubicBezTo>
                    <a:lnTo>
                      <a:pt x="697297" y="555262"/>
                    </a:lnTo>
                    <a:cubicBezTo>
                      <a:pt x="697297" y="583480"/>
                      <a:pt x="682304" y="609573"/>
                      <a:pt x="657924" y="623782"/>
                    </a:cubicBezTo>
                    <a:lnTo>
                      <a:pt x="388022" y="781086"/>
                    </a:lnTo>
                    <a:cubicBezTo>
                      <a:pt x="363689" y="795268"/>
                      <a:pt x="333609" y="795268"/>
                      <a:pt x="309275" y="781086"/>
                    </a:cubicBezTo>
                    <a:lnTo>
                      <a:pt x="39373" y="623782"/>
                    </a:lnTo>
                    <a:cubicBezTo>
                      <a:pt x="14994" y="609573"/>
                      <a:pt x="0" y="583480"/>
                      <a:pt x="0" y="555262"/>
                    </a:cubicBezTo>
                    <a:lnTo>
                      <a:pt x="0" y="240006"/>
                    </a:lnTo>
                    <a:cubicBezTo>
                      <a:pt x="0" y="211788"/>
                      <a:pt x="14994" y="185695"/>
                      <a:pt x="39373" y="171486"/>
                    </a:cubicBezTo>
                    <a:lnTo>
                      <a:pt x="309275" y="14182"/>
                    </a:lnTo>
                    <a:cubicBezTo>
                      <a:pt x="333609" y="0"/>
                      <a:pt x="363689" y="0"/>
                      <a:pt x="388022" y="14182"/>
                    </a:cubicBezTo>
                    <a:close/>
                  </a:path>
                </a:pathLst>
              </a:custGeom>
              <a:solidFill>
                <a:srgbClr val="FFFFFF"/>
              </a:solidFill>
              <a:ln cap="rnd">
                <a:noFill/>
                <a:prstDash val="solid"/>
                <a:round/>
              </a:ln>
            </p:spPr>
          </p:sp>
          <p:sp>
            <p:nvSpPr>
              <p:cNvPr id="39" name="TextBox 39"/>
              <p:cNvSpPr txBox="1"/>
              <p:nvPr/>
            </p:nvSpPr>
            <p:spPr>
              <a:xfrm>
                <a:off x="0" y="120650"/>
                <a:ext cx="697297" cy="552450"/>
              </a:xfrm>
              <a:prstGeom prst="rect">
                <a:avLst/>
              </a:prstGeom>
            </p:spPr>
            <p:txBody>
              <a:bodyPr lIns="50800" tIns="50800" rIns="50800" bIns="50800" rtlCol="0" anchor="ctr"/>
              <a:lstStyle/>
              <a:p>
                <a:pPr algn="ctr">
                  <a:lnSpc>
                    <a:spcPts val="930"/>
                  </a:lnSpc>
                </a:pPr>
                <a:endParaRPr/>
              </a:p>
            </p:txBody>
          </p:sp>
        </p:grpSp>
        <p:sp>
          <p:nvSpPr>
            <p:cNvPr id="40" name="Freeform 40"/>
            <p:cNvSpPr/>
            <p:nvPr/>
          </p:nvSpPr>
          <p:spPr>
            <a:xfrm>
              <a:off x="5258058" y="3625213"/>
              <a:ext cx="4481015" cy="4415879"/>
            </a:xfrm>
            <a:custGeom>
              <a:avLst/>
              <a:gdLst/>
              <a:ahLst/>
              <a:cxnLst/>
              <a:rect l="l" t="t" r="r" b="b"/>
              <a:pathLst>
                <a:path w="4481015" h="4415879">
                  <a:moveTo>
                    <a:pt x="0" y="0"/>
                  </a:moveTo>
                  <a:lnTo>
                    <a:pt x="4481015" y="0"/>
                  </a:lnTo>
                  <a:lnTo>
                    <a:pt x="4481015" y="4415879"/>
                  </a:lnTo>
                  <a:lnTo>
                    <a:pt x="0" y="4415879"/>
                  </a:lnTo>
                  <a:lnTo>
                    <a:pt x="0" y="0"/>
                  </a:lnTo>
                  <a:close/>
                </a:path>
              </a:pathLst>
            </a:custGeom>
            <a:blipFill>
              <a:blip r:embed="rId8"/>
              <a:stretch>
                <a:fillRect t="-737" b="-737"/>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1566" y="1337235"/>
            <a:ext cx="9797724" cy="4647027"/>
          </a:xfrm>
          <a:custGeom>
            <a:avLst/>
            <a:gdLst/>
            <a:ahLst/>
            <a:cxnLst/>
            <a:rect l="l" t="t" r="r" b="b"/>
            <a:pathLst>
              <a:path w="9797724" h="4647027">
                <a:moveTo>
                  <a:pt x="0" y="0"/>
                </a:moveTo>
                <a:lnTo>
                  <a:pt x="9797724" y="0"/>
                </a:lnTo>
                <a:lnTo>
                  <a:pt x="9797724" y="4647027"/>
                </a:lnTo>
                <a:lnTo>
                  <a:pt x="0" y="46470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916725" cy="6858000"/>
          </a:xfrm>
          <a:custGeom>
            <a:avLst/>
            <a:gdLst/>
            <a:ahLst/>
            <a:cxnLst/>
            <a:rect l="l" t="t" r="r" b="b"/>
            <a:pathLst>
              <a:path w="1916725" h="6858000">
                <a:moveTo>
                  <a:pt x="0" y="0"/>
                </a:moveTo>
                <a:lnTo>
                  <a:pt x="1916725" y="0"/>
                </a:lnTo>
                <a:lnTo>
                  <a:pt x="1916725" y="6858000"/>
                </a:lnTo>
                <a:lnTo>
                  <a:pt x="0" y="6858000"/>
                </a:lnTo>
                <a:lnTo>
                  <a:pt x="0" y="0"/>
                </a:lnTo>
                <a:close/>
              </a:path>
            </a:pathLst>
          </a:custGeom>
          <a:blipFill>
            <a:blip r:embed="rId4"/>
            <a:stretch>
              <a:fillRect l="-137912" r="-548192"/>
            </a:stretch>
          </a:blipFill>
        </p:spPr>
      </p:sp>
      <p:sp>
        <p:nvSpPr>
          <p:cNvPr id="4" name="Freeform 4"/>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5"/>
            <a:stretch>
              <a:fillRect/>
            </a:stretch>
          </a:blipFill>
        </p:spPr>
      </p:sp>
      <p:sp>
        <p:nvSpPr>
          <p:cNvPr id="5" name="Freeform 5"/>
          <p:cNvSpPr/>
          <p:nvPr/>
        </p:nvSpPr>
        <p:spPr>
          <a:xfrm>
            <a:off x="2174627" y="1580689"/>
            <a:ext cx="364677" cy="362854"/>
          </a:xfrm>
          <a:custGeom>
            <a:avLst/>
            <a:gdLst/>
            <a:ahLst/>
            <a:cxnLst/>
            <a:rect l="l" t="t" r="r" b="b"/>
            <a:pathLst>
              <a:path w="364677" h="362854">
                <a:moveTo>
                  <a:pt x="0" y="0"/>
                </a:moveTo>
                <a:lnTo>
                  <a:pt x="364678" y="0"/>
                </a:lnTo>
                <a:lnTo>
                  <a:pt x="364678" y="362853"/>
                </a:lnTo>
                <a:lnTo>
                  <a:pt x="0" y="3628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2797207" y="3080099"/>
            <a:ext cx="446593" cy="348901"/>
          </a:xfrm>
          <a:custGeom>
            <a:avLst/>
            <a:gdLst/>
            <a:ahLst/>
            <a:cxnLst/>
            <a:rect l="l" t="t" r="r" b="b"/>
            <a:pathLst>
              <a:path w="446593" h="348901">
                <a:moveTo>
                  <a:pt x="0" y="0"/>
                </a:moveTo>
                <a:lnTo>
                  <a:pt x="446593" y="0"/>
                </a:lnTo>
                <a:lnTo>
                  <a:pt x="446593" y="348901"/>
                </a:lnTo>
                <a:lnTo>
                  <a:pt x="0" y="3489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797207" y="3812762"/>
            <a:ext cx="346744" cy="433430"/>
          </a:xfrm>
          <a:custGeom>
            <a:avLst/>
            <a:gdLst/>
            <a:ahLst/>
            <a:cxnLst/>
            <a:rect l="l" t="t" r="r" b="b"/>
            <a:pathLst>
              <a:path w="346744" h="433430">
                <a:moveTo>
                  <a:pt x="0" y="0"/>
                </a:moveTo>
                <a:lnTo>
                  <a:pt x="346744" y="0"/>
                </a:lnTo>
                <a:lnTo>
                  <a:pt x="346744" y="433431"/>
                </a:lnTo>
                <a:lnTo>
                  <a:pt x="0" y="4334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2599476" y="2382405"/>
            <a:ext cx="395462" cy="364319"/>
          </a:xfrm>
          <a:custGeom>
            <a:avLst/>
            <a:gdLst/>
            <a:ahLst/>
            <a:cxnLst/>
            <a:rect l="l" t="t" r="r" b="b"/>
            <a:pathLst>
              <a:path w="395462" h="364319">
                <a:moveTo>
                  <a:pt x="0" y="0"/>
                </a:moveTo>
                <a:lnTo>
                  <a:pt x="395462" y="0"/>
                </a:lnTo>
                <a:lnTo>
                  <a:pt x="395462" y="364319"/>
                </a:lnTo>
                <a:lnTo>
                  <a:pt x="0" y="36431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flipH="1">
            <a:off x="2574514" y="4579568"/>
            <a:ext cx="445386" cy="434808"/>
          </a:xfrm>
          <a:custGeom>
            <a:avLst/>
            <a:gdLst/>
            <a:ahLst/>
            <a:cxnLst/>
            <a:rect l="l" t="t" r="r" b="b"/>
            <a:pathLst>
              <a:path w="445386" h="434808">
                <a:moveTo>
                  <a:pt x="445386" y="0"/>
                </a:moveTo>
                <a:lnTo>
                  <a:pt x="0" y="0"/>
                </a:lnTo>
                <a:lnTo>
                  <a:pt x="0" y="434808"/>
                </a:lnTo>
                <a:lnTo>
                  <a:pt x="445386" y="434808"/>
                </a:lnTo>
                <a:lnTo>
                  <a:pt x="445386"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2132210" y="5281229"/>
            <a:ext cx="508320" cy="432072"/>
          </a:xfrm>
          <a:custGeom>
            <a:avLst/>
            <a:gdLst/>
            <a:ahLst/>
            <a:cxnLst/>
            <a:rect l="l" t="t" r="r" b="b"/>
            <a:pathLst>
              <a:path w="508320" h="432072">
                <a:moveTo>
                  <a:pt x="0" y="0"/>
                </a:moveTo>
                <a:lnTo>
                  <a:pt x="508320" y="0"/>
                </a:lnTo>
                <a:lnTo>
                  <a:pt x="508320" y="432071"/>
                </a:lnTo>
                <a:lnTo>
                  <a:pt x="0" y="4320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2797207" y="5364118"/>
            <a:ext cx="6724488" cy="295275"/>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+50 opportunités de formation à distance</a:t>
            </a:r>
          </a:p>
        </p:txBody>
      </p:sp>
      <p:sp>
        <p:nvSpPr>
          <p:cNvPr id="12" name="TextBox 12"/>
          <p:cNvSpPr txBox="1"/>
          <p:nvPr/>
        </p:nvSpPr>
        <p:spPr>
          <a:xfrm>
            <a:off x="3212211" y="2393537"/>
            <a:ext cx="1463727" cy="238850"/>
          </a:xfrm>
          <a:prstGeom prst="rect">
            <a:avLst/>
          </a:prstGeom>
        </p:spPr>
        <p:txBody>
          <a:bodyPr lIns="0" tIns="0" rIns="0" bIns="0" rtlCol="0" anchor="t">
            <a:spAutoFit/>
          </a:bodyPr>
          <a:lstStyle/>
          <a:p>
            <a:pPr algn="l">
              <a:lnSpc>
                <a:spcPts val="1644"/>
              </a:lnSpc>
            </a:pPr>
            <a:r>
              <a:rPr lang="en-US" sz="1500" b="1">
                <a:solidFill>
                  <a:srgbClr val="FFFFFF"/>
                </a:solidFill>
                <a:latin typeface="Calibri (MS) Bold"/>
                <a:ea typeface="Calibri (MS) Bold"/>
                <a:cs typeface="Calibri (MS) Bold"/>
                <a:sym typeface="Calibri (MS) Bold"/>
              </a:rPr>
              <a:t>32 PhD doctorats</a:t>
            </a:r>
          </a:p>
        </p:txBody>
      </p:sp>
      <p:sp>
        <p:nvSpPr>
          <p:cNvPr id="13" name="TextBox 13"/>
          <p:cNvSpPr txBox="1"/>
          <p:nvPr/>
        </p:nvSpPr>
        <p:spPr>
          <a:xfrm>
            <a:off x="3212211" y="4607433"/>
            <a:ext cx="8043243" cy="295275"/>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44 cours de spécialisations</a:t>
            </a:r>
          </a:p>
        </p:txBody>
      </p:sp>
      <p:sp>
        <p:nvSpPr>
          <p:cNvPr id="14" name="TextBox 14"/>
          <p:cNvSpPr txBox="1"/>
          <p:nvPr/>
        </p:nvSpPr>
        <p:spPr>
          <a:xfrm>
            <a:off x="3401987" y="3073537"/>
            <a:ext cx="2055590" cy="295349"/>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42 masters académiques</a:t>
            </a:r>
          </a:p>
        </p:txBody>
      </p:sp>
      <p:sp>
        <p:nvSpPr>
          <p:cNvPr id="15" name="TextBox 15"/>
          <p:cNvSpPr txBox="1"/>
          <p:nvPr/>
        </p:nvSpPr>
        <p:spPr>
          <a:xfrm>
            <a:off x="2797207" y="1581140"/>
            <a:ext cx="8721023" cy="295275"/>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97 programme de Licence</a:t>
            </a:r>
          </a:p>
        </p:txBody>
      </p:sp>
      <p:sp>
        <p:nvSpPr>
          <p:cNvPr id="16" name="TextBox 16"/>
          <p:cNvSpPr txBox="1"/>
          <p:nvPr/>
        </p:nvSpPr>
        <p:spPr>
          <a:xfrm>
            <a:off x="3401987" y="3900509"/>
            <a:ext cx="8552555" cy="238887"/>
          </a:xfrm>
          <a:prstGeom prst="rect">
            <a:avLst/>
          </a:prstGeom>
        </p:spPr>
        <p:txBody>
          <a:bodyPr lIns="0" tIns="0" rIns="0" bIns="0" rtlCol="0" anchor="t">
            <a:spAutoFit/>
          </a:bodyPr>
          <a:lstStyle/>
          <a:p>
            <a:pPr algn="l">
              <a:lnSpc>
                <a:spcPts val="1644"/>
              </a:lnSpc>
            </a:pPr>
            <a:r>
              <a:rPr lang="en-US" sz="1500" b="1">
                <a:solidFill>
                  <a:srgbClr val="FFFFFF"/>
                </a:solidFill>
                <a:latin typeface="Calibri (MS) Bold"/>
                <a:ea typeface="Calibri (MS) Bold"/>
                <a:cs typeface="Calibri (MS) Bold"/>
                <a:sym typeface="Calibri (MS) Bold"/>
              </a:rPr>
              <a:t>11 masters professionnels</a:t>
            </a:r>
          </a:p>
        </p:txBody>
      </p:sp>
      <p:sp>
        <p:nvSpPr>
          <p:cNvPr id="17" name="TextBox 17"/>
          <p:cNvSpPr txBox="1"/>
          <p:nvPr/>
        </p:nvSpPr>
        <p:spPr>
          <a:xfrm>
            <a:off x="2196970" y="304790"/>
            <a:ext cx="6825974" cy="729082"/>
          </a:xfrm>
          <a:prstGeom prst="rect">
            <a:avLst/>
          </a:prstGeom>
        </p:spPr>
        <p:txBody>
          <a:bodyPr lIns="0" tIns="0" rIns="0" bIns="0" rtlCol="0" anchor="t">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Notre institution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16725" y="1309534"/>
            <a:ext cx="9923945" cy="4706893"/>
          </a:xfrm>
          <a:custGeom>
            <a:avLst/>
            <a:gdLst/>
            <a:ahLst/>
            <a:cxnLst/>
            <a:rect l="l" t="t" r="r" b="b"/>
            <a:pathLst>
              <a:path w="9923945" h="4706893">
                <a:moveTo>
                  <a:pt x="0" y="0"/>
                </a:moveTo>
                <a:lnTo>
                  <a:pt x="9923945" y="0"/>
                </a:lnTo>
                <a:lnTo>
                  <a:pt x="9923945" y="4706893"/>
                </a:lnTo>
                <a:lnTo>
                  <a:pt x="0" y="47068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0"/>
            <a:ext cx="1916725" cy="6858000"/>
          </a:xfrm>
          <a:custGeom>
            <a:avLst/>
            <a:gdLst/>
            <a:ahLst/>
            <a:cxnLst/>
            <a:rect l="l" t="t" r="r" b="b"/>
            <a:pathLst>
              <a:path w="1916725" h="6858000">
                <a:moveTo>
                  <a:pt x="0" y="0"/>
                </a:moveTo>
                <a:lnTo>
                  <a:pt x="1916725" y="0"/>
                </a:lnTo>
                <a:lnTo>
                  <a:pt x="1916725" y="6858000"/>
                </a:lnTo>
                <a:lnTo>
                  <a:pt x="0" y="6858000"/>
                </a:lnTo>
                <a:lnTo>
                  <a:pt x="0" y="0"/>
                </a:lnTo>
                <a:close/>
              </a:path>
            </a:pathLst>
          </a:custGeom>
          <a:blipFill>
            <a:blip r:embed="rId4"/>
            <a:stretch>
              <a:fillRect l="-137912" r="-548192"/>
            </a:stretch>
          </a:blipFill>
        </p:spPr>
      </p:sp>
      <p:sp>
        <p:nvSpPr>
          <p:cNvPr id="4" name="Freeform 4"/>
          <p:cNvSpPr/>
          <p:nvPr/>
        </p:nvSpPr>
        <p:spPr>
          <a:xfrm>
            <a:off x="8898049" y="6016427"/>
            <a:ext cx="3293951" cy="841573"/>
          </a:xfrm>
          <a:custGeom>
            <a:avLst/>
            <a:gdLst/>
            <a:ahLst/>
            <a:cxnLst/>
            <a:rect l="l" t="t" r="r" b="b"/>
            <a:pathLst>
              <a:path w="3293951" h="841573">
                <a:moveTo>
                  <a:pt x="0" y="0"/>
                </a:moveTo>
                <a:lnTo>
                  <a:pt x="3293951" y="0"/>
                </a:lnTo>
                <a:lnTo>
                  <a:pt x="3293951" y="841573"/>
                </a:lnTo>
                <a:lnTo>
                  <a:pt x="0" y="841573"/>
                </a:lnTo>
                <a:lnTo>
                  <a:pt x="0" y="0"/>
                </a:lnTo>
                <a:close/>
              </a:path>
            </a:pathLst>
          </a:custGeom>
          <a:blipFill>
            <a:blip r:embed="rId5"/>
            <a:stretch>
              <a:fillRect t="-11563" r="-5987" b="-9777"/>
            </a:stretch>
          </a:blipFill>
        </p:spPr>
      </p:sp>
      <p:sp>
        <p:nvSpPr>
          <p:cNvPr id="5" name="Freeform 5"/>
          <p:cNvSpPr/>
          <p:nvPr/>
        </p:nvSpPr>
        <p:spPr>
          <a:xfrm>
            <a:off x="2115326" y="1600533"/>
            <a:ext cx="389873" cy="343575"/>
          </a:xfrm>
          <a:custGeom>
            <a:avLst/>
            <a:gdLst/>
            <a:ahLst/>
            <a:cxnLst/>
            <a:rect l="l" t="t" r="r" b="b"/>
            <a:pathLst>
              <a:path w="389873" h="343575">
                <a:moveTo>
                  <a:pt x="0" y="0"/>
                </a:moveTo>
                <a:lnTo>
                  <a:pt x="389873" y="0"/>
                </a:lnTo>
                <a:lnTo>
                  <a:pt x="389873" y="343576"/>
                </a:lnTo>
                <a:lnTo>
                  <a:pt x="0" y="3435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2715563" y="3842192"/>
            <a:ext cx="370332" cy="395548"/>
          </a:xfrm>
          <a:custGeom>
            <a:avLst/>
            <a:gdLst/>
            <a:ahLst/>
            <a:cxnLst/>
            <a:rect l="l" t="t" r="r" b="b"/>
            <a:pathLst>
              <a:path w="370332" h="395548">
                <a:moveTo>
                  <a:pt x="0" y="0"/>
                </a:moveTo>
                <a:lnTo>
                  <a:pt x="370332" y="0"/>
                </a:lnTo>
                <a:lnTo>
                  <a:pt x="370332" y="395548"/>
                </a:lnTo>
                <a:lnTo>
                  <a:pt x="0" y="3955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2539899" y="4585677"/>
            <a:ext cx="360830" cy="425873"/>
          </a:xfrm>
          <a:custGeom>
            <a:avLst/>
            <a:gdLst/>
            <a:ahLst/>
            <a:cxnLst/>
            <a:rect l="l" t="t" r="r" b="b"/>
            <a:pathLst>
              <a:path w="360830" h="425873">
                <a:moveTo>
                  <a:pt x="0" y="0"/>
                </a:moveTo>
                <a:lnTo>
                  <a:pt x="360830" y="0"/>
                </a:lnTo>
                <a:lnTo>
                  <a:pt x="360830" y="425873"/>
                </a:lnTo>
                <a:lnTo>
                  <a:pt x="0" y="4258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2726322" y="3102163"/>
            <a:ext cx="348815" cy="337043"/>
          </a:xfrm>
          <a:custGeom>
            <a:avLst/>
            <a:gdLst/>
            <a:ahLst/>
            <a:cxnLst/>
            <a:rect l="l" t="t" r="r" b="b"/>
            <a:pathLst>
              <a:path w="348815" h="337043">
                <a:moveTo>
                  <a:pt x="0" y="0"/>
                </a:moveTo>
                <a:lnTo>
                  <a:pt x="348815" y="0"/>
                </a:lnTo>
                <a:lnTo>
                  <a:pt x="348815" y="337042"/>
                </a:lnTo>
                <a:lnTo>
                  <a:pt x="0" y="33704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528328" y="2331022"/>
            <a:ext cx="395987" cy="395987"/>
          </a:xfrm>
          <a:custGeom>
            <a:avLst/>
            <a:gdLst/>
            <a:ahLst/>
            <a:cxnLst/>
            <a:rect l="l" t="t" r="r" b="b"/>
            <a:pathLst>
              <a:path w="395987" h="395987">
                <a:moveTo>
                  <a:pt x="0" y="0"/>
                </a:moveTo>
                <a:lnTo>
                  <a:pt x="395987" y="0"/>
                </a:lnTo>
                <a:lnTo>
                  <a:pt x="395987" y="395987"/>
                </a:lnTo>
                <a:lnTo>
                  <a:pt x="0" y="3959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2063015" y="5321781"/>
            <a:ext cx="476884" cy="420903"/>
          </a:xfrm>
          <a:custGeom>
            <a:avLst/>
            <a:gdLst/>
            <a:ahLst/>
            <a:cxnLst/>
            <a:rect l="l" t="t" r="r" b="b"/>
            <a:pathLst>
              <a:path w="476884" h="420903">
                <a:moveTo>
                  <a:pt x="0" y="0"/>
                </a:moveTo>
                <a:lnTo>
                  <a:pt x="476884" y="0"/>
                </a:lnTo>
                <a:lnTo>
                  <a:pt x="476884" y="420903"/>
                </a:lnTo>
                <a:lnTo>
                  <a:pt x="0" y="420903"/>
                </a:lnTo>
                <a:lnTo>
                  <a:pt x="0" y="0"/>
                </a:lnTo>
                <a:close/>
              </a:path>
            </a:pathLst>
          </a:custGeom>
          <a:blipFill>
            <a:blip r:embed="rId16"/>
            <a:stretch>
              <a:fillRect l="-85035" r="-88852" b="-59198"/>
            </a:stretch>
          </a:blipFill>
        </p:spPr>
      </p:sp>
      <p:sp>
        <p:nvSpPr>
          <p:cNvPr id="11" name="TextBox 11"/>
          <p:cNvSpPr txBox="1"/>
          <p:nvPr/>
        </p:nvSpPr>
        <p:spPr>
          <a:xfrm>
            <a:off x="2682774" y="5351257"/>
            <a:ext cx="6724488" cy="295349"/>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Moodle comme plateforme d’apprentissage</a:t>
            </a:r>
          </a:p>
        </p:txBody>
      </p:sp>
      <p:sp>
        <p:nvSpPr>
          <p:cNvPr id="12" name="TextBox 12"/>
          <p:cNvSpPr txBox="1"/>
          <p:nvPr/>
        </p:nvSpPr>
        <p:spPr>
          <a:xfrm>
            <a:off x="3075137" y="2400047"/>
            <a:ext cx="7984179" cy="238887"/>
          </a:xfrm>
          <a:prstGeom prst="rect">
            <a:avLst/>
          </a:prstGeom>
        </p:spPr>
        <p:txBody>
          <a:bodyPr lIns="0" tIns="0" rIns="0" bIns="0" rtlCol="0" anchor="t">
            <a:spAutoFit/>
          </a:bodyPr>
          <a:lstStyle/>
          <a:p>
            <a:pPr algn="l">
              <a:lnSpc>
                <a:spcPts val="1644"/>
              </a:lnSpc>
            </a:pPr>
            <a:r>
              <a:rPr lang="en-US" sz="1500" b="1">
                <a:solidFill>
                  <a:srgbClr val="FFFFFF"/>
                </a:solidFill>
                <a:latin typeface="Calibri (MS) Bold"/>
                <a:ea typeface="Calibri (MS) Bold"/>
                <a:cs typeface="Calibri (MS) Bold"/>
                <a:sym typeface="Calibri (MS) Bold"/>
              </a:rPr>
              <a:t>5 formations de Licence</a:t>
            </a:r>
          </a:p>
        </p:txBody>
      </p:sp>
      <p:sp>
        <p:nvSpPr>
          <p:cNvPr id="13" name="TextBox 13"/>
          <p:cNvSpPr txBox="1"/>
          <p:nvPr/>
        </p:nvSpPr>
        <p:spPr>
          <a:xfrm>
            <a:off x="3075137" y="4607274"/>
            <a:ext cx="8043243" cy="295275"/>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8 formations de perfectionnement</a:t>
            </a:r>
          </a:p>
        </p:txBody>
      </p:sp>
      <p:sp>
        <p:nvSpPr>
          <p:cNvPr id="14" name="TextBox 14"/>
          <p:cNvSpPr txBox="1"/>
          <p:nvPr/>
        </p:nvSpPr>
        <p:spPr>
          <a:xfrm>
            <a:off x="3288116" y="3089709"/>
            <a:ext cx="8009973" cy="295275"/>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6 spécialisation postgrade</a:t>
            </a:r>
          </a:p>
        </p:txBody>
      </p:sp>
      <p:sp>
        <p:nvSpPr>
          <p:cNvPr id="15" name="TextBox 15"/>
          <p:cNvSpPr txBox="1"/>
          <p:nvPr/>
        </p:nvSpPr>
        <p:spPr>
          <a:xfrm>
            <a:off x="2715563" y="1591346"/>
            <a:ext cx="8721023" cy="295275"/>
          </a:xfrm>
          <a:prstGeom prst="rect">
            <a:avLst/>
          </a:prstGeom>
        </p:spPr>
        <p:txBody>
          <a:bodyPr lIns="0" tIns="0" rIns="0" bIns="0" rtlCol="0" anchor="t">
            <a:spAutoFit/>
          </a:bodyPr>
          <a:lstStyle/>
          <a:p>
            <a:pPr algn="l">
              <a:lnSpc>
                <a:spcPts val="2100"/>
              </a:lnSpc>
            </a:pPr>
            <a:r>
              <a:rPr lang="en-US" sz="1500" b="1">
                <a:solidFill>
                  <a:srgbClr val="FFFFFF"/>
                </a:solidFill>
                <a:latin typeface="Calibri (MS) Bold"/>
                <a:ea typeface="Calibri (MS) Bold"/>
                <a:cs typeface="Calibri (MS) Bold"/>
                <a:sym typeface="Calibri (MS) Bold"/>
              </a:rPr>
              <a:t>20 programmes de formation en ligne</a:t>
            </a:r>
          </a:p>
        </p:txBody>
      </p:sp>
      <p:sp>
        <p:nvSpPr>
          <p:cNvPr id="16" name="TextBox 16"/>
          <p:cNvSpPr txBox="1"/>
          <p:nvPr/>
        </p:nvSpPr>
        <p:spPr>
          <a:xfrm>
            <a:off x="3288116" y="3901662"/>
            <a:ext cx="8552555" cy="238887"/>
          </a:xfrm>
          <a:prstGeom prst="rect">
            <a:avLst/>
          </a:prstGeom>
        </p:spPr>
        <p:txBody>
          <a:bodyPr lIns="0" tIns="0" rIns="0" bIns="0" rtlCol="0" anchor="t">
            <a:spAutoFit/>
          </a:bodyPr>
          <a:lstStyle/>
          <a:p>
            <a:pPr algn="l">
              <a:lnSpc>
                <a:spcPts val="1644"/>
              </a:lnSpc>
            </a:pPr>
            <a:r>
              <a:rPr lang="en-US" sz="1500" b="1">
                <a:solidFill>
                  <a:srgbClr val="FFFFFF"/>
                </a:solidFill>
                <a:latin typeface="Calibri (MS) Bold"/>
                <a:ea typeface="Calibri (MS) Bold"/>
                <a:cs typeface="Calibri (MS) Bold"/>
                <a:sym typeface="Calibri (MS) Bold"/>
              </a:rPr>
              <a:t>1 cours d’extension universitaire</a:t>
            </a:r>
          </a:p>
        </p:txBody>
      </p:sp>
      <p:sp>
        <p:nvSpPr>
          <p:cNvPr id="17" name="TextBox 17"/>
          <p:cNvSpPr txBox="1"/>
          <p:nvPr/>
        </p:nvSpPr>
        <p:spPr>
          <a:xfrm>
            <a:off x="2715563" y="283159"/>
            <a:ext cx="7828810" cy="729082"/>
          </a:xfrm>
          <a:prstGeom prst="rect">
            <a:avLst/>
          </a:prstGeom>
        </p:spPr>
        <p:txBody>
          <a:bodyPr lIns="0" tIns="0" rIns="0" bIns="0" rtlCol="0" anchor="t">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Formation en ligne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16725" cy="6858000"/>
          </a:xfrm>
          <a:custGeom>
            <a:avLst/>
            <a:gdLst/>
            <a:ahLst/>
            <a:cxnLst/>
            <a:rect l="l" t="t" r="r" b="b"/>
            <a:pathLst>
              <a:path w="1916725" h="6858000">
                <a:moveTo>
                  <a:pt x="0" y="0"/>
                </a:moveTo>
                <a:lnTo>
                  <a:pt x="1916725" y="0"/>
                </a:lnTo>
                <a:lnTo>
                  <a:pt x="1916725" y="6858000"/>
                </a:lnTo>
                <a:lnTo>
                  <a:pt x="0" y="6858000"/>
                </a:lnTo>
                <a:lnTo>
                  <a:pt x="0" y="0"/>
                </a:lnTo>
                <a:close/>
              </a:path>
            </a:pathLst>
          </a:custGeom>
          <a:blipFill>
            <a:blip r:embed="rId2"/>
            <a:stretch>
              <a:fillRect l="-137912" r="-548192"/>
            </a:stretch>
          </a:blipFill>
        </p:spPr>
      </p:sp>
      <p:sp>
        <p:nvSpPr>
          <p:cNvPr id="3" name="Freeform 3"/>
          <p:cNvSpPr/>
          <p:nvPr/>
        </p:nvSpPr>
        <p:spPr>
          <a:xfrm>
            <a:off x="9997087" y="6172200"/>
            <a:ext cx="2074692" cy="606847"/>
          </a:xfrm>
          <a:custGeom>
            <a:avLst/>
            <a:gdLst/>
            <a:ahLst/>
            <a:cxnLst/>
            <a:rect l="l" t="t" r="r" b="b"/>
            <a:pathLst>
              <a:path w="2074692" h="606847">
                <a:moveTo>
                  <a:pt x="0" y="0"/>
                </a:moveTo>
                <a:lnTo>
                  <a:pt x="2074692" y="0"/>
                </a:lnTo>
                <a:lnTo>
                  <a:pt x="2074692" y="606847"/>
                </a:lnTo>
                <a:lnTo>
                  <a:pt x="0" y="606847"/>
                </a:lnTo>
                <a:lnTo>
                  <a:pt x="0" y="0"/>
                </a:lnTo>
                <a:close/>
              </a:path>
            </a:pathLst>
          </a:custGeom>
          <a:blipFill>
            <a:blip r:embed="rId3"/>
            <a:stretch>
              <a:fillRect/>
            </a:stretch>
          </a:blipFill>
        </p:spPr>
      </p:sp>
      <p:sp>
        <p:nvSpPr>
          <p:cNvPr id="4" name="TextBox 4"/>
          <p:cNvSpPr txBox="1"/>
          <p:nvPr/>
        </p:nvSpPr>
        <p:spPr>
          <a:xfrm>
            <a:off x="2232824" y="122855"/>
            <a:ext cx="9838955" cy="1358059"/>
          </a:xfrm>
          <a:prstGeom prst="rect">
            <a:avLst/>
          </a:prstGeom>
        </p:spPr>
        <p:txBody>
          <a:bodyPr lIns="0" tIns="0" rIns="0" bIns="0" rtlCol="0" anchor="t">
            <a:spAutoFit/>
          </a:bodyPr>
          <a:lstStyle/>
          <a:p>
            <a:pPr algn="l">
              <a:lnSpc>
                <a:spcPts val="5489"/>
              </a:lnSpc>
            </a:pPr>
            <a:r>
              <a:rPr lang="en-US" sz="3921">
                <a:solidFill>
                  <a:srgbClr val="373372"/>
                </a:solidFill>
                <a:latin typeface="Century Gothic Paneuropean"/>
                <a:ea typeface="Century Gothic Paneuropean"/>
                <a:cs typeface="Century Gothic Paneuropean"/>
                <a:sym typeface="Century Gothic Paneuropean"/>
              </a:rPr>
              <a:t>Nos grands domaines de connaissance</a:t>
            </a:r>
          </a:p>
          <a:p>
            <a:pPr algn="l">
              <a:lnSpc>
                <a:spcPts val="5489"/>
              </a:lnSpc>
            </a:pPr>
            <a:endParaRPr lang="en-US" sz="3921">
              <a:solidFill>
                <a:srgbClr val="373372"/>
              </a:solidFill>
              <a:latin typeface="Century Gothic Paneuropean"/>
              <a:ea typeface="Century Gothic Paneuropean"/>
              <a:cs typeface="Century Gothic Paneuropean"/>
              <a:sym typeface="Century Gothic Paneuropean"/>
            </a:endParaRPr>
          </a:p>
        </p:txBody>
      </p:sp>
      <p:sp>
        <p:nvSpPr>
          <p:cNvPr id="5" name="Freeform 5"/>
          <p:cNvSpPr/>
          <p:nvPr/>
        </p:nvSpPr>
        <p:spPr>
          <a:xfrm>
            <a:off x="2539983" y="1480914"/>
            <a:ext cx="9268696" cy="4564833"/>
          </a:xfrm>
          <a:custGeom>
            <a:avLst/>
            <a:gdLst/>
            <a:ahLst/>
            <a:cxnLst/>
            <a:rect l="l" t="t" r="r" b="b"/>
            <a:pathLst>
              <a:path w="9268696" h="4564833">
                <a:moveTo>
                  <a:pt x="0" y="0"/>
                </a:moveTo>
                <a:lnTo>
                  <a:pt x="9268695" y="0"/>
                </a:lnTo>
                <a:lnTo>
                  <a:pt x="9268695" y="4564833"/>
                </a:lnTo>
                <a:lnTo>
                  <a:pt x="0" y="45648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6359011" y="3292979"/>
            <a:ext cx="1634176" cy="1016510"/>
          </a:xfrm>
          <a:prstGeom prst="rect">
            <a:avLst/>
          </a:prstGeom>
        </p:spPr>
        <p:txBody>
          <a:bodyPr lIns="0" tIns="0" rIns="0" bIns="0" rtlCol="0" anchor="t">
            <a:spAutoFit/>
          </a:bodyPr>
          <a:lstStyle/>
          <a:p>
            <a:pPr algn="ctr">
              <a:lnSpc>
                <a:spcPts val="2771"/>
              </a:lnSpc>
              <a:spcBef>
                <a:spcPct val="0"/>
              </a:spcBef>
            </a:pPr>
            <a:r>
              <a:rPr lang="en-US" sz="1979">
                <a:solidFill>
                  <a:srgbClr val="373372"/>
                </a:solidFill>
                <a:latin typeface="Helios"/>
                <a:ea typeface="Helios"/>
                <a:cs typeface="Helios"/>
                <a:sym typeface="Helios"/>
              </a:rPr>
              <a:t>Domaines généraux de connaissance</a:t>
            </a:r>
          </a:p>
        </p:txBody>
      </p:sp>
      <p:sp>
        <p:nvSpPr>
          <p:cNvPr id="7" name="TextBox 7"/>
          <p:cNvSpPr txBox="1"/>
          <p:nvPr/>
        </p:nvSpPr>
        <p:spPr>
          <a:xfrm>
            <a:off x="2733333" y="1761525"/>
            <a:ext cx="1872472" cy="233677"/>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Sciences biologiques</a:t>
            </a:r>
          </a:p>
        </p:txBody>
      </p:sp>
      <p:sp>
        <p:nvSpPr>
          <p:cNvPr id="8" name="TextBox 8"/>
          <p:cNvSpPr txBox="1"/>
          <p:nvPr/>
        </p:nvSpPr>
        <p:spPr>
          <a:xfrm>
            <a:off x="2787543" y="2610972"/>
            <a:ext cx="1764053" cy="473830"/>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Sciences médicales et de la santé</a:t>
            </a:r>
          </a:p>
        </p:txBody>
      </p:sp>
      <p:sp>
        <p:nvSpPr>
          <p:cNvPr id="9" name="TextBox 9"/>
          <p:cNvSpPr txBox="1"/>
          <p:nvPr/>
        </p:nvSpPr>
        <p:spPr>
          <a:xfrm>
            <a:off x="2574102" y="3624211"/>
            <a:ext cx="2190935" cy="249664"/>
          </a:xfrm>
          <a:prstGeom prst="rect">
            <a:avLst/>
          </a:prstGeom>
        </p:spPr>
        <p:txBody>
          <a:bodyPr lIns="0" tIns="0" rIns="0" bIns="0" rtlCol="0" anchor="t">
            <a:spAutoFit/>
          </a:bodyPr>
          <a:lstStyle/>
          <a:p>
            <a:pPr algn="ctr">
              <a:lnSpc>
                <a:spcPts val="2082"/>
              </a:lnSpc>
              <a:spcBef>
                <a:spcPct val="0"/>
              </a:spcBef>
            </a:pPr>
            <a:r>
              <a:rPr lang="en-US" sz="1487">
                <a:solidFill>
                  <a:srgbClr val="FFFFFF"/>
                </a:solidFill>
                <a:latin typeface="Helios"/>
                <a:ea typeface="Helios"/>
                <a:cs typeface="Helios"/>
                <a:sym typeface="Helios"/>
              </a:rPr>
              <a:t>Ingénierie et informatique</a:t>
            </a:r>
          </a:p>
        </p:txBody>
      </p:sp>
      <p:sp>
        <p:nvSpPr>
          <p:cNvPr id="10" name="TextBox 10"/>
          <p:cNvSpPr txBox="1"/>
          <p:nvPr/>
        </p:nvSpPr>
        <p:spPr>
          <a:xfrm>
            <a:off x="2626613" y="4459918"/>
            <a:ext cx="2085914" cy="473830"/>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Sciences agronomiques et vétérinaires</a:t>
            </a:r>
          </a:p>
        </p:txBody>
      </p:sp>
      <p:sp>
        <p:nvSpPr>
          <p:cNvPr id="11" name="TextBox 11"/>
          <p:cNvSpPr txBox="1"/>
          <p:nvPr/>
        </p:nvSpPr>
        <p:spPr>
          <a:xfrm>
            <a:off x="2786204" y="5519792"/>
            <a:ext cx="1625141" cy="233677"/>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Sciences humaines</a:t>
            </a:r>
          </a:p>
        </p:txBody>
      </p:sp>
      <p:sp>
        <p:nvSpPr>
          <p:cNvPr id="12" name="TextBox 12"/>
          <p:cNvSpPr txBox="1"/>
          <p:nvPr/>
        </p:nvSpPr>
        <p:spPr>
          <a:xfrm>
            <a:off x="9533376" y="5334326"/>
            <a:ext cx="2218853" cy="504206"/>
          </a:xfrm>
          <a:prstGeom prst="rect">
            <a:avLst/>
          </a:prstGeom>
        </p:spPr>
        <p:txBody>
          <a:bodyPr lIns="0" tIns="0" rIns="0" bIns="0" rtlCol="0" anchor="t">
            <a:spAutoFit/>
          </a:bodyPr>
          <a:lstStyle/>
          <a:p>
            <a:pPr algn="ctr">
              <a:lnSpc>
                <a:spcPts val="2063"/>
              </a:lnSpc>
              <a:spcBef>
                <a:spcPct val="0"/>
              </a:spcBef>
            </a:pPr>
            <a:r>
              <a:rPr lang="en-US" sz="1474">
                <a:solidFill>
                  <a:srgbClr val="FFFFFF"/>
                </a:solidFill>
                <a:latin typeface="Helios"/>
                <a:ea typeface="Helios"/>
                <a:cs typeface="Helios"/>
                <a:sym typeface="Helios"/>
              </a:rPr>
              <a:t>Multidisciplinaire: Technologie / Gestion</a:t>
            </a:r>
          </a:p>
        </p:txBody>
      </p:sp>
      <p:sp>
        <p:nvSpPr>
          <p:cNvPr id="13" name="TextBox 13"/>
          <p:cNvSpPr txBox="1"/>
          <p:nvPr/>
        </p:nvSpPr>
        <p:spPr>
          <a:xfrm>
            <a:off x="9648528" y="4459918"/>
            <a:ext cx="2103701" cy="488241"/>
          </a:xfrm>
          <a:prstGeom prst="rect">
            <a:avLst/>
          </a:prstGeom>
        </p:spPr>
        <p:txBody>
          <a:bodyPr lIns="0" tIns="0" rIns="0" bIns="0" rtlCol="0" anchor="t">
            <a:spAutoFit/>
          </a:bodyPr>
          <a:lstStyle/>
          <a:p>
            <a:pPr algn="ctr">
              <a:lnSpc>
                <a:spcPts val="1959"/>
              </a:lnSpc>
              <a:spcBef>
                <a:spcPct val="0"/>
              </a:spcBef>
            </a:pPr>
            <a:r>
              <a:rPr lang="en-US" sz="1399">
                <a:solidFill>
                  <a:srgbClr val="FFFFFF"/>
                </a:solidFill>
                <a:latin typeface="Helios"/>
                <a:ea typeface="Helios"/>
                <a:cs typeface="Helios"/>
                <a:sym typeface="Helios"/>
              </a:rPr>
              <a:t>Multidisciplinaire: Ingénierie</a:t>
            </a:r>
          </a:p>
        </p:txBody>
      </p:sp>
      <p:sp>
        <p:nvSpPr>
          <p:cNvPr id="14" name="TextBox 14"/>
          <p:cNvSpPr txBox="1"/>
          <p:nvPr/>
        </p:nvSpPr>
        <p:spPr>
          <a:xfrm>
            <a:off x="9777130" y="3512128"/>
            <a:ext cx="1846497" cy="473830"/>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Sciences sociales appliquées</a:t>
            </a:r>
          </a:p>
        </p:txBody>
      </p:sp>
      <p:sp>
        <p:nvSpPr>
          <p:cNvPr id="15" name="TextBox 15"/>
          <p:cNvSpPr txBox="1"/>
          <p:nvPr/>
        </p:nvSpPr>
        <p:spPr>
          <a:xfrm>
            <a:off x="9648528" y="2610972"/>
            <a:ext cx="2047059" cy="473830"/>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Sciences mathématiques et naturelles</a:t>
            </a:r>
          </a:p>
        </p:txBody>
      </p:sp>
      <p:sp>
        <p:nvSpPr>
          <p:cNvPr id="16" name="TextBox 16"/>
          <p:cNvSpPr txBox="1"/>
          <p:nvPr/>
        </p:nvSpPr>
        <p:spPr>
          <a:xfrm>
            <a:off x="9777130" y="1761525"/>
            <a:ext cx="1846497" cy="233677"/>
          </a:xfrm>
          <a:prstGeom prst="rect">
            <a:avLst/>
          </a:prstGeom>
        </p:spPr>
        <p:txBody>
          <a:bodyPr lIns="0" tIns="0" rIns="0" bIns="0" rtlCol="0" anchor="t">
            <a:spAutoFit/>
          </a:bodyPr>
          <a:lstStyle/>
          <a:p>
            <a:pPr algn="ctr">
              <a:lnSpc>
                <a:spcPts val="1931"/>
              </a:lnSpc>
              <a:spcBef>
                <a:spcPct val="0"/>
              </a:spcBef>
            </a:pPr>
            <a:r>
              <a:rPr lang="en-US" sz="1379">
                <a:solidFill>
                  <a:srgbClr val="FFFFFF"/>
                </a:solidFill>
                <a:latin typeface="Helios"/>
                <a:ea typeface="Helios"/>
                <a:cs typeface="Helios"/>
                <a:sym typeface="Helios"/>
              </a:rPr>
              <a:t>Langues et arts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16725" cy="6858000"/>
          </a:xfrm>
          <a:custGeom>
            <a:avLst/>
            <a:gdLst/>
            <a:ahLst/>
            <a:cxnLst/>
            <a:rect l="l" t="t" r="r" b="b"/>
            <a:pathLst>
              <a:path w="1916725" h="6858000">
                <a:moveTo>
                  <a:pt x="0" y="0"/>
                </a:moveTo>
                <a:lnTo>
                  <a:pt x="1916725" y="0"/>
                </a:lnTo>
                <a:lnTo>
                  <a:pt x="1916725" y="6858000"/>
                </a:lnTo>
                <a:lnTo>
                  <a:pt x="0" y="6858000"/>
                </a:lnTo>
                <a:lnTo>
                  <a:pt x="0" y="0"/>
                </a:lnTo>
                <a:close/>
              </a:path>
            </a:pathLst>
          </a:custGeom>
          <a:blipFill>
            <a:blip r:embed="rId2"/>
            <a:stretch>
              <a:fillRect l="-137912" r="-548192"/>
            </a:stretch>
          </a:blipFill>
        </p:spPr>
      </p:sp>
      <p:sp>
        <p:nvSpPr>
          <p:cNvPr id="3" name="Freeform 3"/>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3"/>
            <a:stretch>
              <a:fillRect/>
            </a:stretch>
          </a:blipFill>
        </p:spPr>
      </p:sp>
      <p:sp>
        <p:nvSpPr>
          <p:cNvPr id="4" name="Freeform 4"/>
          <p:cNvSpPr/>
          <p:nvPr/>
        </p:nvSpPr>
        <p:spPr>
          <a:xfrm>
            <a:off x="2320122" y="1624747"/>
            <a:ext cx="3954506" cy="4184662"/>
          </a:xfrm>
          <a:custGeom>
            <a:avLst/>
            <a:gdLst/>
            <a:ahLst/>
            <a:cxnLst/>
            <a:rect l="l" t="t" r="r" b="b"/>
            <a:pathLst>
              <a:path w="3954506" h="4184662">
                <a:moveTo>
                  <a:pt x="0" y="0"/>
                </a:moveTo>
                <a:lnTo>
                  <a:pt x="3954505" y="0"/>
                </a:lnTo>
                <a:lnTo>
                  <a:pt x="3954505" y="4184662"/>
                </a:lnTo>
                <a:lnTo>
                  <a:pt x="0" y="41846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2196970" y="304790"/>
            <a:ext cx="7668772" cy="729082"/>
          </a:xfrm>
          <a:prstGeom prst="rect">
            <a:avLst/>
          </a:prstGeom>
        </p:spPr>
        <p:txBody>
          <a:bodyPr lIns="0" tIns="0" rIns="0" bIns="0" rtlCol="0" anchor="t">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Données supplémentaires</a:t>
            </a:r>
          </a:p>
        </p:txBody>
      </p:sp>
      <p:sp>
        <p:nvSpPr>
          <p:cNvPr id="6" name="TextBox 6"/>
          <p:cNvSpPr txBox="1"/>
          <p:nvPr/>
        </p:nvSpPr>
        <p:spPr>
          <a:xfrm>
            <a:off x="2674568" y="4059605"/>
            <a:ext cx="1622807" cy="361315"/>
          </a:xfrm>
          <a:prstGeom prst="rect">
            <a:avLst/>
          </a:prstGeom>
        </p:spPr>
        <p:txBody>
          <a:bodyPr lIns="0" tIns="0" rIns="0" bIns="0" rtlCol="0" anchor="t">
            <a:spAutoFit/>
          </a:bodyPr>
          <a:lstStyle/>
          <a:p>
            <a:pPr marL="0" lvl="0" indent="0" algn="ctr">
              <a:lnSpc>
                <a:spcPts val="2659"/>
              </a:lnSpc>
              <a:spcBef>
                <a:spcPct val="0"/>
              </a:spcBef>
            </a:pPr>
            <a:r>
              <a:rPr lang="en-US" sz="1899" u="none" strike="noStrike">
                <a:solidFill>
                  <a:srgbClr val="FFFFFF"/>
                </a:solidFill>
                <a:latin typeface="Calibri (MS)"/>
                <a:ea typeface="Calibri (MS)"/>
                <a:cs typeface="Calibri (MS)"/>
                <a:sym typeface="Calibri (MS)"/>
              </a:rPr>
              <a:t>1 radio FM</a:t>
            </a:r>
          </a:p>
        </p:txBody>
      </p:sp>
      <p:sp>
        <p:nvSpPr>
          <p:cNvPr id="7" name="TextBox 7"/>
          <p:cNvSpPr txBox="1"/>
          <p:nvPr/>
        </p:nvSpPr>
        <p:spPr>
          <a:xfrm>
            <a:off x="3996913" y="5148637"/>
            <a:ext cx="2107565" cy="361315"/>
          </a:xfrm>
          <a:prstGeom prst="rect">
            <a:avLst/>
          </a:prstGeom>
        </p:spPr>
        <p:txBody>
          <a:bodyPr lIns="0" tIns="0" rIns="0" bIns="0" rtlCol="0" anchor="t">
            <a:spAutoFit/>
          </a:bodyPr>
          <a:lstStyle/>
          <a:p>
            <a:pPr marL="0" lvl="0" indent="0" algn="ctr">
              <a:lnSpc>
                <a:spcPts val="2659"/>
              </a:lnSpc>
              <a:spcBef>
                <a:spcPct val="0"/>
              </a:spcBef>
            </a:pPr>
            <a:r>
              <a:rPr lang="en-US" sz="1899" u="none" strike="noStrike">
                <a:solidFill>
                  <a:srgbClr val="FFFFFF"/>
                </a:solidFill>
                <a:latin typeface="Calibri (MS)"/>
                <a:ea typeface="Calibri (MS)"/>
                <a:cs typeface="Calibri (MS)"/>
                <a:sym typeface="Calibri (MS)"/>
              </a:rPr>
              <a:t>6 centres sportifs</a:t>
            </a:r>
          </a:p>
        </p:txBody>
      </p:sp>
      <p:sp>
        <p:nvSpPr>
          <p:cNvPr id="8" name="TextBox 8"/>
          <p:cNvSpPr txBox="1"/>
          <p:nvPr/>
        </p:nvSpPr>
        <p:spPr>
          <a:xfrm>
            <a:off x="3996913" y="2971213"/>
            <a:ext cx="2277714" cy="360674"/>
          </a:xfrm>
          <a:prstGeom prst="rect">
            <a:avLst/>
          </a:prstGeom>
        </p:spPr>
        <p:txBody>
          <a:bodyPr lIns="0" tIns="0" rIns="0" bIns="0" rtlCol="0" anchor="t">
            <a:spAutoFit/>
          </a:bodyPr>
          <a:lstStyle/>
          <a:p>
            <a:pPr marL="0" lvl="0" indent="0" algn="ctr">
              <a:lnSpc>
                <a:spcPts val="2695"/>
              </a:lnSpc>
              <a:spcBef>
                <a:spcPct val="0"/>
              </a:spcBef>
            </a:pPr>
            <a:r>
              <a:rPr lang="en-US" sz="1925" u="none" strike="noStrike">
                <a:solidFill>
                  <a:srgbClr val="FFFFFF"/>
                </a:solidFill>
                <a:latin typeface="Calibri (MS)"/>
                <a:ea typeface="Calibri (MS)"/>
                <a:cs typeface="Calibri (MS)"/>
                <a:sym typeface="Calibri (MS)"/>
              </a:rPr>
              <a:t>1 chaîne de télévision</a:t>
            </a:r>
          </a:p>
        </p:txBody>
      </p:sp>
      <p:sp>
        <p:nvSpPr>
          <p:cNvPr id="9" name="TextBox 9"/>
          <p:cNvSpPr txBox="1"/>
          <p:nvPr/>
        </p:nvSpPr>
        <p:spPr>
          <a:xfrm>
            <a:off x="2742143" y="1719774"/>
            <a:ext cx="1487655" cy="69469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Calibri (MS)"/>
                <a:ea typeface="Calibri (MS)"/>
                <a:cs typeface="Calibri (MS)"/>
                <a:sym typeface="Calibri (MS)"/>
              </a:rPr>
              <a:t>5 restaurants universitaires</a:t>
            </a:r>
          </a:p>
        </p:txBody>
      </p:sp>
      <p:sp>
        <p:nvSpPr>
          <p:cNvPr id="10" name="Freeform 10"/>
          <p:cNvSpPr/>
          <p:nvPr/>
        </p:nvSpPr>
        <p:spPr>
          <a:xfrm>
            <a:off x="6848750" y="1757127"/>
            <a:ext cx="4981018" cy="3804252"/>
          </a:xfrm>
          <a:custGeom>
            <a:avLst/>
            <a:gdLst/>
            <a:ahLst/>
            <a:cxnLst/>
            <a:rect l="l" t="t" r="r" b="b"/>
            <a:pathLst>
              <a:path w="4981018" h="3804252">
                <a:moveTo>
                  <a:pt x="0" y="0"/>
                </a:moveTo>
                <a:lnTo>
                  <a:pt x="4981018" y="0"/>
                </a:lnTo>
                <a:lnTo>
                  <a:pt x="4981018" y="3804252"/>
                </a:lnTo>
                <a:lnTo>
                  <a:pt x="0" y="38042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1" name="Group 11"/>
          <p:cNvGrpSpPr/>
          <p:nvPr/>
        </p:nvGrpSpPr>
        <p:grpSpPr>
          <a:xfrm>
            <a:off x="7103302" y="1885337"/>
            <a:ext cx="2720186" cy="1543663"/>
            <a:chOff x="0" y="0"/>
            <a:chExt cx="3440292" cy="1952312"/>
          </a:xfrm>
        </p:grpSpPr>
        <p:sp>
          <p:nvSpPr>
            <p:cNvPr id="12" name="Freeform 12"/>
            <p:cNvSpPr/>
            <p:nvPr/>
          </p:nvSpPr>
          <p:spPr>
            <a:xfrm>
              <a:off x="0" y="0"/>
              <a:ext cx="3440292" cy="1952312"/>
            </a:xfrm>
            <a:custGeom>
              <a:avLst/>
              <a:gdLst/>
              <a:ahLst/>
              <a:cxnLst/>
              <a:rect l="l" t="t" r="r" b="b"/>
              <a:pathLst>
                <a:path w="3440292" h="1952312">
                  <a:moveTo>
                    <a:pt x="0" y="0"/>
                  </a:moveTo>
                  <a:lnTo>
                    <a:pt x="3440292" y="0"/>
                  </a:lnTo>
                  <a:lnTo>
                    <a:pt x="3440292" y="1952312"/>
                  </a:lnTo>
                  <a:lnTo>
                    <a:pt x="0" y="1952312"/>
                  </a:lnTo>
                  <a:close/>
                </a:path>
              </a:pathLst>
            </a:custGeom>
            <a:solidFill>
              <a:srgbClr val="000000">
                <a:alpha val="0"/>
              </a:srgbClr>
            </a:solidFill>
          </p:spPr>
        </p:sp>
        <p:sp>
          <p:nvSpPr>
            <p:cNvPr id="13" name="TextBox 13"/>
            <p:cNvSpPr txBox="1"/>
            <p:nvPr/>
          </p:nvSpPr>
          <p:spPr>
            <a:xfrm>
              <a:off x="0" y="-57150"/>
              <a:ext cx="3440292" cy="2009462"/>
            </a:xfrm>
            <a:prstGeom prst="rect">
              <a:avLst/>
            </a:prstGeom>
          </p:spPr>
          <p:txBody>
            <a:bodyPr lIns="0" tIns="0" rIns="0" bIns="0" rtlCol="0" anchor="t"/>
            <a:lstStyle/>
            <a:p>
              <a:pPr algn="l">
                <a:lnSpc>
                  <a:spcPts val="2898"/>
                </a:lnSpc>
              </a:pPr>
              <a:r>
                <a:rPr lang="en-US" sz="2300">
                  <a:solidFill>
                    <a:srgbClr val="231F20"/>
                  </a:solidFill>
                  <a:latin typeface="Calibri (MS)"/>
                  <a:ea typeface="Calibri (MS)"/>
                  <a:cs typeface="Calibri (MS)"/>
                  <a:sym typeface="Calibri (MS)"/>
                </a:rPr>
                <a:t>+ 90% de nos professeurs détiennent un doctorat</a:t>
              </a:r>
            </a:p>
          </p:txBody>
        </p:sp>
      </p:grpSp>
      <p:grpSp>
        <p:nvGrpSpPr>
          <p:cNvPr id="14" name="Group 14"/>
          <p:cNvGrpSpPr/>
          <p:nvPr/>
        </p:nvGrpSpPr>
        <p:grpSpPr>
          <a:xfrm>
            <a:off x="10053290" y="2105219"/>
            <a:ext cx="1776478" cy="960990"/>
            <a:chOff x="0" y="0"/>
            <a:chExt cx="2246760" cy="1215390"/>
          </a:xfrm>
        </p:grpSpPr>
        <p:sp>
          <p:nvSpPr>
            <p:cNvPr id="15" name="Freeform 15"/>
            <p:cNvSpPr/>
            <p:nvPr/>
          </p:nvSpPr>
          <p:spPr>
            <a:xfrm>
              <a:off x="0" y="0"/>
              <a:ext cx="2246760" cy="1215390"/>
            </a:xfrm>
            <a:custGeom>
              <a:avLst/>
              <a:gdLst/>
              <a:ahLst/>
              <a:cxnLst/>
              <a:rect l="l" t="t" r="r" b="b"/>
              <a:pathLst>
                <a:path w="2246760" h="1215390">
                  <a:moveTo>
                    <a:pt x="0" y="0"/>
                  </a:moveTo>
                  <a:lnTo>
                    <a:pt x="2246760" y="0"/>
                  </a:lnTo>
                  <a:lnTo>
                    <a:pt x="2246760" y="1215390"/>
                  </a:lnTo>
                  <a:lnTo>
                    <a:pt x="0" y="1215390"/>
                  </a:lnTo>
                  <a:close/>
                </a:path>
              </a:pathLst>
            </a:custGeom>
            <a:solidFill>
              <a:srgbClr val="000000">
                <a:alpha val="0"/>
              </a:srgbClr>
            </a:solidFill>
          </p:spPr>
        </p:sp>
        <p:sp>
          <p:nvSpPr>
            <p:cNvPr id="16" name="TextBox 16"/>
            <p:cNvSpPr txBox="1"/>
            <p:nvPr/>
          </p:nvSpPr>
          <p:spPr>
            <a:xfrm>
              <a:off x="0" y="-57150"/>
              <a:ext cx="2246760" cy="1272540"/>
            </a:xfrm>
            <a:prstGeom prst="rect">
              <a:avLst/>
            </a:prstGeom>
          </p:spPr>
          <p:txBody>
            <a:bodyPr lIns="0" tIns="0" rIns="0" bIns="0" rtlCol="0" anchor="t"/>
            <a:lstStyle/>
            <a:p>
              <a:pPr algn="l">
                <a:lnSpc>
                  <a:spcPts val="2897"/>
                </a:lnSpc>
              </a:pPr>
              <a:r>
                <a:rPr lang="en-US" sz="2299" spc="-12">
                  <a:solidFill>
                    <a:srgbClr val="231F20"/>
                  </a:solidFill>
                  <a:latin typeface="Calibri (MS)"/>
                  <a:ea typeface="Calibri (MS)"/>
                  <a:cs typeface="Calibri (MS)"/>
                  <a:sym typeface="Calibri (MS)"/>
                </a:rPr>
                <a:t>3 hôspitaux universitaires</a:t>
              </a:r>
            </a:p>
          </p:txBody>
        </p:sp>
      </p:grpSp>
      <p:grpSp>
        <p:nvGrpSpPr>
          <p:cNvPr id="17" name="Group 17"/>
          <p:cNvGrpSpPr/>
          <p:nvPr/>
        </p:nvGrpSpPr>
        <p:grpSpPr>
          <a:xfrm>
            <a:off x="7043379" y="4453600"/>
            <a:ext cx="2012736" cy="493047"/>
            <a:chOff x="0" y="0"/>
            <a:chExt cx="2545562" cy="623570"/>
          </a:xfrm>
        </p:grpSpPr>
        <p:sp>
          <p:nvSpPr>
            <p:cNvPr id="18" name="Freeform 18"/>
            <p:cNvSpPr/>
            <p:nvPr/>
          </p:nvSpPr>
          <p:spPr>
            <a:xfrm>
              <a:off x="0" y="0"/>
              <a:ext cx="2545562" cy="623570"/>
            </a:xfrm>
            <a:custGeom>
              <a:avLst/>
              <a:gdLst/>
              <a:ahLst/>
              <a:cxnLst/>
              <a:rect l="l" t="t" r="r" b="b"/>
              <a:pathLst>
                <a:path w="2545562" h="623570">
                  <a:moveTo>
                    <a:pt x="0" y="0"/>
                  </a:moveTo>
                  <a:lnTo>
                    <a:pt x="2545562" y="0"/>
                  </a:lnTo>
                  <a:lnTo>
                    <a:pt x="2545562" y="623570"/>
                  </a:lnTo>
                  <a:lnTo>
                    <a:pt x="0" y="623570"/>
                  </a:lnTo>
                  <a:close/>
                </a:path>
              </a:pathLst>
            </a:custGeom>
            <a:solidFill>
              <a:srgbClr val="000000">
                <a:alpha val="0"/>
              </a:srgbClr>
            </a:solidFill>
          </p:spPr>
        </p:sp>
        <p:sp>
          <p:nvSpPr>
            <p:cNvPr id="19" name="TextBox 19"/>
            <p:cNvSpPr txBox="1"/>
            <p:nvPr/>
          </p:nvSpPr>
          <p:spPr>
            <a:xfrm>
              <a:off x="0" y="-47625"/>
              <a:ext cx="2545562" cy="671195"/>
            </a:xfrm>
            <a:prstGeom prst="rect">
              <a:avLst/>
            </a:prstGeom>
          </p:spPr>
          <p:txBody>
            <a:bodyPr lIns="0" tIns="0" rIns="0" bIns="0" rtlCol="0" anchor="t"/>
            <a:lstStyle/>
            <a:p>
              <a:pPr algn="l">
                <a:lnSpc>
                  <a:spcPts val="2759"/>
                </a:lnSpc>
              </a:pPr>
              <a:r>
                <a:rPr lang="en-US" sz="2299" spc="-12">
                  <a:solidFill>
                    <a:srgbClr val="231F20"/>
                  </a:solidFill>
                  <a:latin typeface="Calibri (MS)"/>
                  <a:ea typeface="Calibri (MS)"/>
                  <a:cs typeface="Calibri (MS)"/>
                  <a:sym typeface="Calibri (MS)"/>
                </a:rPr>
                <a:t>9 bibliothèques</a:t>
              </a:r>
            </a:p>
          </p:txBody>
        </p:sp>
      </p:grpSp>
      <p:grpSp>
        <p:nvGrpSpPr>
          <p:cNvPr id="20" name="Group 20"/>
          <p:cNvGrpSpPr/>
          <p:nvPr/>
        </p:nvGrpSpPr>
        <p:grpSpPr>
          <a:xfrm>
            <a:off x="9495120" y="4171861"/>
            <a:ext cx="2379965" cy="1838843"/>
            <a:chOff x="-109146" y="0"/>
            <a:chExt cx="3010006" cy="2325634"/>
          </a:xfrm>
        </p:grpSpPr>
        <p:sp>
          <p:nvSpPr>
            <p:cNvPr id="21" name="Freeform 21"/>
            <p:cNvSpPr/>
            <p:nvPr/>
          </p:nvSpPr>
          <p:spPr>
            <a:xfrm>
              <a:off x="0" y="0"/>
              <a:ext cx="2900860" cy="1959786"/>
            </a:xfrm>
            <a:custGeom>
              <a:avLst/>
              <a:gdLst/>
              <a:ahLst/>
              <a:cxnLst/>
              <a:rect l="l" t="t" r="r" b="b"/>
              <a:pathLst>
                <a:path w="2900860" h="1959786">
                  <a:moveTo>
                    <a:pt x="0" y="0"/>
                  </a:moveTo>
                  <a:lnTo>
                    <a:pt x="2900860" y="0"/>
                  </a:lnTo>
                  <a:lnTo>
                    <a:pt x="2900860" y="1959786"/>
                  </a:lnTo>
                  <a:lnTo>
                    <a:pt x="0" y="1959786"/>
                  </a:lnTo>
                  <a:close/>
                </a:path>
              </a:pathLst>
            </a:custGeom>
            <a:solidFill>
              <a:srgbClr val="000000">
                <a:alpha val="0"/>
              </a:srgbClr>
            </a:solidFill>
          </p:spPr>
        </p:sp>
        <p:sp>
          <p:nvSpPr>
            <p:cNvPr id="22" name="TextBox 22"/>
            <p:cNvSpPr txBox="1"/>
            <p:nvPr/>
          </p:nvSpPr>
          <p:spPr>
            <a:xfrm>
              <a:off x="-109146" y="308698"/>
              <a:ext cx="2900860" cy="2016936"/>
            </a:xfrm>
            <a:prstGeom prst="rect">
              <a:avLst/>
            </a:prstGeom>
          </p:spPr>
          <p:txBody>
            <a:bodyPr lIns="0" tIns="0" rIns="0" bIns="0" rtlCol="0" anchor="t"/>
            <a:lstStyle/>
            <a:p>
              <a:pPr algn="ctr">
                <a:lnSpc>
                  <a:spcPts val="2620"/>
                </a:lnSpc>
              </a:pPr>
              <a:r>
                <a:rPr lang="en-US" spc="-11" dirty="0">
                  <a:solidFill>
                    <a:srgbClr val="000000"/>
                  </a:solidFill>
                  <a:latin typeface="Calibri (MS)"/>
                  <a:ea typeface="Calibri (MS)"/>
                  <a:cs typeface="Calibri (MS)"/>
                  <a:sym typeface="Calibri (MS)"/>
                </a:rPr>
                <a:t>30 </a:t>
              </a:r>
              <a:r>
                <a:rPr lang="en-US" spc="-11" dirty="0" err="1">
                  <a:solidFill>
                    <a:srgbClr val="000000"/>
                  </a:solidFill>
                  <a:latin typeface="Calibri (MS)"/>
                  <a:ea typeface="Calibri (MS)"/>
                  <a:cs typeface="Calibri (MS)"/>
                  <a:sym typeface="Calibri (MS)"/>
                </a:rPr>
                <a:t>tonnes</a:t>
              </a:r>
              <a:r>
                <a:rPr lang="en-US" spc="-11" dirty="0">
                  <a:solidFill>
                    <a:srgbClr val="000000"/>
                  </a:solidFill>
                  <a:latin typeface="Calibri (MS)"/>
                  <a:ea typeface="Calibri (MS)"/>
                  <a:cs typeface="Calibri (MS)"/>
                  <a:sym typeface="Calibri (MS)"/>
                </a:rPr>
                <a:t> de </a:t>
              </a:r>
              <a:r>
                <a:rPr lang="en-US" spc="-11" dirty="0" err="1">
                  <a:solidFill>
                    <a:srgbClr val="000000"/>
                  </a:solidFill>
                  <a:latin typeface="Calibri (MS)"/>
                  <a:ea typeface="Calibri (MS)"/>
                  <a:cs typeface="Calibri (MS)"/>
                  <a:sym typeface="Calibri (MS)"/>
                </a:rPr>
                <a:t>déchets</a:t>
              </a:r>
              <a:r>
                <a:rPr lang="en-US" spc="-11" dirty="0">
                  <a:solidFill>
                    <a:srgbClr val="000000"/>
                  </a:solidFill>
                  <a:latin typeface="Calibri (MS)"/>
                  <a:ea typeface="Calibri (MS)"/>
                  <a:cs typeface="Calibri (MS)"/>
                  <a:sym typeface="Calibri (MS)"/>
                </a:rPr>
                <a:t> recyclables </a:t>
              </a:r>
              <a:r>
                <a:rPr lang="en-US" spc="-11" dirty="0" err="1">
                  <a:solidFill>
                    <a:srgbClr val="000000"/>
                  </a:solidFill>
                  <a:latin typeface="Calibri (MS)"/>
                  <a:ea typeface="Calibri (MS)"/>
                  <a:cs typeface="Calibri (MS)"/>
                  <a:sym typeface="Calibri (MS)"/>
                </a:rPr>
                <a:t>donnés</a:t>
              </a:r>
              <a:r>
                <a:rPr lang="en-US" spc="-11" dirty="0">
                  <a:solidFill>
                    <a:srgbClr val="000000"/>
                  </a:solidFill>
                  <a:latin typeface="Calibri (MS)"/>
                  <a:ea typeface="Calibri (MS)"/>
                  <a:cs typeface="Calibri (MS)"/>
                  <a:sym typeface="Calibri (MS)"/>
                </a:rPr>
                <a:t> à des ONG</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35352" y="5592683"/>
            <a:ext cx="3962508" cy="1159034"/>
          </a:xfrm>
          <a:custGeom>
            <a:avLst/>
            <a:gdLst/>
            <a:ahLst/>
            <a:cxnLst/>
            <a:rect l="l" t="t" r="r" b="b"/>
            <a:pathLst>
              <a:path w="3962508" h="1159034">
                <a:moveTo>
                  <a:pt x="0" y="0"/>
                </a:moveTo>
                <a:lnTo>
                  <a:pt x="3962508" y="0"/>
                </a:lnTo>
                <a:lnTo>
                  <a:pt x="3962508" y="1159034"/>
                </a:lnTo>
                <a:lnTo>
                  <a:pt x="0" y="1159034"/>
                </a:lnTo>
                <a:lnTo>
                  <a:pt x="0" y="0"/>
                </a:lnTo>
                <a:close/>
              </a:path>
            </a:pathLst>
          </a:custGeom>
          <a:blipFill>
            <a:blip r:embed="rId2"/>
            <a:stretch>
              <a:fillRect/>
            </a:stretch>
          </a:blipFill>
        </p:spPr>
      </p:sp>
      <p:sp>
        <p:nvSpPr>
          <p:cNvPr id="3" name="Freeform 3"/>
          <p:cNvSpPr/>
          <p:nvPr/>
        </p:nvSpPr>
        <p:spPr>
          <a:xfrm flipH="1">
            <a:off x="0" y="-1280305"/>
            <a:ext cx="12317589" cy="6589119"/>
          </a:xfrm>
          <a:custGeom>
            <a:avLst/>
            <a:gdLst/>
            <a:ahLst/>
            <a:cxnLst/>
            <a:rect l="l" t="t" r="r" b="b"/>
            <a:pathLst>
              <a:path w="12317589" h="6589119">
                <a:moveTo>
                  <a:pt x="12317589" y="0"/>
                </a:moveTo>
                <a:lnTo>
                  <a:pt x="0" y="0"/>
                </a:lnTo>
                <a:lnTo>
                  <a:pt x="0" y="6589118"/>
                </a:lnTo>
                <a:lnTo>
                  <a:pt x="12317589" y="6589118"/>
                </a:lnTo>
                <a:lnTo>
                  <a:pt x="12317589" y="0"/>
                </a:lnTo>
                <a:close/>
              </a:path>
            </a:pathLst>
          </a:custGeom>
          <a:blipFill>
            <a:blip r:embed="rId3"/>
            <a:stretch>
              <a:fillRect t="-11481" b="-12364"/>
            </a:stretch>
          </a:blipFill>
        </p:spPr>
      </p:sp>
      <p:sp>
        <p:nvSpPr>
          <p:cNvPr id="4" name="TextBox 4"/>
          <p:cNvSpPr txBox="1"/>
          <p:nvPr/>
        </p:nvSpPr>
        <p:spPr>
          <a:xfrm>
            <a:off x="162065" y="5345917"/>
            <a:ext cx="7693397" cy="1405799"/>
          </a:xfrm>
          <a:prstGeom prst="rect">
            <a:avLst/>
          </a:prstGeom>
        </p:spPr>
        <p:txBody>
          <a:bodyPr lIns="0" tIns="0" rIns="0" bIns="0" rtlCol="0" anchor="t">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Découvrez notre bureau des affaires internationales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
            <a:stretch>
              <a:fillRect/>
            </a:stretch>
          </a:blipFill>
        </p:spPr>
      </p:sp>
      <p:sp>
        <p:nvSpPr>
          <p:cNvPr id="3" name="TextBox 3"/>
          <p:cNvSpPr txBox="1"/>
          <p:nvPr/>
        </p:nvSpPr>
        <p:spPr>
          <a:xfrm>
            <a:off x="2196970" y="206603"/>
            <a:ext cx="8903412" cy="729082"/>
          </a:xfrm>
          <a:prstGeom prst="rect">
            <a:avLst/>
          </a:prstGeom>
        </p:spPr>
        <p:txBody>
          <a:bodyPr lIns="0" tIns="0" rIns="0" bIns="0" rtlCol="0" anchor="t">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Nos chiffres internationaux</a:t>
            </a:r>
          </a:p>
        </p:txBody>
      </p:sp>
      <p:sp>
        <p:nvSpPr>
          <p:cNvPr id="4" name="Freeform 4"/>
          <p:cNvSpPr/>
          <p:nvPr/>
        </p:nvSpPr>
        <p:spPr>
          <a:xfrm>
            <a:off x="6138489" y="1468422"/>
            <a:ext cx="1381773" cy="3181493"/>
          </a:xfrm>
          <a:custGeom>
            <a:avLst/>
            <a:gdLst/>
            <a:ahLst/>
            <a:cxnLst/>
            <a:rect l="l" t="t" r="r" b="b"/>
            <a:pathLst>
              <a:path w="1381773" h="3181493">
                <a:moveTo>
                  <a:pt x="0" y="0"/>
                </a:moveTo>
                <a:lnTo>
                  <a:pt x="1381773" y="0"/>
                </a:lnTo>
                <a:lnTo>
                  <a:pt x="1381773" y="3181492"/>
                </a:lnTo>
                <a:lnTo>
                  <a:pt x="0" y="31814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6246312" y="1798652"/>
            <a:ext cx="1152173" cy="831080"/>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+180</a:t>
            </a:r>
          </a:p>
        </p:txBody>
      </p:sp>
      <p:sp>
        <p:nvSpPr>
          <p:cNvPr id="6" name="TextBox 6"/>
          <p:cNvSpPr txBox="1"/>
          <p:nvPr/>
        </p:nvSpPr>
        <p:spPr>
          <a:xfrm>
            <a:off x="6285638" y="4855683"/>
            <a:ext cx="1234624" cy="838200"/>
          </a:xfrm>
          <a:prstGeom prst="rect">
            <a:avLst/>
          </a:prstGeom>
        </p:spPr>
        <p:txBody>
          <a:bodyPr lIns="0" tIns="0" rIns="0" bIns="0" rtlCol="0" anchor="t">
            <a:spAutoFit/>
          </a:bodyPr>
          <a:lstStyle/>
          <a:p>
            <a:pPr algn="ctr">
              <a:lnSpc>
                <a:spcPts val="2160"/>
              </a:lnSpc>
            </a:pPr>
            <a:r>
              <a:rPr lang="en-US" sz="1800">
                <a:solidFill>
                  <a:srgbClr val="000000"/>
                </a:solidFill>
                <a:latin typeface="Calibri (MS)"/>
                <a:ea typeface="Calibri (MS)"/>
                <a:cs typeface="Calibri (MS)"/>
                <a:sym typeface="Calibri (MS)"/>
              </a:rPr>
              <a:t>+180 universités partenaires</a:t>
            </a:r>
          </a:p>
        </p:txBody>
      </p:sp>
      <p:sp>
        <p:nvSpPr>
          <p:cNvPr id="7" name="Freeform 7"/>
          <p:cNvSpPr/>
          <p:nvPr/>
        </p:nvSpPr>
        <p:spPr>
          <a:xfrm>
            <a:off x="10464320" y="1479737"/>
            <a:ext cx="1381773" cy="3181493"/>
          </a:xfrm>
          <a:custGeom>
            <a:avLst/>
            <a:gdLst/>
            <a:ahLst/>
            <a:cxnLst/>
            <a:rect l="l" t="t" r="r" b="b"/>
            <a:pathLst>
              <a:path w="1381773" h="3181493">
                <a:moveTo>
                  <a:pt x="0" y="0"/>
                </a:moveTo>
                <a:lnTo>
                  <a:pt x="1381772" y="0"/>
                </a:lnTo>
                <a:lnTo>
                  <a:pt x="1381772" y="3181493"/>
                </a:lnTo>
                <a:lnTo>
                  <a:pt x="0" y="31814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0865965" y="1798652"/>
            <a:ext cx="578482" cy="831080"/>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11</a:t>
            </a:r>
          </a:p>
        </p:txBody>
      </p:sp>
      <p:sp>
        <p:nvSpPr>
          <p:cNvPr id="9" name="TextBox 9"/>
          <p:cNvSpPr txBox="1"/>
          <p:nvPr/>
        </p:nvSpPr>
        <p:spPr>
          <a:xfrm>
            <a:off x="10779078" y="4891345"/>
            <a:ext cx="1067014" cy="838200"/>
          </a:xfrm>
          <a:prstGeom prst="rect">
            <a:avLst/>
          </a:prstGeom>
        </p:spPr>
        <p:txBody>
          <a:bodyPr lIns="0" tIns="0" rIns="0" bIns="0" rtlCol="0" anchor="t">
            <a:spAutoFit/>
          </a:bodyPr>
          <a:lstStyle/>
          <a:p>
            <a:pPr algn="l">
              <a:lnSpc>
                <a:spcPts val="2160"/>
              </a:lnSpc>
            </a:pPr>
            <a:r>
              <a:rPr lang="en-US" sz="1800">
                <a:solidFill>
                  <a:srgbClr val="000000"/>
                </a:solidFill>
                <a:latin typeface="Calibri (MS)"/>
                <a:ea typeface="Calibri (MS)"/>
                <a:cs typeface="Calibri (MS)"/>
                <a:sym typeface="Calibri (MS)"/>
              </a:rPr>
              <a:t>11 options de double diplôme </a:t>
            </a:r>
          </a:p>
        </p:txBody>
      </p:sp>
      <p:sp>
        <p:nvSpPr>
          <p:cNvPr id="10" name="Freeform 10"/>
          <p:cNvSpPr/>
          <p:nvPr/>
        </p:nvSpPr>
        <p:spPr>
          <a:xfrm>
            <a:off x="4137816" y="1444076"/>
            <a:ext cx="1402528" cy="3181493"/>
          </a:xfrm>
          <a:custGeom>
            <a:avLst/>
            <a:gdLst/>
            <a:ahLst/>
            <a:cxnLst/>
            <a:rect l="l" t="t" r="r" b="b"/>
            <a:pathLst>
              <a:path w="1402528" h="3181493">
                <a:moveTo>
                  <a:pt x="0" y="0"/>
                </a:moveTo>
                <a:lnTo>
                  <a:pt x="1402528" y="0"/>
                </a:lnTo>
                <a:lnTo>
                  <a:pt x="1402528" y="3181493"/>
                </a:lnTo>
                <a:lnTo>
                  <a:pt x="0" y="3181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4228523" y="4855683"/>
            <a:ext cx="1447855" cy="571500"/>
          </a:xfrm>
          <a:prstGeom prst="rect">
            <a:avLst/>
          </a:prstGeom>
        </p:spPr>
        <p:txBody>
          <a:bodyPr lIns="0" tIns="0" rIns="0" bIns="0" rtlCol="0" anchor="t">
            <a:spAutoFit/>
          </a:bodyPr>
          <a:lstStyle/>
          <a:p>
            <a:pPr algn="ctr">
              <a:lnSpc>
                <a:spcPts val="2160"/>
              </a:lnSpc>
            </a:pPr>
            <a:r>
              <a:rPr lang="en-US" sz="1800">
                <a:solidFill>
                  <a:srgbClr val="000000"/>
                </a:solidFill>
                <a:latin typeface="Calibri (MS)"/>
                <a:ea typeface="Calibri (MS)"/>
                <a:cs typeface="Calibri (MS)"/>
                <a:sym typeface="Calibri (MS)"/>
              </a:rPr>
              <a:t>25 professeurs internationaux</a:t>
            </a:r>
          </a:p>
        </p:txBody>
      </p:sp>
      <p:sp>
        <p:nvSpPr>
          <p:cNvPr id="12" name="TextBox 12"/>
          <p:cNvSpPr txBox="1"/>
          <p:nvPr/>
        </p:nvSpPr>
        <p:spPr>
          <a:xfrm>
            <a:off x="4404735" y="1809968"/>
            <a:ext cx="906294" cy="831113"/>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+25</a:t>
            </a:r>
          </a:p>
        </p:txBody>
      </p:sp>
      <p:sp>
        <p:nvSpPr>
          <p:cNvPr id="13" name="Freeform 13"/>
          <p:cNvSpPr/>
          <p:nvPr/>
        </p:nvSpPr>
        <p:spPr>
          <a:xfrm>
            <a:off x="8290267" y="1479737"/>
            <a:ext cx="1402528" cy="3181493"/>
          </a:xfrm>
          <a:custGeom>
            <a:avLst/>
            <a:gdLst/>
            <a:ahLst/>
            <a:cxnLst/>
            <a:rect l="l" t="t" r="r" b="b"/>
            <a:pathLst>
              <a:path w="1402528" h="3181493">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8374256" y="4855683"/>
            <a:ext cx="1452784" cy="571500"/>
          </a:xfrm>
          <a:prstGeom prst="rect">
            <a:avLst/>
          </a:prstGeom>
        </p:spPr>
        <p:txBody>
          <a:bodyPr lIns="0" tIns="0" rIns="0" bIns="0" rtlCol="0" anchor="t">
            <a:spAutoFit/>
          </a:bodyPr>
          <a:lstStyle/>
          <a:p>
            <a:pPr algn="ctr">
              <a:lnSpc>
                <a:spcPts val="2160"/>
              </a:lnSpc>
            </a:pPr>
            <a:r>
              <a:rPr lang="en-US" sz="1800" spc="1">
                <a:solidFill>
                  <a:srgbClr val="000000"/>
                </a:solidFill>
                <a:latin typeface="Calibri (MS)"/>
                <a:ea typeface="Calibri (MS)"/>
                <a:cs typeface="Calibri (MS)"/>
                <a:sym typeface="Calibri (MS)"/>
              </a:rPr>
              <a:t>8 programmes internationaux</a:t>
            </a:r>
          </a:p>
        </p:txBody>
      </p:sp>
      <p:sp>
        <p:nvSpPr>
          <p:cNvPr id="15" name="TextBox 15"/>
          <p:cNvSpPr txBox="1"/>
          <p:nvPr/>
        </p:nvSpPr>
        <p:spPr>
          <a:xfrm>
            <a:off x="8815540" y="1809968"/>
            <a:ext cx="351982" cy="831080"/>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8</a:t>
            </a:r>
          </a:p>
        </p:txBody>
      </p:sp>
      <p:sp>
        <p:nvSpPr>
          <p:cNvPr id="16" name="Freeform 16"/>
          <p:cNvSpPr/>
          <p:nvPr/>
        </p:nvSpPr>
        <p:spPr>
          <a:xfrm>
            <a:off x="2196970" y="1479737"/>
            <a:ext cx="1402528" cy="3181493"/>
          </a:xfrm>
          <a:custGeom>
            <a:avLst/>
            <a:gdLst/>
            <a:ahLst/>
            <a:cxnLst/>
            <a:rect l="l" t="t" r="r" b="b"/>
            <a:pathLst>
              <a:path w="1402528" h="3181493">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TextBox 17"/>
          <p:cNvSpPr txBox="1"/>
          <p:nvPr/>
        </p:nvSpPr>
        <p:spPr>
          <a:xfrm>
            <a:off x="2108265" y="4855683"/>
            <a:ext cx="1579938" cy="838200"/>
          </a:xfrm>
          <a:prstGeom prst="rect">
            <a:avLst/>
          </a:prstGeom>
        </p:spPr>
        <p:txBody>
          <a:bodyPr lIns="0" tIns="0" rIns="0" bIns="0" rtlCol="0" anchor="t">
            <a:spAutoFit/>
          </a:bodyPr>
          <a:lstStyle/>
          <a:p>
            <a:pPr algn="ctr">
              <a:lnSpc>
                <a:spcPts val="2160"/>
              </a:lnSpc>
            </a:pPr>
            <a:r>
              <a:rPr lang="en-US" sz="1800" spc="1">
                <a:solidFill>
                  <a:srgbClr val="000000"/>
                </a:solidFill>
                <a:latin typeface="Calibri (MS)"/>
                <a:ea typeface="Calibri (MS)"/>
                <a:cs typeface="Calibri (MS)"/>
                <a:sym typeface="Calibri (MS)"/>
              </a:rPr>
              <a:t>+2.000 étudiants en mobilité internationale</a:t>
            </a:r>
          </a:p>
        </p:txBody>
      </p:sp>
      <p:sp>
        <p:nvSpPr>
          <p:cNvPr id="18" name="TextBox 18"/>
          <p:cNvSpPr txBox="1"/>
          <p:nvPr/>
        </p:nvSpPr>
        <p:spPr>
          <a:xfrm>
            <a:off x="2457124" y="1810001"/>
            <a:ext cx="882219" cy="831080"/>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id="19" name="Freeform 19"/>
          <p:cNvSpPr/>
          <p:nvPr/>
        </p:nvSpPr>
        <p:spPr>
          <a:xfrm flipH="1">
            <a:off x="-1047227" y="-1044145"/>
            <a:ext cx="2872722" cy="7902145"/>
          </a:xfrm>
          <a:custGeom>
            <a:avLst/>
            <a:gdLst/>
            <a:ahLst/>
            <a:cxnLst/>
            <a:rect l="l" t="t" r="r" b="b"/>
            <a:pathLst>
              <a:path w="2872722" h="7902145">
                <a:moveTo>
                  <a:pt x="2872722" y="0"/>
                </a:moveTo>
                <a:lnTo>
                  <a:pt x="0" y="0"/>
                </a:lnTo>
                <a:lnTo>
                  <a:pt x="0" y="7902145"/>
                </a:lnTo>
                <a:lnTo>
                  <a:pt x="2872722" y="7902145"/>
                </a:lnTo>
                <a:lnTo>
                  <a:pt x="2872722" y="0"/>
                </a:lnTo>
                <a:close/>
              </a:path>
            </a:pathLst>
          </a:custGeom>
          <a:blipFill>
            <a:blip r:embed="rId13"/>
            <a:stretch>
              <a:fillRect l="-174310" r="-154467" b="-3268"/>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47227" y="-1044145"/>
            <a:ext cx="2872722" cy="7902145"/>
          </a:xfrm>
          <a:custGeom>
            <a:avLst/>
            <a:gdLst/>
            <a:ahLst/>
            <a:cxnLst/>
            <a:rect l="l" t="t" r="r" b="b"/>
            <a:pathLst>
              <a:path w="2872722" h="7902145">
                <a:moveTo>
                  <a:pt x="2872722" y="0"/>
                </a:moveTo>
                <a:lnTo>
                  <a:pt x="0" y="0"/>
                </a:lnTo>
                <a:lnTo>
                  <a:pt x="0" y="7902145"/>
                </a:lnTo>
                <a:lnTo>
                  <a:pt x="2872722" y="7902145"/>
                </a:lnTo>
                <a:lnTo>
                  <a:pt x="2872722" y="0"/>
                </a:lnTo>
                <a:close/>
              </a:path>
            </a:pathLst>
          </a:custGeom>
          <a:blipFill>
            <a:blip r:embed="rId2"/>
            <a:stretch>
              <a:fillRect l="-174310" r="-154467" b="-3268"/>
            </a:stretch>
          </a:blipFill>
        </p:spPr>
      </p:sp>
      <p:sp>
        <p:nvSpPr>
          <p:cNvPr id="3" name="Freeform 3"/>
          <p:cNvSpPr/>
          <p:nvPr/>
        </p:nvSpPr>
        <p:spPr>
          <a:xfrm>
            <a:off x="1476479" y="1164220"/>
            <a:ext cx="10715521" cy="5693780"/>
          </a:xfrm>
          <a:custGeom>
            <a:avLst/>
            <a:gdLst/>
            <a:ahLst/>
            <a:cxnLst/>
            <a:rect l="l" t="t" r="r" b="b"/>
            <a:pathLst>
              <a:path w="10715521" h="5693780">
                <a:moveTo>
                  <a:pt x="0" y="0"/>
                </a:moveTo>
                <a:lnTo>
                  <a:pt x="10715521" y="0"/>
                </a:lnTo>
                <a:lnTo>
                  <a:pt x="10715521" y="5693780"/>
                </a:lnTo>
                <a:lnTo>
                  <a:pt x="0" y="56937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5"/>
            <a:stretch>
              <a:fillRect/>
            </a:stretch>
          </a:blipFill>
        </p:spPr>
      </p:sp>
      <p:grpSp>
        <p:nvGrpSpPr>
          <p:cNvPr id="5" name="Group 5"/>
          <p:cNvGrpSpPr>
            <a:grpSpLocks noChangeAspect="1"/>
          </p:cNvGrpSpPr>
          <p:nvPr/>
        </p:nvGrpSpPr>
        <p:grpSpPr>
          <a:xfrm>
            <a:off x="6676398" y="2906928"/>
            <a:ext cx="725889" cy="876316"/>
            <a:chOff x="0" y="0"/>
            <a:chExt cx="5760720" cy="6954520"/>
          </a:xfrm>
        </p:grpSpPr>
        <p:sp>
          <p:nvSpPr>
            <p:cNvPr id="6" name="Freeform 6"/>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id="7" name="Freeform 7"/>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6"/>
              <a:stretch>
                <a:fillRect l="-39831" r="-37153"/>
              </a:stretch>
            </a:blipFill>
          </p:spPr>
        </p:sp>
      </p:grpSp>
      <p:grpSp>
        <p:nvGrpSpPr>
          <p:cNvPr id="8" name="Group 8"/>
          <p:cNvGrpSpPr>
            <a:grpSpLocks noChangeAspect="1"/>
          </p:cNvGrpSpPr>
          <p:nvPr/>
        </p:nvGrpSpPr>
        <p:grpSpPr>
          <a:xfrm>
            <a:off x="3191057" y="1725101"/>
            <a:ext cx="584678" cy="705841"/>
            <a:chOff x="0" y="0"/>
            <a:chExt cx="5760720" cy="6954520"/>
          </a:xfrm>
        </p:grpSpPr>
        <p:sp>
          <p:nvSpPr>
            <p:cNvPr id="9" name="Freeform 9"/>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id="10" name="Freeform 10"/>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7"/>
              <a:stretch>
                <a:fillRect l="-39597" r="-37386"/>
              </a:stretch>
            </a:blipFill>
          </p:spPr>
        </p:sp>
      </p:grpSp>
      <p:grpSp>
        <p:nvGrpSpPr>
          <p:cNvPr id="11" name="Group 11"/>
          <p:cNvGrpSpPr>
            <a:grpSpLocks noChangeAspect="1"/>
          </p:cNvGrpSpPr>
          <p:nvPr/>
        </p:nvGrpSpPr>
        <p:grpSpPr>
          <a:xfrm>
            <a:off x="4168693" y="3855934"/>
            <a:ext cx="669166" cy="807838"/>
            <a:chOff x="0" y="0"/>
            <a:chExt cx="5760720" cy="6954520"/>
          </a:xfrm>
        </p:grpSpPr>
        <p:sp>
          <p:nvSpPr>
            <p:cNvPr id="12" name="Freeform 12"/>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id="13" name="Freeform 13"/>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8"/>
              <a:stretch>
                <a:fillRect l="-39945" r="-37039"/>
              </a:stretch>
            </a:blipFill>
          </p:spPr>
        </p:sp>
      </p:grpSp>
      <p:grpSp>
        <p:nvGrpSpPr>
          <p:cNvPr id="14" name="Group 14"/>
          <p:cNvGrpSpPr>
            <a:grpSpLocks noChangeAspect="1"/>
          </p:cNvGrpSpPr>
          <p:nvPr/>
        </p:nvGrpSpPr>
        <p:grpSpPr>
          <a:xfrm>
            <a:off x="3416325" y="2706001"/>
            <a:ext cx="598890" cy="722999"/>
            <a:chOff x="0" y="0"/>
            <a:chExt cx="5760720" cy="6954520"/>
          </a:xfrm>
        </p:grpSpPr>
        <p:sp>
          <p:nvSpPr>
            <p:cNvPr id="15" name="Freeform 15"/>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id="16" name="Freeform 16"/>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9"/>
              <a:stretch>
                <a:fillRect l="-40795" r="-36188"/>
              </a:stretch>
            </a:blipFill>
          </p:spPr>
        </p:sp>
      </p:grpSp>
      <p:grpSp>
        <p:nvGrpSpPr>
          <p:cNvPr id="17" name="Group 17"/>
          <p:cNvGrpSpPr>
            <a:grpSpLocks noChangeAspect="1"/>
          </p:cNvGrpSpPr>
          <p:nvPr/>
        </p:nvGrpSpPr>
        <p:grpSpPr>
          <a:xfrm>
            <a:off x="6676398" y="1391527"/>
            <a:ext cx="725889" cy="876316"/>
            <a:chOff x="0" y="0"/>
            <a:chExt cx="5760720" cy="6954520"/>
          </a:xfrm>
        </p:grpSpPr>
        <p:sp>
          <p:nvSpPr>
            <p:cNvPr id="18" name="Freeform 18"/>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id="19" name="Freeform 19"/>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0"/>
              <a:stretch>
                <a:fillRect l="-39831" r="-37153"/>
              </a:stretch>
            </a:blipFill>
          </p:spPr>
        </p:sp>
      </p:grpSp>
      <p:grpSp>
        <p:nvGrpSpPr>
          <p:cNvPr id="20" name="Group 20"/>
          <p:cNvGrpSpPr>
            <a:grpSpLocks noChangeAspect="1"/>
          </p:cNvGrpSpPr>
          <p:nvPr/>
        </p:nvGrpSpPr>
        <p:grpSpPr>
          <a:xfrm>
            <a:off x="8858634" y="1725101"/>
            <a:ext cx="725889" cy="876316"/>
            <a:chOff x="0" y="0"/>
            <a:chExt cx="5760720" cy="6954520"/>
          </a:xfrm>
        </p:grpSpPr>
        <p:sp>
          <p:nvSpPr>
            <p:cNvPr id="21" name="Freeform 21"/>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id="22" name="Freeform 22"/>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1"/>
              <a:stretch>
                <a:fillRect l="-39831" r="-37153"/>
              </a:stretch>
            </a:blipFill>
          </p:spPr>
        </p:sp>
      </p:grpSp>
      <p:sp>
        <p:nvSpPr>
          <p:cNvPr id="23" name="TextBox 23"/>
          <p:cNvSpPr txBox="1"/>
          <p:nvPr/>
        </p:nvSpPr>
        <p:spPr>
          <a:xfrm>
            <a:off x="2099880" y="28120"/>
            <a:ext cx="9749972" cy="729082"/>
          </a:xfrm>
          <a:prstGeom prst="rect">
            <a:avLst/>
          </a:prstGeom>
        </p:spPr>
        <p:txBody>
          <a:bodyPr lIns="0" tIns="0" rIns="0" bIns="0" rtlCol="0" anchor="t">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Nos chiffres d’accords bilatéraux</a:t>
            </a:r>
          </a:p>
        </p:txBody>
      </p:sp>
      <p:sp>
        <p:nvSpPr>
          <p:cNvPr id="24" name="TextBox 24"/>
          <p:cNvSpPr txBox="1"/>
          <p:nvPr/>
        </p:nvSpPr>
        <p:spPr>
          <a:xfrm>
            <a:off x="2586880" y="719102"/>
            <a:ext cx="2078329" cy="339725"/>
          </a:xfrm>
          <a:prstGeom prst="rect">
            <a:avLst/>
          </a:prstGeom>
        </p:spPr>
        <p:txBody>
          <a:bodyPr lIns="0" tIns="0" rIns="0" bIns="0" rtlCol="0" anchor="t">
            <a:spAutoFit/>
          </a:bodyPr>
          <a:lstStyle/>
          <a:p>
            <a:pPr algn="l">
              <a:lnSpc>
                <a:spcPts val="2800"/>
              </a:lnSpc>
            </a:pPr>
            <a:r>
              <a:rPr lang="en-US" sz="2000" spc="2">
                <a:solidFill>
                  <a:srgbClr val="373372"/>
                </a:solidFill>
                <a:latin typeface="Century Gothic Paneuropean"/>
                <a:ea typeface="Century Gothic Paneuropean"/>
                <a:cs typeface="Century Gothic Paneuropean"/>
                <a:sym typeface="Century Gothic Paneuropean"/>
              </a:rPr>
              <a:t>Par continent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0555" y="3671813"/>
            <a:ext cx="5577510" cy="625228"/>
          </a:xfrm>
          <a:custGeom>
            <a:avLst/>
            <a:gdLst/>
            <a:ahLst/>
            <a:cxnLst/>
            <a:rect l="l" t="t" r="r" b="b"/>
            <a:pathLst>
              <a:path w="5577510" h="625228">
                <a:moveTo>
                  <a:pt x="0" y="0"/>
                </a:moveTo>
                <a:lnTo>
                  <a:pt x="5577510" y="0"/>
                </a:lnTo>
                <a:lnTo>
                  <a:pt x="5577510" y="625228"/>
                </a:lnTo>
                <a:lnTo>
                  <a:pt x="0" y="625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250555" y="1863470"/>
            <a:ext cx="5575475" cy="625000"/>
          </a:xfrm>
          <a:custGeom>
            <a:avLst/>
            <a:gdLst/>
            <a:ahLst/>
            <a:cxnLst/>
            <a:rect l="l" t="t" r="r" b="b"/>
            <a:pathLst>
              <a:path w="5575475" h="625000">
                <a:moveTo>
                  <a:pt x="0" y="0"/>
                </a:moveTo>
                <a:lnTo>
                  <a:pt x="5575475" y="0"/>
                </a:lnTo>
                <a:lnTo>
                  <a:pt x="5575475" y="625000"/>
                </a:lnTo>
                <a:lnTo>
                  <a:pt x="0" y="625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250555" y="2796377"/>
            <a:ext cx="5575475" cy="625000"/>
          </a:xfrm>
          <a:custGeom>
            <a:avLst/>
            <a:gdLst/>
            <a:ahLst/>
            <a:cxnLst/>
            <a:rect l="l" t="t" r="r" b="b"/>
            <a:pathLst>
              <a:path w="5575475" h="625000">
                <a:moveTo>
                  <a:pt x="0" y="0"/>
                </a:moveTo>
                <a:lnTo>
                  <a:pt x="5575475" y="0"/>
                </a:lnTo>
                <a:lnTo>
                  <a:pt x="5575475" y="625000"/>
                </a:lnTo>
                <a:lnTo>
                  <a:pt x="0" y="625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50564" y="930564"/>
            <a:ext cx="5575466" cy="624999"/>
          </a:xfrm>
          <a:custGeom>
            <a:avLst/>
            <a:gdLst/>
            <a:ahLst/>
            <a:cxnLst/>
            <a:rect l="l" t="t" r="r" b="b"/>
            <a:pathLst>
              <a:path w="5575466" h="624999">
                <a:moveTo>
                  <a:pt x="0" y="0"/>
                </a:moveTo>
                <a:lnTo>
                  <a:pt x="5575466" y="0"/>
                </a:lnTo>
                <a:lnTo>
                  <a:pt x="5575466" y="624999"/>
                </a:lnTo>
                <a:lnTo>
                  <a:pt x="0" y="6249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250555" y="4495954"/>
            <a:ext cx="5618721" cy="629847"/>
          </a:xfrm>
          <a:custGeom>
            <a:avLst/>
            <a:gdLst/>
            <a:ahLst/>
            <a:cxnLst/>
            <a:rect l="l" t="t" r="r" b="b"/>
            <a:pathLst>
              <a:path w="5618721" h="629847">
                <a:moveTo>
                  <a:pt x="0" y="0"/>
                </a:moveTo>
                <a:lnTo>
                  <a:pt x="5618721" y="0"/>
                </a:lnTo>
                <a:lnTo>
                  <a:pt x="5618721" y="629848"/>
                </a:lnTo>
                <a:lnTo>
                  <a:pt x="0" y="6298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4306273" y="4538249"/>
            <a:ext cx="5539169" cy="472111"/>
          </a:xfrm>
          <a:prstGeom prst="rect">
            <a:avLst/>
          </a:prstGeom>
        </p:spPr>
        <p:txBody>
          <a:bodyPr lIns="0" tIns="0" rIns="0" bIns="0" rtlCol="0" anchor="t">
            <a:spAutoFit/>
          </a:bodyPr>
          <a:lstStyle/>
          <a:p>
            <a:pPr algn="just">
              <a:lnSpc>
                <a:spcPts val="1259"/>
              </a:lnSpc>
            </a:pPr>
            <a:r>
              <a:rPr lang="en-US" sz="899">
                <a:solidFill>
                  <a:srgbClr val="000000"/>
                </a:solidFill>
                <a:latin typeface="Calibri (MS)"/>
                <a:ea typeface="Calibri (MS)"/>
                <a:cs typeface="Calibri (MS)"/>
                <a:sym typeface="Calibri (MS)"/>
              </a:rPr>
              <a:t>L’Institut franco-brésilien d’administration des entreprises est une structures associative  qui a pour objectifs de renforcer les relations universitaires et économiques entre la France et le Brésil, en mettant l’accent sur la formation et la recherche en gestion d’entreprise, pour les étudiants ainsi que pour les enseignants</a:t>
            </a:r>
          </a:p>
        </p:txBody>
      </p:sp>
      <p:sp>
        <p:nvSpPr>
          <p:cNvPr id="8" name="Freeform 8"/>
          <p:cNvSpPr/>
          <p:nvPr/>
        </p:nvSpPr>
        <p:spPr>
          <a:xfrm>
            <a:off x="4250555" y="5332271"/>
            <a:ext cx="5618721" cy="629847"/>
          </a:xfrm>
          <a:custGeom>
            <a:avLst/>
            <a:gdLst/>
            <a:ahLst/>
            <a:cxnLst/>
            <a:rect l="l" t="t" r="r" b="b"/>
            <a:pathLst>
              <a:path w="5618721" h="629847">
                <a:moveTo>
                  <a:pt x="0" y="0"/>
                </a:moveTo>
                <a:lnTo>
                  <a:pt x="5618721" y="0"/>
                </a:lnTo>
                <a:lnTo>
                  <a:pt x="5618721" y="629848"/>
                </a:lnTo>
                <a:lnTo>
                  <a:pt x="0" y="62984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299510" y="5355098"/>
            <a:ext cx="5483119" cy="536569"/>
          </a:xfrm>
          <a:prstGeom prst="rect">
            <a:avLst/>
          </a:prstGeom>
        </p:spPr>
        <p:txBody>
          <a:bodyPr lIns="0" tIns="0" rIns="0" bIns="0" rtlCol="0" anchor="t">
            <a:spAutoFit/>
          </a:bodyPr>
          <a:lstStyle/>
          <a:p>
            <a:pPr algn="just">
              <a:lnSpc>
                <a:spcPts val="1412"/>
              </a:lnSpc>
            </a:pPr>
            <a:r>
              <a:rPr lang="en-US" sz="1009">
                <a:solidFill>
                  <a:srgbClr val="000000"/>
                </a:solidFill>
                <a:latin typeface="Calibri (MS)"/>
                <a:ea typeface="Calibri (MS)"/>
                <a:cs typeface="Calibri (MS)"/>
                <a:sym typeface="Calibri (MS)"/>
              </a:rPr>
              <a:t>Un forum de rélexion et d’action réunissant plus de 350 membres parmi lesquels des d ‘établissements d’enseignement supérieur, des centres de recherches, et diverses s associations nationales, régionales et internationales.</a:t>
            </a:r>
          </a:p>
        </p:txBody>
      </p:sp>
      <p:sp>
        <p:nvSpPr>
          <p:cNvPr id="10" name="TextBox 10"/>
          <p:cNvSpPr txBox="1"/>
          <p:nvPr/>
        </p:nvSpPr>
        <p:spPr>
          <a:xfrm>
            <a:off x="4306273" y="2851948"/>
            <a:ext cx="5469592" cy="485283"/>
          </a:xfrm>
          <a:prstGeom prst="rect">
            <a:avLst/>
          </a:prstGeom>
        </p:spPr>
        <p:txBody>
          <a:bodyPr lIns="0" tIns="0" rIns="0" bIns="0" rtlCol="0" anchor="t">
            <a:spAutoFit/>
          </a:bodyPr>
          <a:lstStyle/>
          <a:p>
            <a:pPr algn="just">
              <a:lnSpc>
                <a:spcPts val="1313"/>
              </a:lnSpc>
            </a:pPr>
            <a:r>
              <a:rPr lang="en-US" sz="1091">
                <a:solidFill>
                  <a:srgbClr val="000000"/>
                </a:solidFill>
                <a:latin typeface="Calibri (MS)"/>
                <a:ea typeface="Calibri (MS)"/>
                <a:cs typeface="Calibri (MS)"/>
                <a:sym typeface="Calibri (MS)"/>
              </a:rPr>
              <a:t>L’ Association des universités de langues portugaises (AULP) est une organisation qui regroupe des établissements d’enseignement  supérieur des pays lusophones du monde entier.</a:t>
            </a:r>
          </a:p>
          <a:p>
            <a:pPr algn="just">
              <a:lnSpc>
                <a:spcPts val="1091"/>
              </a:lnSpc>
            </a:pPr>
            <a:endParaRPr lang="en-US" sz="1091">
              <a:solidFill>
                <a:srgbClr val="000000"/>
              </a:solidFill>
              <a:latin typeface="Calibri (MS)"/>
              <a:ea typeface="Calibri (MS)"/>
              <a:cs typeface="Calibri (MS)"/>
              <a:sym typeface="Calibri (MS)"/>
            </a:endParaRPr>
          </a:p>
        </p:txBody>
      </p:sp>
      <p:sp>
        <p:nvSpPr>
          <p:cNvPr id="11" name="TextBox 11"/>
          <p:cNvSpPr txBox="1"/>
          <p:nvPr/>
        </p:nvSpPr>
        <p:spPr>
          <a:xfrm>
            <a:off x="4363657" y="1015535"/>
            <a:ext cx="5385371" cy="533175"/>
          </a:xfrm>
          <a:prstGeom prst="rect">
            <a:avLst/>
          </a:prstGeom>
        </p:spPr>
        <p:txBody>
          <a:bodyPr lIns="0" tIns="0" rIns="0" bIns="0" rtlCol="0" anchor="t">
            <a:spAutoFit/>
          </a:bodyPr>
          <a:lstStyle/>
          <a:p>
            <a:pPr algn="just">
              <a:lnSpc>
                <a:spcPts val="1413"/>
              </a:lnSpc>
            </a:pPr>
            <a:r>
              <a:rPr lang="en-US" sz="1175" b="1">
                <a:solidFill>
                  <a:srgbClr val="000000"/>
                </a:solidFill>
                <a:latin typeface="Calibri (MS) Bold"/>
                <a:ea typeface="Calibri (MS) Bold"/>
                <a:cs typeface="Calibri (MS) Bold"/>
                <a:sym typeface="Calibri (MS) Bold"/>
              </a:rPr>
              <a:t>FAUBAI </a:t>
            </a:r>
            <a:r>
              <a:rPr lang="en-US" sz="1175">
                <a:solidFill>
                  <a:srgbClr val="000000"/>
                </a:solidFill>
                <a:latin typeface="Calibri (MS)"/>
                <a:ea typeface="Calibri (MS)"/>
                <a:cs typeface="Calibri (MS)"/>
                <a:sym typeface="Calibri (MS)"/>
              </a:rPr>
              <a:t> soutient et encourage l’intégration et la formation des gestionnaires, ainsi que l’organisation de séminaires, d’ateliers et de rencontres régionales, nationales et internationales.</a:t>
            </a:r>
          </a:p>
        </p:txBody>
      </p:sp>
      <p:sp>
        <p:nvSpPr>
          <p:cNvPr id="12" name="TextBox 12"/>
          <p:cNvSpPr txBox="1"/>
          <p:nvPr/>
        </p:nvSpPr>
        <p:spPr>
          <a:xfrm>
            <a:off x="4356588" y="1981227"/>
            <a:ext cx="5462373" cy="360912"/>
          </a:xfrm>
          <a:prstGeom prst="rect">
            <a:avLst/>
          </a:prstGeom>
        </p:spPr>
        <p:txBody>
          <a:bodyPr lIns="0" tIns="0" rIns="0" bIns="0" rtlCol="0" anchor="t">
            <a:spAutoFit/>
          </a:bodyPr>
          <a:lstStyle/>
          <a:p>
            <a:pPr algn="just">
              <a:lnSpc>
                <a:spcPts val="1322"/>
              </a:lnSpc>
            </a:pPr>
            <a:r>
              <a:rPr lang="en-US" sz="1099">
                <a:solidFill>
                  <a:srgbClr val="000000"/>
                </a:solidFill>
                <a:latin typeface="Calibri (MS)"/>
                <a:ea typeface="Calibri (MS)"/>
                <a:cs typeface="Calibri (MS)"/>
                <a:sym typeface="Calibri (MS)"/>
              </a:rPr>
              <a:t>L’Agence universitaire de la francophonie (AUF) regroupe plus de 1000 universités et institutions sur tous les continents, dans  environ 120 pays.</a:t>
            </a:r>
          </a:p>
        </p:txBody>
      </p:sp>
      <p:sp>
        <p:nvSpPr>
          <p:cNvPr id="13" name="TextBox 13"/>
          <p:cNvSpPr txBox="1"/>
          <p:nvPr/>
        </p:nvSpPr>
        <p:spPr>
          <a:xfrm>
            <a:off x="4345607" y="3649977"/>
            <a:ext cx="5385371" cy="652010"/>
          </a:xfrm>
          <a:prstGeom prst="rect">
            <a:avLst/>
          </a:prstGeom>
        </p:spPr>
        <p:txBody>
          <a:bodyPr lIns="0" tIns="0" rIns="0" bIns="0" rtlCol="0" anchor="t">
            <a:spAutoFit/>
          </a:bodyPr>
          <a:lstStyle/>
          <a:p>
            <a:pPr algn="just">
              <a:lnSpc>
                <a:spcPts val="1239"/>
              </a:lnSpc>
            </a:pPr>
            <a:r>
              <a:rPr lang="en-US" sz="1030" spc="7">
                <a:solidFill>
                  <a:srgbClr val="000000"/>
                </a:solidFill>
                <a:latin typeface="Calibri (MS)"/>
                <a:ea typeface="Calibri (MS)"/>
                <a:cs typeface="Calibri (MS)"/>
                <a:sym typeface="Calibri (MS)"/>
              </a:rPr>
              <a:t>Le partenariat stratégique germano-brésilien se concentre sur le renforcement de la coopération dans des domaines tels que l’énergie, l’environnement, le climat, la science, l’économie, le commerce, la défense, le travail, les affaires sociales et les droits de l’hommes,  sur le plan bilatéral et multilatéral, y compris au sein des Nations Unies.</a:t>
            </a:r>
          </a:p>
        </p:txBody>
      </p:sp>
      <p:sp>
        <p:nvSpPr>
          <p:cNvPr id="14" name="Freeform 14"/>
          <p:cNvSpPr/>
          <p:nvPr/>
        </p:nvSpPr>
        <p:spPr>
          <a:xfrm>
            <a:off x="2565790" y="930564"/>
            <a:ext cx="1556211" cy="476164"/>
          </a:xfrm>
          <a:custGeom>
            <a:avLst/>
            <a:gdLst/>
            <a:ahLst/>
            <a:cxnLst/>
            <a:rect l="l" t="t" r="r" b="b"/>
            <a:pathLst>
              <a:path w="1556211" h="476164">
                <a:moveTo>
                  <a:pt x="0" y="0"/>
                </a:moveTo>
                <a:lnTo>
                  <a:pt x="1556211" y="0"/>
                </a:lnTo>
                <a:lnTo>
                  <a:pt x="1556211" y="476164"/>
                </a:lnTo>
                <a:lnTo>
                  <a:pt x="0" y="476164"/>
                </a:lnTo>
                <a:lnTo>
                  <a:pt x="0" y="0"/>
                </a:lnTo>
                <a:close/>
              </a:path>
            </a:pathLst>
          </a:custGeom>
          <a:blipFill>
            <a:blip r:embed="rId14"/>
            <a:stretch>
              <a:fillRect l="-27956" r="-47042" b="-65145"/>
            </a:stretch>
          </a:blipFill>
        </p:spPr>
      </p:sp>
      <p:sp>
        <p:nvSpPr>
          <p:cNvPr id="15" name="Freeform 15"/>
          <p:cNvSpPr/>
          <p:nvPr/>
        </p:nvSpPr>
        <p:spPr>
          <a:xfrm>
            <a:off x="2642037" y="1863470"/>
            <a:ext cx="1403716" cy="514498"/>
          </a:xfrm>
          <a:custGeom>
            <a:avLst/>
            <a:gdLst/>
            <a:ahLst/>
            <a:cxnLst/>
            <a:rect l="l" t="t" r="r" b="b"/>
            <a:pathLst>
              <a:path w="1403716" h="514498">
                <a:moveTo>
                  <a:pt x="0" y="0"/>
                </a:moveTo>
                <a:lnTo>
                  <a:pt x="1403716" y="0"/>
                </a:lnTo>
                <a:lnTo>
                  <a:pt x="1403716" y="514498"/>
                </a:lnTo>
                <a:lnTo>
                  <a:pt x="0" y="514498"/>
                </a:lnTo>
                <a:lnTo>
                  <a:pt x="0" y="0"/>
                </a:lnTo>
                <a:close/>
              </a:path>
            </a:pathLst>
          </a:custGeom>
          <a:blipFill>
            <a:blip r:embed="rId15"/>
            <a:stretch>
              <a:fillRect l="-25806" t="-32756" r="-161628" b="-32756"/>
            </a:stretch>
          </a:blipFill>
        </p:spPr>
      </p:sp>
      <p:sp>
        <p:nvSpPr>
          <p:cNvPr id="16" name="Freeform 16"/>
          <p:cNvSpPr/>
          <p:nvPr/>
        </p:nvSpPr>
        <p:spPr>
          <a:xfrm>
            <a:off x="2642037" y="1863470"/>
            <a:ext cx="1403716" cy="514498"/>
          </a:xfrm>
          <a:custGeom>
            <a:avLst/>
            <a:gdLst/>
            <a:ahLst/>
            <a:cxnLst/>
            <a:rect l="l" t="t" r="r" b="b"/>
            <a:pathLst>
              <a:path w="1403716" h="514498">
                <a:moveTo>
                  <a:pt x="0" y="0"/>
                </a:moveTo>
                <a:lnTo>
                  <a:pt x="1403716" y="0"/>
                </a:lnTo>
                <a:lnTo>
                  <a:pt x="1403716" y="514498"/>
                </a:lnTo>
                <a:lnTo>
                  <a:pt x="0" y="514498"/>
                </a:lnTo>
                <a:lnTo>
                  <a:pt x="0" y="0"/>
                </a:lnTo>
                <a:close/>
              </a:path>
            </a:pathLst>
          </a:custGeom>
          <a:blipFill>
            <a:blip r:embed="rId16"/>
            <a:stretch>
              <a:fillRect t="-16843" b="-16843"/>
            </a:stretch>
          </a:blipFill>
        </p:spPr>
      </p:sp>
      <p:sp>
        <p:nvSpPr>
          <p:cNvPr id="17" name="Freeform 17"/>
          <p:cNvSpPr/>
          <p:nvPr/>
        </p:nvSpPr>
        <p:spPr>
          <a:xfrm>
            <a:off x="2753237" y="2710833"/>
            <a:ext cx="1116756" cy="609212"/>
          </a:xfrm>
          <a:custGeom>
            <a:avLst/>
            <a:gdLst/>
            <a:ahLst/>
            <a:cxnLst/>
            <a:rect l="l" t="t" r="r" b="b"/>
            <a:pathLst>
              <a:path w="1116756" h="609212">
                <a:moveTo>
                  <a:pt x="0" y="0"/>
                </a:moveTo>
                <a:lnTo>
                  <a:pt x="1116756" y="0"/>
                </a:lnTo>
                <a:lnTo>
                  <a:pt x="1116756" y="609211"/>
                </a:lnTo>
                <a:lnTo>
                  <a:pt x="0" y="609211"/>
                </a:lnTo>
                <a:lnTo>
                  <a:pt x="0" y="0"/>
                </a:lnTo>
                <a:close/>
              </a:path>
            </a:pathLst>
          </a:custGeom>
          <a:blipFill>
            <a:blip r:embed="rId17"/>
            <a:stretch>
              <a:fillRect t="-38388" b="-44922"/>
            </a:stretch>
          </a:blipFill>
        </p:spPr>
      </p:sp>
      <p:sp>
        <p:nvSpPr>
          <p:cNvPr id="18" name="Freeform 18"/>
          <p:cNvSpPr/>
          <p:nvPr/>
        </p:nvSpPr>
        <p:spPr>
          <a:xfrm>
            <a:off x="2753237" y="3706872"/>
            <a:ext cx="1118204" cy="555109"/>
          </a:xfrm>
          <a:custGeom>
            <a:avLst/>
            <a:gdLst/>
            <a:ahLst/>
            <a:cxnLst/>
            <a:rect l="l" t="t" r="r" b="b"/>
            <a:pathLst>
              <a:path w="1118204" h="555109">
                <a:moveTo>
                  <a:pt x="0" y="0"/>
                </a:moveTo>
                <a:lnTo>
                  <a:pt x="1118204" y="0"/>
                </a:lnTo>
                <a:lnTo>
                  <a:pt x="1118204" y="555109"/>
                </a:lnTo>
                <a:lnTo>
                  <a:pt x="0" y="555109"/>
                </a:lnTo>
                <a:lnTo>
                  <a:pt x="0" y="0"/>
                </a:lnTo>
                <a:close/>
              </a:path>
            </a:pathLst>
          </a:custGeom>
          <a:blipFill>
            <a:blip r:embed="rId18"/>
            <a:stretch>
              <a:fillRect t="-17024" b="-17024"/>
            </a:stretch>
          </a:blipFill>
        </p:spPr>
      </p:sp>
      <p:sp>
        <p:nvSpPr>
          <p:cNvPr id="19" name="Freeform 19"/>
          <p:cNvSpPr/>
          <p:nvPr/>
        </p:nvSpPr>
        <p:spPr>
          <a:xfrm>
            <a:off x="2905852" y="4445873"/>
            <a:ext cx="732216" cy="694964"/>
          </a:xfrm>
          <a:custGeom>
            <a:avLst/>
            <a:gdLst/>
            <a:ahLst/>
            <a:cxnLst/>
            <a:rect l="l" t="t" r="r" b="b"/>
            <a:pathLst>
              <a:path w="732216" h="694964">
                <a:moveTo>
                  <a:pt x="0" y="0"/>
                </a:moveTo>
                <a:lnTo>
                  <a:pt x="732216" y="0"/>
                </a:lnTo>
                <a:lnTo>
                  <a:pt x="732216" y="694963"/>
                </a:lnTo>
                <a:lnTo>
                  <a:pt x="0" y="694963"/>
                </a:lnTo>
                <a:lnTo>
                  <a:pt x="0" y="0"/>
                </a:lnTo>
                <a:close/>
              </a:path>
            </a:pathLst>
          </a:custGeom>
          <a:blipFill>
            <a:blip r:embed="rId19"/>
            <a:stretch>
              <a:fillRect r="-2917"/>
            </a:stretch>
          </a:blipFill>
        </p:spPr>
      </p:sp>
      <p:sp>
        <p:nvSpPr>
          <p:cNvPr id="20" name="Freeform 20"/>
          <p:cNvSpPr/>
          <p:nvPr/>
        </p:nvSpPr>
        <p:spPr>
          <a:xfrm>
            <a:off x="3025596" y="5353063"/>
            <a:ext cx="568559" cy="624790"/>
          </a:xfrm>
          <a:custGeom>
            <a:avLst/>
            <a:gdLst/>
            <a:ahLst/>
            <a:cxnLst/>
            <a:rect l="l" t="t" r="r" b="b"/>
            <a:pathLst>
              <a:path w="568559" h="624790">
                <a:moveTo>
                  <a:pt x="0" y="0"/>
                </a:moveTo>
                <a:lnTo>
                  <a:pt x="568559" y="0"/>
                </a:lnTo>
                <a:lnTo>
                  <a:pt x="568559" y="624790"/>
                </a:lnTo>
                <a:lnTo>
                  <a:pt x="0" y="624790"/>
                </a:lnTo>
                <a:lnTo>
                  <a:pt x="0" y="0"/>
                </a:lnTo>
                <a:close/>
              </a:path>
            </a:pathLst>
          </a:custGeom>
          <a:blipFill>
            <a:blip r:embed="rId20"/>
            <a:stretch>
              <a:fillRect/>
            </a:stretch>
          </a:blipFill>
        </p:spPr>
      </p:sp>
      <p:sp>
        <p:nvSpPr>
          <p:cNvPr id="21" name="Freeform 21"/>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1"/>
            <a:stretch>
              <a:fillRect/>
            </a:stretch>
          </a:blipFill>
        </p:spPr>
      </p:sp>
      <p:sp>
        <p:nvSpPr>
          <p:cNvPr id="22" name="Freeform 22"/>
          <p:cNvSpPr/>
          <p:nvPr/>
        </p:nvSpPr>
        <p:spPr>
          <a:xfrm>
            <a:off x="2888986" y="6084284"/>
            <a:ext cx="749082" cy="724847"/>
          </a:xfrm>
          <a:custGeom>
            <a:avLst/>
            <a:gdLst/>
            <a:ahLst/>
            <a:cxnLst/>
            <a:rect l="l" t="t" r="r" b="b"/>
            <a:pathLst>
              <a:path w="749082" h="724847">
                <a:moveTo>
                  <a:pt x="0" y="0"/>
                </a:moveTo>
                <a:lnTo>
                  <a:pt x="749082" y="0"/>
                </a:lnTo>
                <a:lnTo>
                  <a:pt x="749082" y="724847"/>
                </a:lnTo>
                <a:lnTo>
                  <a:pt x="0" y="724847"/>
                </a:lnTo>
                <a:lnTo>
                  <a:pt x="0" y="0"/>
                </a:lnTo>
                <a:close/>
              </a:path>
            </a:pathLst>
          </a:custGeom>
          <a:blipFill>
            <a:blip r:embed="rId22"/>
            <a:stretch>
              <a:fillRect/>
            </a:stretch>
          </a:blipFill>
        </p:spPr>
      </p:sp>
      <p:sp>
        <p:nvSpPr>
          <p:cNvPr id="23" name="TextBox 23"/>
          <p:cNvSpPr txBox="1"/>
          <p:nvPr/>
        </p:nvSpPr>
        <p:spPr>
          <a:xfrm>
            <a:off x="1999854" y="82306"/>
            <a:ext cx="10192146" cy="695858"/>
          </a:xfrm>
          <a:prstGeom prst="rect">
            <a:avLst/>
          </a:prstGeom>
        </p:spPr>
        <p:txBody>
          <a:bodyPr lIns="0" tIns="0" rIns="0" bIns="0" rtlCol="0" anchor="t">
            <a:spAutoFit/>
          </a:bodyPr>
          <a:lstStyle/>
          <a:p>
            <a:pPr algn="l">
              <a:lnSpc>
                <a:spcPts val="5745"/>
              </a:lnSpc>
            </a:pPr>
            <a:r>
              <a:rPr lang="en-US" sz="4104">
                <a:solidFill>
                  <a:srgbClr val="022B71"/>
                </a:solidFill>
                <a:latin typeface="Century Gothic Paneuropean"/>
                <a:ea typeface="Century Gothic Paneuropean"/>
                <a:cs typeface="Century Gothic Paneuropean"/>
                <a:sym typeface="Century Gothic Paneuropean"/>
              </a:rPr>
              <a:t>Associations et réseaux internationaux</a:t>
            </a:r>
          </a:p>
        </p:txBody>
      </p:sp>
      <p:sp>
        <p:nvSpPr>
          <p:cNvPr id="24" name="Freeform 24"/>
          <p:cNvSpPr/>
          <p:nvPr/>
        </p:nvSpPr>
        <p:spPr>
          <a:xfrm>
            <a:off x="4250555" y="6117105"/>
            <a:ext cx="5618721" cy="629847"/>
          </a:xfrm>
          <a:custGeom>
            <a:avLst/>
            <a:gdLst/>
            <a:ahLst/>
            <a:cxnLst/>
            <a:rect l="l" t="t" r="r" b="b"/>
            <a:pathLst>
              <a:path w="5618721" h="629847">
                <a:moveTo>
                  <a:pt x="0" y="0"/>
                </a:moveTo>
                <a:lnTo>
                  <a:pt x="5618721" y="0"/>
                </a:lnTo>
                <a:lnTo>
                  <a:pt x="5618721" y="629847"/>
                </a:lnTo>
                <a:lnTo>
                  <a:pt x="0" y="62984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TextBox 25"/>
          <p:cNvSpPr txBox="1"/>
          <p:nvPr/>
        </p:nvSpPr>
        <p:spPr>
          <a:xfrm>
            <a:off x="4306273" y="6181194"/>
            <a:ext cx="5521792" cy="464838"/>
          </a:xfrm>
          <a:prstGeom prst="rect">
            <a:avLst/>
          </a:prstGeom>
        </p:spPr>
        <p:txBody>
          <a:bodyPr lIns="0" tIns="0" rIns="0" bIns="0" rtlCol="0" anchor="t">
            <a:spAutoFit/>
          </a:bodyPr>
          <a:lstStyle/>
          <a:p>
            <a:pPr algn="just">
              <a:lnSpc>
                <a:spcPts val="1238"/>
              </a:lnSpc>
              <a:spcBef>
                <a:spcPct val="0"/>
              </a:spcBef>
            </a:pPr>
            <a:r>
              <a:rPr lang="en-US" sz="884">
                <a:solidFill>
                  <a:srgbClr val="000000"/>
                </a:solidFill>
                <a:latin typeface="Calibri (MS)"/>
                <a:ea typeface="Calibri (MS)"/>
                <a:cs typeface="Calibri (MS)"/>
                <a:sym typeface="Calibri (MS)"/>
              </a:rPr>
              <a:t>L’Association internationale des universités est une organisation à adhésion qui soutient la communauté mondiale de l’enseignement supérieur par l’analyse des connaissances et des tendances, la publication de ressources et de portails, des services de conseils, des échanges entre pairs, des événements, ainsi  qu’un plaidoyer à l’échelle internationale.</a:t>
            </a:r>
          </a:p>
        </p:txBody>
      </p:sp>
      <p:sp>
        <p:nvSpPr>
          <p:cNvPr id="26" name="Freeform 26"/>
          <p:cNvSpPr/>
          <p:nvPr/>
        </p:nvSpPr>
        <p:spPr>
          <a:xfrm flipH="1">
            <a:off x="-996694" y="-753067"/>
            <a:ext cx="2872722" cy="7902145"/>
          </a:xfrm>
          <a:custGeom>
            <a:avLst/>
            <a:gdLst/>
            <a:ahLst/>
            <a:cxnLst/>
            <a:rect l="l" t="t" r="r" b="b"/>
            <a:pathLst>
              <a:path w="2872722" h="7902145">
                <a:moveTo>
                  <a:pt x="2872723" y="0"/>
                </a:moveTo>
                <a:lnTo>
                  <a:pt x="0" y="0"/>
                </a:lnTo>
                <a:lnTo>
                  <a:pt x="0" y="7902144"/>
                </a:lnTo>
                <a:lnTo>
                  <a:pt x="2872723" y="7902144"/>
                </a:lnTo>
                <a:lnTo>
                  <a:pt x="2872723" y="0"/>
                </a:lnTo>
                <a:close/>
              </a:path>
            </a:pathLst>
          </a:custGeom>
          <a:blipFill>
            <a:blip r:embed="rId25"/>
            <a:stretch>
              <a:fillRect l="-174310" r="-154467" b="-3268"/>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42868" y="2657847"/>
            <a:ext cx="3058813" cy="2341363"/>
            <a:chOff x="0" y="0"/>
            <a:chExt cx="1537717" cy="1177043"/>
          </a:xfrm>
        </p:grpSpPr>
        <p:sp>
          <p:nvSpPr>
            <p:cNvPr id="3" name="Freeform 3"/>
            <p:cNvSpPr/>
            <p:nvPr/>
          </p:nvSpPr>
          <p:spPr>
            <a:xfrm>
              <a:off x="0" y="0"/>
              <a:ext cx="1537717" cy="1177043"/>
            </a:xfrm>
            <a:custGeom>
              <a:avLst/>
              <a:gdLst/>
              <a:ahLst/>
              <a:cxnLst/>
              <a:rect l="l" t="t" r="r" b="b"/>
              <a:pathLst>
                <a:path w="1537717" h="1177043">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id="4" name="TextBox 4"/>
            <p:cNvSpPr txBox="1"/>
            <p:nvPr/>
          </p:nvSpPr>
          <p:spPr>
            <a:xfrm>
              <a:off x="0" y="-28575"/>
              <a:ext cx="1537717" cy="1205618"/>
            </a:xfrm>
            <a:prstGeom prst="rect">
              <a:avLst/>
            </a:prstGeom>
          </p:spPr>
          <p:txBody>
            <a:bodyPr lIns="33867" tIns="33867" rIns="33867" bIns="33867" rtlCol="0" anchor="ctr"/>
            <a:lstStyle/>
            <a:p>
              <a:pPr algn="ctr">
                <a:lnSpc>
                  <a:spcPts val="1773"/>
                </a:lnSpc>
                <a:spcBef>
                  <a:spcPct val="0"/>
                </a:spcBef>
              </a:pPr>
              <a:endParaRPr/>
            </a:p>
          </p:txBody>
        </p:sp>
      </p:grpSp>
      <p:sp>
        <p:nvSpPr>
          <p:cNvPr id="5" name="TextBox 5"/>
          <p:cNvSpPr txBox="1"/>
          <p:nvPr/>
        </p:nvSpPr>
        <p:spPr>
          <a:xfrm>
            <a:off x="2246711" y="3270780"/>
            <a:ext cx="2954971" cy="180975"/>
          </a:xfrm>
          <a:prstGeom prst="rect">
            <a:avLst/>
          </a:prstGeom>
        </p:spPr>
        <p:txBody>
          <a:bodyPr lIns="0" tIns="0" rIns="0" bIns="0" rtlCol="0" anchor="t">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Signature d’un protocole d’accord</a:t>
            </a:r>
          </a:p>
        </p:txBody>
      </p:sp>
      <p:grpSp>
        <p:nvGrpSpPr>
          <p:cNvPr id="6" name="Group 6"/>
          <p:cNvGrpSpPr/>
          <p:nvPr/>
        </p:nvGrpSpPr>
        <p:grpSpPr>
          <a:xfrm>
            <a:off x="5413133" y="2657847"/>
            <a:ext cx="3058813" cy="2341363"/>
            <a:chOff x="0" y="0"/>
            <a:chExt cx="1537717" cy="1177043"/>
          </a:xfrm>
        </p:grpSpPr>
        <p:sp>
          <p:nvSpPr>
            <p:cNvPr id="7" name="Freeform 7"/>
            <p:cNvSpPr/>
            <p:nvPr/>
          </p:nvSpPr>
          <p:spPr>
            <a:xfrm>
              <a:off x="0" y="0"/>
              <a:ext cx="1537717" cy="1177043"/>
            </a:xfrm>
            <a:custGeom>
              <a:avLst/>
              <a:gdLst/>
              <a:ahLst/>
              <a:cxnLst/>
              <a:rect l="l" t="t" r="r" b="b"/>
              <a:pathLst>
                <a:path w="1537717" h="1177043">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id="8" name="TextBox 8"/>
            <p:cNvSpPr txBox="1"/>
            <p:nvPr/>
          </p:nvSpPr>
          <p:spPr>
            <a:xfrm>
              <a:off x="0" y="-28575"/>
              <a:ext cx="1537717" cy="1205618"/>
            </a:xfrm>
            <a:prstGeom prst="rect">
              <a:avLst/>
            </a:prstGeom>
          </p:spPr>
          <p:txBody>
            <a:bodyPr lIns="33867" tIns="33867" rIns="33867" bIns="33867" rtlCol="0" anchor="ctr"/>
            <a:lstStyle/>
            <a:p>
              <a:pPr algn="ctr">
                <a:lnSpc>
                  <a:spcPts val="1773"/>
                </a:lnSpc>
                <a:spcBef>
                  <a:spcPct val="0"/>
                </a:spcBef>
              </a:pPr>
              <a:endParaRPr/>
            </a:p>
          </p:txBody>
        </p:sp>
      </p:grpSp>
      <p:sp>
        <p:nvSpPr>
          <p:cNvPr id="9" name="TextBox 9"/>
          <p:cNvSpPr txBox="1"/>
          <p:nvPr/>
        </p:nvSpPr>
        <p:spPr>
          <a:xfrm>
            <a:off x="2246711" y="4071247"/>
            <a:ext cx="2793060" cy="407969"/>
          </a:xfrm>
          <a:prstGeom prst="rect">
            <a:avLst/>
          </a:prstGeom>
        </p:spPr>
        <p:txBody>
          <a:bodyPr lIns="0" tIns="0" rIns="0" bIns="0" rtlCol="0" anchor="t">
            <a:spAutoFit/>
          </a:bodyPr>
          <a:lstStyle/>
          <a:p>
            <a:pPr algn="ctr">
              <a:lnSpc>
                <a:spcPts val="1682"/>
              </a:lnSpc>
            </a:pPr>
            <a:r>
              <a:rPr lang="en-US" sz="1402">
                <a:solidFill>
                  <a:srgbClr val="FFFFFF"/>
                </a:solidFill>
                <a:latin typeface="Century Gothic Paneuropean"/>
                <a:ea typeface="Century Gothic Paneuropean"/>
                <a:cs typeface="Century Gothic Paneuropean"/>
                <a:sym typeface="Century Gothic Paneuropean"/>
              </a:rPr>
              <a:t>Accord de coopération spécifique</a:t>
            </a:r>
          </a:p>
        </p:txBody>
      </p:sp>
      <p:sp>
        <p:nvSpPr>
          <p:cNvPr id="10" name="TextBox 10"/>
          <p:cNvSpPr txBox="1"/>
          <p:nvPr/>
        </p:nvSpPr>
        <p:spPr>
          <a:xfrm>
            <a:off x="5718346" y="4107740"/>
            <a:ext cx="2448387" cy="180975"/>
          </a:xfrm>
          <a:prstGeom prst="rect">
            <a:avLst/>
          </a:prstGeom>
        </p:spPr>
        <p:txBody>
          <a:bodyPr lIns="0" tIns="0" rIns="0" bIns="0" rtlCol="0" anchor="t">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Double diplômes</a:t>
            </a:r>
          </a:p>
        </p:txBody>
      </p:sp>
      <p:grpSp>
        <p:nvGrpSpPr>
          <p:cNvPr id="11" name="Group 11"/>
          <p:cNvGrpSpPr/>
          <p:nvPr/>
        </p:nvGrpSpPr>
        <p:grpSpPr>
          <a:xfrm>
            <a:off x="8681465" y="2674423"/>
            <a:ext cx="3058813" cy="2341363"/>
            <a:chOff x="0" y="0"/>
            <a:chExt cx="1537717" cy="1177043"/>
          </a:xfrm>
        </p:grpSpPr>
        <p:sp>
          <p:nvSpPr>
            <p:cNvPr id="12" name="Freeform 12"/>
            <p:cNvSpPr/>
            <p:nvPr/>
          </p:nvSpPr>
          <p:spPr>
            <a:xfrm>
              <a:off x="0" y="0"/>
              <a:ext cx="1537717" cy="1177043"/>
            </a:xfrm>
            <a:custGeom>
              <a:avLst/>
              <a:gdLst/>
              <a:ahLst/>
              <a:cxnLst/>
              <a:rect l="l" t="t" r="r" b="b"/>
              <a:pathLst>
                <a:path w="1537717" h="1177043">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id="13" name="TextBox 13"/>
            <p:cNvSpPr txBox="1"/>
            <p:nvPr/>
          </p:nvSpPr>
          <p:spPr>
            <a:xfrm>
              <a:off x="0" y="-28575"/>
              <a:ext cx="1537717" cy="1205618"/>
            </a:xfrm>
            <a:prstGeom prst="rect">
              <a:avLst/>
            </a:prstGeom>
          </p:spPr>
          <p:txBody>
            <a:bodyPr lIns="33867" tIns="33867" rIns="33867" bIns="33867" rtlCol="0" anchor="ctr"/>
            <a:lstStyle/>
            <a:p>
              <a:pPr algn="ctr">
                <a:lnSpc>
                  <a:spcPts val="1773"/>
                </a:lnSpc>
                <a:spcBef>
                  <a:spcPct val="0"/>
                </a:spcBef>
              </a:pPr>
              <a:endParaRPr/>
            </a:p>
          </p:txBody>
        </p:sp>
      </p:grpSp>
      <p:sp>
        <p:nvSpPr>
          <p:cNvPr id="14" name="TextBox 14"/>
          <p:cNvSpPr txBox="1"/>
          <p:nvPr/>
        </p:nvSpPr>
        <p:spPr>
          <a:xfrm>
            <a:off x="5822989" y="3270780"/>
            <a:ext cx="2448387" cy="371475"/>
          </a:xfrm>
          <a:prstGeom prst="rect">
            <a:avLst/>
          </a:prstGeom>
        </p:spPr>
        <p:txBody>
          <a:bodyPr lIns="0" tIns="0" rIns="0" bIns="0" rtlCol="0" anchor="t">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Co-encandrement  (programme de cotutelle)</a:t>
            </a:r>
          </a:p>
        </p:txBody>
      </p:sp>
      <p:sp>
        <p:nvSpPr>
          <p:cNvPr id="15" name="TextBox 15"/>
          <p:cNvSpPr txBox="1"/>
          <p:nvPr/>
        </p:nvSpPr>
        <p:spPr>
          <a:xfrm>
            <a:off x="9057813" y="3552304"/>
            <a:ext cx="2448387" cy="561975"/>
          </a:xfrm>
          <a:prstGeom prst="rect">
            <a:avLst/>
          </a:prstGeom>
        </p:spPr>
        <p:txBody>
          <a:bodyPr lIns="0" tIns="0" rIns="0" bIns="0" rtlCol="0" anchor="t">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Mobilité des étudiants, du personnel administratif, des chercheurs et des professeurs</a:t>
            </a:r>
          </a:p>
        </p:txBody>
      </p:sp>
      <p:sp>
        <p:nvSpPr>
          <p:cNvPr id="16" name="Freeform 16"/>
          <p:cNvSpPr/>
          <p:nvPr/>
        </p:nvSpPr>
        <p:spPr>
          <a:xfrm>
            <a:off x="9947748" y="609329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
            <a:stretch>
              <a:fillRect/>
            </a:stretch>
          </a:blipFill>
        </p:spPr>
      </p:sp>
      <p:sp>
        <p:nvSpPr>
          <p:cNvPr id="17" name="TextBox 17"/>
          <p:cNvSpPr txBox="1"/>
          <p:nvPr/>
        </p:nvSpPr>
        <p:spPr>
          <a:xfrm>
            <a:off x="2030608" y="152036"/>
            <a:ext cx="9991831" cy="1429486"/>
          </a:xfrm>
          <a:prstGeom prst="rect">
            <a:avLst/>
          </a:prstGeom>
        </p:spPr>
        <p:txBody>
          <a:bodyPr lIns="0" tIns="0" rIns="0" bIns="0" rtlCol="0" anchor="t">
            <a:spAutoFit/>
          </a:bodyPr>
          <a:lstStyle/>
          <a:p>
            <a:pPr algn="l">
              <a:lnSpc>
                <a:spcPts val="5734"/>
              </a:lnSpc>
            </a:pPr>
            <a:r>
              <a:rPr lang="en-US" sz="4096" spc="4">
                <a:solidFill>
                  <a:srgbClr val="373372"/>
                </a:solidFill>
                <a:latin typeface="Century Gothic Paneuropean"/>
                <a:ea typeface="Century Gothic Paneuropean"/>
                <a:cs typeface="Century Gothic Paneuropean"/>
                <a:sym typeface="Century Gothic Paneuropean"/>
              </a:rPr>
              <a:t>Comment pouvons-nous collaborer à l’international?</a:t>
            </a:r>
          </a:p>
        </p:txBody>
      </p:sp>
      <p:sp>
        <p:nvSpPr>
          <p:cNvPr id="18" name="Freeform 18"/>
          <p:cNvSpPr/>
          <p:nvPr/>
        </p:nvSpPr>
        <p:spPr>
          <a:xfrm flipH="1">
            <a:off x="0" y="0"/>
            <a:ext cx="1821058" cy="6858000"/>
          </a:xfrm>
          <a:custGeom>
            <a:avLst/>
            <a:gdLst/>
            <a:ahLst/>
            <a:cxnLst/>
            <a:rect l="l" t="t" r="r" b="b"/>
            <a:pathLst>
              <a:path w="1821058" h="6858000">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7748" y="609329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
            <a:stretch>
              <a:fillRect/>
            </a:stretch>
          </a:blipFill>
        </p:spPr>
      </p:sp>
      <p:sp>
        <p:nvSpPr>
          <p:cNvPr id="3" name="Freeform 3"/>
          <p:cNvSpPr/>
          <p:nvPr/>
        </p:nvSpPr>
        <p:spPr>
          <a:xfrm>
            <a:off x="1611499" y="1633225"/>
            <a:ext cx="3673194" cy="3673194"/>
          </a:xfrm>
          <a:custGeom>
            <a:avLst/>
            <a:gdLst/>
            <a:ahLst/>
            <a:cxnLst/>
            <a:rect l="l" t="t" r="r" b="b"/>
            <a:pathLst>
              <a:path w="3673194" h="3673194">
                <a:moveTo>
                  <a:pt x="0" y="0"/>
                </a:moveTo>
                <a:lnTo>
                  <a:pt x="3673193" y="0"/>
                </a:lnTo>
                <a:lnTo>
                  <a:pt x="3673193" y="3673194"/>
                </a:lnTo>
                <a:lnTo>
                  <a:pt x="0" y="3673194"/>
                </a:lnTo>
                <a:lnTo>
                  <a:pt x="0" y="0"/>
                </a:lnTo>
                <a:close/>
              </a:path>
            </a:pathLst>
          </a:custGeom>
          <a:blipFill>
            <a:blip r:embed="rId3"/>
            <a:stretch>
              <a:fillRect/>
            </a:stretch>
          </a:blipFill>
        </p:spPr>
      </p:sp>
      <p:sp>
        <p:nvSpPr>
          <p:cNvPr id="4" name="Freeform 4"/>
          <p:cNvSpPr/>
          <p:nvPr/>
        </p:nvSpPr>
        <p:spPr>
          <a:xfrm>
            <a:off x="8707942" y="1592403"/>
            <a:ext cx="3673194" cy="3673194"/>
          </a:xfrm>
          <a:custGeom>
            <a:avLst/>
            <a:gdLst/>
            <a:ahLst/>
            <a:cxnLst/>
            <a:rect l="l" t="t" r="r" b="b"/>
            <a:pathLst>
              <a:path w="3673194" h="3673194">
                <a:moveTo>
                  <a:pt x="0" y="0"/>
                </a:moveTo>
                <a:lnTo>
                  <a:pt x="3673194" y="0"/>
                </a:lnTo>
                <a:lnTo>
                  <a:pt x="3673194" y="3673194"/>
                </a:lnTo>
                <a:lnTo>
                  <a:pt x="0" y="3673194"/>
                </a:lnTo>
                <a:lnTo>
                  <a:pt x="0" y="0"/>
                </a:lnTo>
                <a:close/>
              </a:path>
            </a:pathLst>
          </a:custGeom>
          <a:blipFill>
            <a:blip r:embed="rId4"/>
            <a:stretch>
              <a:fillRect/>
            </a:stretch>
          </a:blipFill>
        </p:spPr>
      </p:sp>
      <p:sp>
        <p:nvSpPr>
          <p:cNvPr id="5" name="Freeform 5"/>
          <p:cNvSpPr/>
          <p:nvPr/>
        </p:nvSpPr>
        <p:spPr>
          <a:xfrm>
            <a:off x="5189927" y="1633225"/>
            <a:ext cx="3673194" cy="3673194"/>
          </a:xfrm>
          <a:custGeom>
            <a:avLst/>
            <a:gdLst/>
            <a:ahLst/>
            <a:cxnLst/>
            <a:rect l="l" t="t" r="r" b="b"/>
            <a:pathLst>
              <a:path w="3673194" h="3673194">
                <a:moveTo>
                  <a:pt x="0" y="0"/>
                </a:moveTo>
                <a:lnTo>
                  <a:pt x="3673194" y="0"/>
                </a:lnTo>
                <a:lnTo>
                  <a:pt x="3673194" y="3673194"/>
                </a:lnTo>
                <a:lnTo>
                  <a:pt x="0" y="3673194"/>
                </a:lnTo>
                <a:lnTo>
                  <a:pt x="0" y="0"/>
                </a:lnTo>
                <a:close/>
              </a:path>
            </a:pathLst>
          </a:custGeom>
          <a:blipFill>
            <a:blip r:embed="rId5"/>
            <a:stretch>
              <a:fillRect/>
            </a:stretch>
          </a:blipFill>
        </p:spPr>
      </p:sp>
      <p:sp>
        <p:nvSpPr>
          <p:cNvPr id="6" name="TextBox 6"/>
          <p:cNvSpPr txBox="1"/>
          <p:nvPr/>
        </p:nvSpPr>
        <p:spPr>
          <a:xfrm>
            <a:off x="2030608" y="152036"/>
            <a:ext cx="9991831" cy="705586"/>
          </a:xfrm>
          <a:prstGeom prst="rect">
            <a:avLst/>
          </a:prstGeom>
        </p:spPr>
        <p:txBody>
          <a:bodyPr lIns="0" tIns="0" rIns="0" bIns="0" rtlCol="0" anchor="t">
            <a:spAutoFit/>
          </a:bodyPr>
          <a:lstStyle/>
          <a:p>
            <a:pPr algn="l">
              <a:lnSpc>
                <a:spcPts val="5734"/>
              </a:lnSpc>
            </a:pPr>
            <a:r>
              <a:rPr lang="en-US" sz="4096" spc="4">
                <a:solidFill>
                  <a:srgbClr val="373372"/>
                </a:solidFill>
                <a:latin typeface="Century Gothic Paneuropean"/>
                <a:ea typeface="Century Gothic Paneuropean"/>
                <a:cs typeface="Century Gothic Paneuropean"/>
                <a:sym typeface="Century Gothic Paneuropean"/>
              </a:rPr>
              <a:t>L’ UFU dans les classements</a:t>
            </a:r>
          </a:p>
        </p:txBody>
      </p:sp>
      <p:sp>
        <p:nvSpPr>
          <p:cNvPr id="7" name="Freeform 7"/>
          <p:cNvSpPr/>
          <p:nvPr/>
        </p:nvSpPr>
        <p:spPr>
          <a:xfrm flipH="1">
            <a:off x="0" y="9093"/>
            <a:ext cx="1821058" cy="6858000"/>
          </a:xfrm>
          <a:custGeom>
            <a:avLst/>
            <a:gdLst/>
            <a:ahLst/>
            <a:cxnLst/>
            <a:rect l="l" t="t" r="r" b="b"/>
            <a:pathLst>
              <a:path w="1821058" h="6858000">
                <a:moveTo>
                  <a:pt x="1821058" y="0"/>
                </a:moveTo>
                <a:lnTo>
                  <a:pt x="0" y="0"/>
                </a:lnTo>
                <a:lnTo>
                  <a:pt x="0" y="6858000"/>
                </a:lnTo>
                <a:lnTo>
                  <a:pt x="1821058" y="6858000"/>
                </a:lnTo>
                <a:lnTo>
                  <a:pt x="1821058" y="0"/>
                </a:lnTo>
                <a:close/>
              </a:path>
            </a:pathLst>
          </a:custGeom>
          <a:blipFill>
            <a:blip r:embed="rId6"/>
            <a:stretch>
              <a:fillRect l="-274974" t="-15225" r="-301422" b="-3765"/>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26932" y="6172200"/>
            <a:ext cx="2074692" cy="606847"/>
          </a:xfrm>
          <a:custGeom>
            <a:avLst/>
            <a:gdLst/>
            <a:ahLst/>
            <a:cxnLst/>
            <a:rect l="l" t="t" r="r" b="b"/>
            <a:pathLst>
              <a:path w="2074692" h="606847">
                <a:moveTo>
                  <a:pt x="0" y="0"/>
                </a:moveTo>
                <a:lnTo>
                  <a:pt x="2074692" y="0"/>
                </a:lnTo>
                <a:lnTo>
                  <a:pt x="2074692" y="606847"/>
                </a:lnTo>
                <a:lnTo>
                  <a:pt x="0" y="606847"/>
                </a:lnTo>
                <a:lnTo>
                  <a:pt x="0" y="0"/>
                </a:lnTo>
                <a:close/>
              </a:path>
            </a:pathLst>
          </a:custGeom>
          <a:blipFill>
            <a:blip r:embed="rId2"/>
            <a:stretch>
              <a:fillRect/>
            </a:stretch>
          </a:blipFill>
        </p:spPr>
      </p:sp>
      <p:sp>
        <p:nvSpPr>
          <p:cNvPr id="3" name="TextBox 3"/>
          <p:cNvSpPr txBox="1"/>
          <p:nvPr/>
        </p:nvSpPr>
        <p:spPr>
          <a:xfrm>
            <a:off x="2121767" y="1068597"/>
            <a:ext cx="9618572" cy="5103603"/>
          </a:xfrm>
          <a:prstGeom prst="rect">
            <a:avLst/>
          </a:prstGeom>
        </p:spPr>
        <p:txBody>
          <a:bodyPr lIns="0" tIns="0" rIns="0" bIns="0" rtlCol="0" anchor="t">
            <a:spAutoFit/>
          </a:bodyPr>
          <a:lstStyle/>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L’Université Fédéral de Uberlândia est une des Universités publiques brésiliennes gratuites, financée par le Ministère de l’Éducation. Depuis sa fondation en 1969, L’Université  occupe une place de plus en plus importante dans le contexte éducatif brésilien. </a:t>
            </a:r>
          </a:p>
          <a:p>
            <a:pPr algn="just">
              <a:lnSpc>
                <a:spcPts val="2925"/>
              </a:lnSpc>
            </a:pPr>
            <a:endParaRPr lang="en-US" sz="2438">
              <a:solidFill>
                <a:srgbClr val="000000"/>
              </a:solidFill>
              <a:latin typeface="Century Gothic Paneuropean"/>
              <a:ea typeface="Century Gothic Paneuropean"/>
              <a:cs typeface="Century Gothic Paneuropean"/>
              <a:sym typeface="Century Gothic Paneuropean"/>
            </a:endParaRPr>
          </a:p>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L’Université a toujours établi plusieurs relations internationales traditionnelles en signant des accords de coopération internationale et en appuyant des opportunitées de mobilité internationale.</a:t>
            </a:r>
          </a:p>
          <a:p>
            <a:pPr algn="just">
              <a:lnSpc>
                <a:spcPts val="2925"/>
              </a:lnSpc>
            </a:pPr>
            <a:endParaRPr lang="en-US" sz="2438">
              <a:solidFill>
                <a:srgbClr val="000000"/>
              </a:solidFill>
              <a:latin typeface="Century Gothic Paneuropean"/>
              <a:ea typeface="Century Gothic Paneuropean"/>
              <a:cs typeface="Century Gothic Paneuropean"/>
              <a:sym typeface="Century Gothic Paneuropean"/>
            </a:endParaRPr>
          </a:p>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L’Université porte le nom de la ville où se trouvent la plupart de ses campus: Uberlândia.</a:t>
            </a:r>
          </a:p>
          <a:p>
            <a:pPr algn="just">
              <a:lnSpc>
                <a:spcPts val="2925"/>
              </a:lnSpc>
            </a:pPr>
            <a:endParaRPr lang="en-US" sz="2438">
              <a:solidFill>
                <a:srgbClr val="000000"/>
              </a:solidFill>
              <a:latin typeface="Century Gothic Paneuropean"/>
              <a:ea typeface="Century Gothic Paneuropean"/>
              <a:cs typeface="Century Gothic Paneuropean"/>
              <a:sym typeface="Century Gothic Paneuropean"/>
            </a:endParaRPr>
          </a:p>
        </p:txBody>
      </p:sp>
      <p:sp>
        <p:nvSpPr>
          <p:cNvPr id="4" name="Freeform 4"/>
          <p:cNvSpPr/>
          <p:nvPr/>
        </p:nvSpPr>
        <p:spPr>
          <a:xfrm>
            <a:off x="-2938338" y="0"/>
            <a:ext cx="4832212" cy="6858000"/>
          </a:xfrm>
          <a:custGeom>
            <a:avLst/>
            <a:gdLst/>
            <a:ahLst/>
            <a:cxnLst/>
            <a:rect l="l" t="t" r="r" b="b"/>
            <a:pathLst>
              <a:path w="4832212" h="6858000">
                <a:moveTo>
                  <a:pt x="0" y="0"/>
                </a:moveTo>
                <a:lnTo>
                  <a:pt x="4832212" y="0"/>
                </a:lnTo>
                <a:lnTo>
                  <a:pt x="4832212" y="6858000"/>
                </a:lnTo>
                <a:lnTo>
                  <a:pt x="0" y="6858000"/>
                </a:lnTo>
                <a:lnTo>
                  <a:pt x="0" y="0"/>
                </a:lnTo>
                <a:close/>
              </a:path>
            </a:pathLst>
          </a:custGeom>
          <a:blipFill>
            <a:blip r:embed="rId3"/>
            <a:stretch>
              <a:fillRect l="-35181" r="-100863"/>
            </a:stretch>
          </a:blipFill>
        </p:spPr>
      </p:sp>
      <p:sp>
        <p:nvSpPr>
          <p:cNvPr id="5" name="TextBox 5"/>
          <p:cNvSpPr txBox="1"/>
          <p:nvPr/>
        </p:nvSpPr>
        <p:spPr>
          <a:xfrm>
            <a:off x="2464989" y="134006"/>
            <a:ext cx="7708161" cy="729082"/>
          </a:xfrm>
          <a:prstGeom prst="rect">
            <a:avLst/>
          </a:prstGeom>
        </p:spPr>
        <p:txBody>
          <a:bodyPr lIns="0" tIns="0" rIns="0" bIns="0" rtlCol="0" anchor="t">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À propos de L’ UFU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65218" y="-1351158"/>
            <a:ext cx="5298309" cy="10355254"/>
          </a:xfrm>
          <a:custGeom>
            <a:avLst/>
            <a:gdLst/>
            <a:ahLst/>
            <a:cxnLst/>
            <a:rect l="l" t="t" r="r" b="b"/>
            <a:pathLst>
              <a:path w="5298309" h="10355254">
                <a:moveTo>
                  <a:pt x="0" y="0"/>
                </a:moveTo>
                <a:lnTo>
                  <a:pt x="5298309" y="0"/>
                </a:lnTo>
                <a:lnTo>
                  <a:pt x="5298309" y="10355254"/>
                </a:lnTo>
                <a:lnTo>
                  <a:pt x="0" y="10355254"/>
                </a:lnTo>
                <a:lnTo>
                  <a:pt x="0" y="0"/>
                </a:lnTo>
                <a:close/>
              </a:path>
            </a:pathLst>
          </a:custGeom>
          <a:blipFill>
            <a:blip r:embed="rId2"/>
            <a:stretch>
              <a:fillRect l="-62110" t="-29211" r="-49240" b="-23904"/>
            </a:stretch>
          </a:blipFill>
        </p:spPr>
      </p:sp>
      <p:sp>
        <p:nvSpPr>
          <p:cNvPr id="3" name="Freeform 3"/>
          <p:cNvSpPr/>
          <p:nvPr/>
        </p:nvSpPr>
        <p:spPr>
          <a:xfrm>
            <a:off x="9978364" y="6172200"/>
            <a:ext cx="2074692" cy="606847"/>
          </a:xfrm>
          <a:custGeom>
            <a:avLst/>
            <a:gdLst/>
            <a:ahLst/>
            <a:cxnLst/>
            <a:rect l="l" t="t" r="r" b="b"/>
            <a:pathLst>
              <a:path w="2074692" h="606847">
                <a:moveTo>
                  <a:pt x="0" y="0"/>
                </a:moveTo>
                <a:lnTo>
                  <a:pt x="2074692" y="0"/>
                </a:lnTo>
                <a:lnTo>
                  <a:pt x="2074692" y="606847"/>
                </a:lnTo>
                <a:lnTo>
                  <a:pt x="0" y="606847"/>
                </a:lnTo>
                <a:lnTo>
                  <a:pt x="0" y="0"/>
                </a:lnTo>
                <a:close/>
              </a:path>
            </a:pathLst>
          </a:custGeom>
          <a:blipFill>
            <a:blip r:embed="rId3"/>
            <a:stretch>
              <a:fillRect/>
            </a:stretch>
          </a:blipFill>
        </p:spPr>
      </p:sp>
      <p:sp>
        <p:nvSpPr>
          <p:cNvPr id="4" name="Freeform 4"/>
          <p:cNvSpPr/>
          <p:nvPr/>
        </p:nvSpPr>
        <p:spPr>
          <a:xfrm>
            <a:off x="10022046" y="96174"/>
            <a:ext cx="2169954" cy="706754"/>
          </a:xfrm>
          <a:custGeom>
            <a:avLst/>
            <a:gdLst/>
            <a:ahLst/>
            <a:cxnLst/>
            <a:rect l="l" t="t" r="r" b="b"/>
            <a:pathLst>
              <a:path w="2169954" h="706754">
                <a:moveTo>
                  <a:pt x="0" y="0"/>
                </a:moveTo>
                <a:lnTo>
                  <a:pt x="2169954" y="0"/>
                </a:lnTo>
                <a:lnTo>
                  <a:pt x="2169954" y="706753"/>
                </a:lnTo>
                <a:lnTo>
                  <a:pt x="0" y="706753"/>
                </a:lnTo>
                <a:lnTo>
                  <a:pt x="0" y="0"/>
                </a:lnTo>
                <a:close/>
              </a:path>
            </a:pathLst>
          </a:custGeom>
          <a:blipFill>
            <a:blip r:embed="rId4"/>
            <a:stretch>
              <a:fillRect/>
            </a:stretch>
          </a:blipFill>
        </p:spPr>
      </p:sp>
      <p:sp>
        <p:nvSpPr>
          <p:cNvPr id="5" name="TextBox 5"/>
          <p:cNvSpPr txBox="1"/>
          <p:nvPr/>
        </p:nvSpPr>
        <p:spPr>
          <a:xfrm>
            <a:off x="1973771" y="382876"/>
            <a:ext cx="8004593" cy="613437"/>
          </a:xfrm>
          <a:prstGeom prst="rect">
            <a:avLst/>
          </a:prstGeom>
        </p:spPr>
        <p:txBody>
          <a:bodyPr lIns="0" tIns="0" rIns="0" bIns="0" rtlCol="0" anchor="t">
            <a:spAutoFit/>
          </a:bodyPr>
          <a:lstStyle/>
          <a:p>
            <a:pPr algn="l">
              <a:lnSpc>
                <a:spcPts val="5034"/>
              </a:lnSpc>
            </a:pPr>
            <a:r>
              <a:rPr lang="en-US" sz="3596" spc="3">
                <a:solidFill>
                  <a:srgbClr val="373372"/>
                </a:solidFill>
                <a:latin typeface="Century Gothic Paneuropean"/>
                <a:ea typeface="Century Gothic Paneuropean"/>
                <a:cs typeface="Century Gothic Paneuropean"/>
                <a:sym typeface="Century Gothic Paneuropean"/>
              </a:rPr>
              <a:t>Rapport d’avancement sur les ODD</a:t>
            </a:r>
          </a:p>
        </p:txBody>
      </p:sp>
      <p:sp>
        <p:nvSpPr>
          <p:cNvPr id="6" name="Freeform 6"/>
          <p:cNvSpPr/>
          <p:nvPr/>
        </p:nvSpPr>
        <p:spPr>
          <a:xfrm flipH="1">
            <a:off x="0" y="18186"/>
            <a:ext cx="1821058" cy="6858000"/>
          </a:xfrm>
          <a:custGeom>
            <a:avLst/>
            <a:gdLst/>
            <a:ahLst/>
            <a:cxnLst/>
            <a:rect l="l" t="t" r="r" b="b"/>
            <a:pathLst>
              <a:path w="1821058" h="6858000">
                <a:moveTo>
                  <a:pt x="1821058" y="0"/>
                </a:moveTo>
                <a:lnTo>
                  <a:pt x="0" y="0"/>
                </a:lnTo>
                <a:lnTo>
                  <a:pt x="0" y="6858000"/>
                </a:lnTo>
                <a:lnTo>
                  <a:pt x="1821058" y="6858000"/>
                </a:lnTo>
                <a:lnTo>
                  <a:pt x="1821058" y="0"/>
                </a:lnTo>
                <a:close/>
              </a:path>
            </a:pathLst>
          </a:custGeom>
          <a:blipFill>
            <a:blip r:embed="rId5"/>
            <a:stretch>
              <a:fillRect l="-274974" t="-15225" r="-301422" b="-3765"/>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01159" y="3704488"/>
            <a:ext cx="2164289" cy="2164289"/>
          </a:xfrm>
          <a:custGeom>
            <a:avLst/>
            <a:gdLst/>
            <a:ahLst/>
            <a:cxnLst/>
            <a:rect l="l" t="t" r="r" b="b"/>
            <a:pathLst>
              <a:path w="2164289" h="2164289">
                <a:moveTo>
                  <a:pt x="0" y="0"/>
                </a:moveTo>
                <a:lnTo>
                  <a:pt x="2164288" y="0"/>
                </a:lnTo>
                <a:lnTo>
                  <a:pt x="2164288" y="2164288"/>
                </a:lnTo>
                <a:lnTo>
                  <a:pt x="0" y="2164288"/>
                </a:lnTo>
                <a:lnTo>
                  <a:pt x="0" y="0"/>
                </a:lnTo>
                <a:close/>
              </a:path>
            </a:pathLst>
          </a:custGeom>
          <a:blipFill>
            <a:blip r:embed="rId2"/>
            <a:stretch>
              <a:fillRect/>
            </a:stretch>
          </a:blipFill>
        </p:spPr>
      </p:sp>
      <p:sp>
        <p:nvSpPr>
          <p:cNvPr id="3" name="Freeform 3"/>
          <p:cNvSpPr/>
          <p:nvPr/>
        </p:nvSpPr>
        <p:spPr>
          <a:xfrm>
            <a:off x="2242542" y="1721287"/>
            <a:ext cx="1649383" cy="1649383"/>
          </a:xfrm>
          <a:custGeom>
            <a:avLst/>
            <a:gdLst/>
            <a:ahLst/>
            <a:cxnLst/>
            <a:rect l="l" t="t" r="r" b="b"/>
            <a:pathLst>
              <a:path w="1649383" h="1649383">
                <a:moveTo>
                  <a:pt x="0" y="0"/>
                </a:moveTo>
                <a:lnTo>
                  <a:pt x="1649383" y="0"/>
                </a:lnTo>
                <a:lnTo>
                  <a:pt x="1649383" y="1649382"/>
                </a:lnTo>
                <a:lnTo>
                  <a:pt x="0" y="1649382"/>
                </a:lnTo>
                <a:lnTo>
                  <a:pt x="0" y="0"/>
                </a:lnTo>
                <a:close/>
              </a:path>
            </a:pathLst>
          </a:custGeom>
          <a:blipFill>
            <a:blip r:embed="rId3"/>
            <a:stretch>
              <a:fillRect/>
            </a:stretch>
          </a:blipFill>
        </p:spPr>
      </p:sp>
      <p:sp>
        <p:nvSpPr>
          <p:cNvPr id="4" name="Freeform 4"/>
          <p:cNvSpPr/>
          <p:nvPr/>
        </p:nvSpPr>
        <p:spPr>
          <a:xfrm>
            <a:off x="2265491" y="4161292"/>
            <a:ext cx="1649383" cy="1649383"/>
          </a:xfrm>
          <a:custGeom>
            <a:avLst/>
            <a:gdLst/>
            <a:ahLst/>
            <a:cxnLst/>
            <a:rect l="l" t="t" r="r" b="b"/>
            <a:pathLst>
              <a:path w="1649383" h="1649383">
                <a:moveTo>
                  <a:pt x="0" y="0"/>
                </a:moveTo>
                <a:lnTo>
                  <a:pt x="1649383" y="0"/>
                </a:lnTo>
                <a:lnTo>
                  <a:pt x="1649383" y="1649382"/>
                </a:lnTo>
                <a:lnTo>
                  <a:pt x="0" y="1649382"/>
                </a:lnTo>
                <a:lnTo>
                  <a:pt x="0" y="0"/>
                </a:lnTo>
                <a:close/>
              </a:path>
            </a:pathLst>
          </a:custGeom>
          <a:blipFill>
            <a:blip r:embed="rId4"/>
            <a:stretch>
              <a:fillRect/>
            </a:stretch>
          </a:blipFill>
        </p:spPr>
      </p:sp>
      <p:sp>
        <p:nvSpPr>
          <p:cNvPr id="5" name="Freeform 5"/>
          <p:cNvSpPr/>
          <p:nvPr/>
        </p:nvSpPr>
        <p:spPr>
          <a:xfrm>
            <a:off x="9896721" y="58687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5"/>
            <a:stretch>
              <a:fillRect/>
            </a:stretch>
          </a:blipFill>
        </p:spPr>
      </p:sp>
      <p:sp>
        <p:nvSpPr>
          <p:cNvPr id="6" name="Freeform 6"/>
          <p:cNvSpPr/>
          <p:nvPr/>
        </p:nvSpPr>
        <p:spPr>
          <a:xfrm>
            <a:off x="7019813" y="1502020"/>
            <a:ext cx="1926980" cy="1926980"/>
          </a:xfrm>
          <a:custGeom>
            <a:avLst/>
            <a:gdLst/>
            <a:ahLst/>
            <a:cxnLst/>
            <a:rect l="l" t="t" r="r" b="b"/>
            <a:pathLst>
              <a:path w="1926980" h="1926980">
                <a:moveTo>
                  <a:pt x="0" y="0"/>
                </a:moveTo>
                <a:lnTo>
                  <a:pt x="1926980" y="0"/>
                </a:lnTo>
                <a:lnTo>
                  <a:pt x="1926980" y="1926980"/>
                </a:lnTo>
                <a:lnTo>
                  <a:pt x="0" y="1926980"/>
                </a:lnTo>
                <a:lnTo>
                  <a:pt x="0" y="0"/>
                </a:lnTo>
                <a:close/>
              </a:path>
            </a:pathLst>
          </a:custGeom>
          <a:blipFill>
            <a:blip r:embed="rId6"/>
            <a:stretch>
              <a:fillRect/>
            </a:stretch>
          </a:blipFill>
        </p:spPr>
      </p:sp>
      <p:sp>
        <p:nvSpPr>
          <p:cNvPr id="7" name="TextBox 7"/>
          <p:cNvSpPr txBox="1"/>
          <p:nvPr/>
        </p:nvSpPr>
        <p:spPr>
          <a:xfrm>
            <a:off x="1994775" y="276345"/>
            <a:ext cx="10541919" cy="863725"/>
          </a:xfrm>
          <a:prstGeom prst="rect">
            <a:avLst/>
          </a:prstGeom>
        </p:spPr>
        <p:txBody>
          <a:bodyPr lIns="0" tIns="0" rIns="0" bIns="0" rtlCol="0" anchor="t">
            <a:spAutoFit/>
          </a:bodyPr>
          <a:lstStyle/>
          <a:p>
            <a:pPr algn="l">
              <a:lnSpc>
                <a:spcPts val="5594"/>
              </a:lnSpc>
            </a:pPr>
            <a:r>
              <a:rPr lang="en-US" sz="3996" spc="3">
                <a:solidFill>
                  <a:srgbClr val="373372"/>
                </a:solidFill>
                <a:latin typeface="Century Gothic Paneuropean"/>
                <a:ea typeface="Century Gothic Paneuropean"/>
                <a:cs typeface="Century Gothic Paneuropean"/>
                <a:sym typeface="Century Gothic Paneuropean"/>
              </a:rPr>
              <a:t>Découvrez quelques-uns de nos projets</a:t>
            </a:r>
          </a:p>
          <a:p>
            <a:pPr algn="l">
              <a:lnSpc>
                <a:spcPts val="1080"/>
              </a:lnSpc>
            </a:pPr>
            <a:endParaRPr lang="en-US" sz="3996" spc="3">
              <a:solidFill>
                <a:srgbClr val="373372"/>
              </a:solidFill>
              <a:latin typeface="Century Gothic Paneuropean"/>
              <a:ea typeface="Century Gothic Paneuropean"/>
              <a:cs typeface="Century Gothic Paneuropean"/>
              <a:sym typeface="Century Gothic Paneuropean"/>
            </a:endParaRPr>
          </a:p>
        </p:txBody>
      </p:sp>
      <p:sp>
        <p:nvSpPr>
          <p:cNvPr id="8" name="TextBox 8"/>
          <p:cNvSpPr txBox="1"/>
          <p:nvPr/>
        </p:nvSpPr>
        <p:spPr>
          <a:xfrm>
            <a:off x="4057749" y="3880860"/>
            <a:ext cx="2843410" cy="2191196"/>
          </a:xfrm>
          <a:prstGeom prst="rect">
            <a:avLst/>
          </a:prstGeom>
        </p:spPr>
        <p:txBody>
          <a:bodyPr lIns="0" tIns="0" rIns="0" bIns="0" rtlCol="0" anchor="t">
            <a:spAutoFit/>
          </a:bodyPr>
          <a:lstStyle/>
          <a:p>
            <a:pPr algn="just">
              <a:lnSpc>
                <a:spcPts val="1439"/>
              </a:lnSpc>
            </a:pPr>
            <a:r>
              <a:rPr lang="en-US" sz="1200">
                <a:solidFill>
                  <a:srgbClr val="000000"/>
                </a:solidFill>
                <a:latin typeface="Calibri (MS)"/>
                <a:ea typeface="Calibri (MS)"/>
                <a:cs typeface="Calibri (MS)"/>
                <a:sym typeface="Calibri (MS)"/>
              </a:rPr>
              <a:t>Lauréats mondiaux du prix “Meilleure utilisation de la technologie” lors du NASA Space Apps Challenge, les 42 Quake Heroes ont pour objectif de détecter avec précision le déclenchement des séismes sur Mars et la Lune en s’appuyant sur des données de vitesse au sol. Pour cela, ils ont employé un modèle de réseau de neurones profond (DNN) fondé sur l’architecture U-Net, un modèle d’apprentissage profond très répandu, initialement développé pour la segmentation d’images.</a:t>
            </a:r>
          </a:p>
        </p:txBody>
      </p:sp>
      <p:sp>
        <p:nvSpPr>
          <p:cNvPr id="9" name="TextBox 9"/>
          <p:cNvSpPr txBox="1"/>
          <p:nvPr/>
        </p:nvSpPr>
        <p:spPr>
          <a:xfrm>
            <a:off x="9065447" y="4514495"/>
            <a:ext cx="2699356" cy="1105123"/>
          </a:xfrm>
          <a:prstGeom prst="rect">
            <a:avLst/>
          </a:prstGeom>
        </p:spPr>
        <p:txBody>
          <a:bodyPr lIns="0" tIns="0" rIns="0" bIns="0" rtlCol="0" anchor="t">
            <a:spAutoFit/>
          </a:bodyPr>
          <a:lstStyle/>
          <a:p>
            <a:pPr algn="just">
              <a:lnSpc>
                <a:spcPts val="1439"/>
              </a:lnSpc>
            </a:pPr>
            <a:r>
              <a:rPr lang="en-US" sz="1200">
                <a:solidFill>
                  <a:srgbClr val="000000"/>
                </a:solidFill>
                <a:latin typeface="Calibri (MS)"/>
                <a:ea typeface="Calibri (MS)"/>
                <a:cs typeface="Calibri (MS)"/>
                <a:sym typeface="Calibri (MS)"/>
              </a:rPr>
              <a:t>Tucano Aerodesign est l’équipe d’aéromodélisme de l’Université fédérale d’Uberlândia (UFU), dédiée au développement et à la construction d’aéronefs à l’échelle pour des compétitions d’ingénierie.</a:t>
            </a:r>
          </a:p>
        </p:txBody>
      </p:sp>
      <p:sp>
        <p:nvSpPr>
          <p:cNvPr id="10" name="TextBox 10"/>
          <p:cNvSpPr txBox="1"/>
          <p:nvPr/>
        </p:nvSpPr>
        <p:spPr>
          <a:xfrm>
            <a:off x="4057749" y="1893515"/>
            <a:ext cx="3087079" cy="1286135"/>
          </a:xfrm>
          <a:prstGeom prst="rect">
            <a:avLst/>
          </a:prstGeom>
        </p:spPr>
        <p:txBody>
          <a:bodyPr lIns="0" tIns="0" rIns="0" bIns="0" rtlCol="0" anchor="t">
            <a:spAutoFit/>
          </a:bodyPr>
          <a:lstStyle/>
          <a:p>
            <a:pPr algn="just">
              <a:lnSpc>
                <a:spcPts val="1439"/>
              </a:lnSpc>
            </a:pPr>
            <a:r>
              <a:rPr lang="en-US" sz="1200">
                <a:solidFill>
                  <a:srgbClr val="000000"/>
                </a:solidFill>
                <a:latin typeface="Calibri (MS)"/>
                <a:ea typeface="Calibri (MS)"/>
                <a:cs typeface="Calibri (MS)"/>
                <a:sym typeface="Calibri (MS)"/>
              </a:rPr>
              <a:t>L’Équipe de propulsion et de technologies aérospatiales (EPTA) est un projet d’extension de l’Université fédérale d’Uberlândia (UFU), consacré au développement de fusées expérimentales et à la promotion du modélisme spatial au Brésil</a:t>
            </a:r>
          </a:p>
          <a:p>
            <a:pPr algn="just">
              <a:lnSpc>
                <a:spcPts val="1439"/>
              </a:lnSpc>
            </a:pPr>
            <a:endParaRPr lang="en-US" sz="1200">
              <a:solidFill>
                <a:srgbClr val="000000"/>
              </a:solidFill>
              <a:latin typeface="Calibri (MS)"/>
              <a:ea typeface="Calibri (MS)"/>
              <a:cs typeface="Calibri (MS)"/>
              <a:sym typeface="Calibri (MS)"/>
            </a:endParaRPr>
          </a:p>
        </p:txBody>
      </p:sp>
      <p:sp>
        <p:nvSpPr>
          <p:cNvPr id="11" name="TextBox 11"/>
          <p:cNvSpPr txBox="1"/>
          <p:nvPr/>
        </p:nvSpPr>
        <p:spPr>
          <a:xfrm>
            <a:off x="9085591" y="1893515"/>
            <a:ext cx="2699356" cy="1648160"/>
          </a:xfrm>
          <a:prstGeom prst="rect">
            <a:avLst/>
          </a:prstGeom>
        </p:spPr>
        <p:txBody>
          <a:bodyPr lIns="0" tIns="0" rIns="0" bIns="0" rtlCol="0" anchor="t">
            <a:spAutoFit/>
          </a:bodyPr>
          <a:lstStyle/>
          <a:p>
            <a:pPr algn="just">
              <a:lnSpc>
                <a:spcPts val="1439"/>
              </a:lnSpc>
            </a:pPr>
            <a:r>
              <a:rPr lang="en-US" sz="1200">
                <a:solidFill>
                  <a:srgbClr val="000000"/>
                </a:solidFill>
                <a:latin typeface="Calibri (MS)"/>
                <a:ea typeface="Calibri (MS)"/>
                <a:cs typeface="Calibri (MS)"/>
                <a:sym typeface="Calibri (MS)"/>
              </a:rPr>
              <a:t>Le projet WinGs vise à encourager les filles à s’engager dans les domaines des sciences, de la technologie, de l’ingénierie et des mathématiques (STIM). En promouvant des activités pratiques et éducatives, le projet cherche à briser les barrières sociales et culturelles qui limitent la participation des filles dans ces domaines.</a:t>
            </a:r>
          </a:p>
        </p:txBody>
      </p:sp>
      <p:sp>
        <p:nvSpPr>
          <p:cNvPr id="12" name="Freeform 12"/>
          <p:cNvSpPr/>
          <p:nvPr/>
        </p:nvSpPr>
        <p:spPr>
          <a:xfrm flipH="1">
            <a:off x="0" y="0"/>
            <a:ext cx="1821058" cy="6858000"/>
          </a:xfrm>
          <a:custGeom>
            <a:avLst/>
            <a:gdLst/>
            <a:ahLst/>
            <a:cxnLst/>
            <a:rect l="l" t="t" r="r" b="b"/>
            <a:pathLst>
              <a:path w="1821058" h="6858000">
                <a:moveTo>
                  <a:pt x="1821058" y="0"/>
                </a:moveTo>
                <a:lnTo>
                  <a:pt x="0" y="0"/>
                </a:lnTo>
                <a:lnTo>
                  <a:pt x="0" y="6858000"/>
                </a:lnTo>
                <a:lnTo>
                  <a:pt x="1821058" y="6858000"/>
                </a:lnTo>
                <a:lnTo>
                  <a:pt x="1821058" y="0"/>
                </a:lnTo>
                <a:close/>
              </a:path>
            </a:pathLst>
          </a:custGeom>
          <a:blipFill>
            <a:blip r:embed="rId7"/>
            <a:stretch>
              <a:fillRect l="-274974" t="-15225" r="-301422" b="-3765"/>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7748" y="609329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
            <a:stretch>
              <a:fillRect/>
            </a:stretch>
          </a:blipFill>
        </p:spPr>
      </p:sp>
      <p:sp>
        <p:nvSpPr>
          <p:cNvPr id="3" name="TextBox 3"/>
          <p:cNvSpPr txBox="1"/>
          <p:nvPr/>
        </p:nvSpPr>
        <p:spPr>
          <a:xfrm>
            <a:off x="2260535" y="89256"/>
            <a:ext cx="9362076" cy="729082"/>
          </a:xfrm>
          <a:prstGeom prst="rect">
            <a:avLst/>
          </a:prstGeom>
        </p:spPr>
        <p:txBody>
          <a:bodyPr lIns="0" tIns="0" rIns="0" bIns="0" rtlCol="0" anchor="t">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Découvrez notre site Web</a:t>
            </a:r>
          </a:p>
        </p:txBody>
      </p:sp>
      <p:sp>
        <p:nvSpPr>
          <p:cNvPr id="4" name="Freeform 4"/>
          <p:cNvSpPr/>
          <p:nvPr/>
        </p:nvSpPr>
        <p:spPr>
          <a:xfrm flipH="1">
            <a:off x="0" y="23642"/>
            <a:ext cx="1821058" cy="6858000"/>
          </a:xfrm>
          <a:custGeom>
            <a:avLst/>
            <a:gdLst/>
            <a:ahLst/>
            <a:cxnLst/>
            <a:rect l="l" t="t" r="r" b="b"/>
            <a:pathLst>
              <a:path w="1821058" h="6858000">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
        <p:nvSpPr>
          <p:cNvPr id="5" name="TextBox 5"/>
          <p:cNvSpPr txBox="1"/>
          <p:nvPr/>
        </p:nvSpPr>
        <p:spPr>
          <a:xfrm>
            <a:off x="3548739" y="4123988"/>
            <a:ext cx="2293739" cy="457835"/>
          </a:xfrm>
          <a:prstGeom prst="rect">
            <a:avLst/>
          </a:prstGeom>
        </p:spPr>
        <p:txBody>
          <a:bodyPr lIns="0" tIns="0" rIns="0" bIns="0" rtlCol="0" anchor="t">
            <a:spAutoFit/>
          </a:bodyPr>
          <a:lstStyle/>
          <a:p>
            <a:pPr algn="l">
              <a:lnSpc>
                <a:spcPts val="3640"/>
              </a:lnSpc>
            </a:pPr>
            <a:r>
              <a:rPr lang="en-US" sz="2600" u="sng" dirty="0">
                <a:solidFill>
                  <a:srgbClr val="373372"/>
                </a:solidFill>
                <a:latin typeface="Arimo"/>
                <a:ea typeface="Arimo"/>
                <a:cs typeface="Arimo"/>
                <a:sym typeface="Arimo"/>
                <a:hlinkClick r:id="rId4" tooltip="https://dri.ufu.br"/>
              </a:rPr>
              <a:t>https://dri.ufu.br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35352" y="5592683"/>
            <a:ext cx="3962508" cy="1159034"/>
          </a:xfrm>
          <a:custGeom>
            <a:avLst/>
            <a:gdLst/>
            <a:ahLst/>
            <a:cxnLst/>
            <a:rect l="l" t="t" r="r" b="b"/>
            <a:pathLst>
              <a:path w="3962508" h="1159034">
                <a:moveTo>
                  <a:pt x="0" y="0"/>
                </a:moveTo>
                <a:lnTo>
                  <a:pt x="3962508" y="0"/>
                </a:lnTo>
                <a:lnTo>
                  <a:pt x="3962508" y="1159034"/>
                </a:lnTo>
                <a:lnTo>
                  <a:pt x="0" y="1159034"/>
                </a:lnTo>
                <a:lnTo>
                  <a:pt x="0" y="0"/>
                </a:lnTo>
                <a:close/>
              </a:path>
            </a:pathLst>
          </a:custGeom>
          <a:blipFill>
            <a:blip r:embed="rId2"/>
            <a:stretch>
              <a:fillRect/>
            </a:stretch>
          </a:blipFill>
        </p:spPr>
      </p:sp>
      <p:sp>
        <p:nvSpPr>
          <p:cNvPr id="3" name="Freeform 3"/>
          <p:cNvSpPr/>
          <p:nvPr/>
        </p:nvSpPr>
        <p:spPr>
          <a:xfrm flipH="1">
            <a:off x="0" y="-1775748"/>
            <a:ext cx="12192000" cy="7230148"/>
          </a:xfrm>
          <a:custGeom>
            <a:avLst/>
            <a:gdLst/>
            <a:ahLst/>
            <a:cxnLst/>
            <a:rect l="l" t="t" r="r" b="b"/>
            <a:pathLst>
              <a:path w="12192000" h="7230148">
                <a:moveTo>
                  <a:pt x="12192000" y="0"/>
                </a:moveTo>
                <a:lnTo>
                  <a:pt x="0" y="0"/>
                </a:lnTo>
                <a:lnTo>
                  <a:pt x="0" y="7230148"/>
                </a:lnTo>
                <a:lnTo>
                  <a:pt x="12192000" y="7230148"/>
                </a:lnTo>
                <a:lnTo>
                  <a:pt x="12192000" y="0"/>
                </a:lnTo>
                <a:close/>
              </a:path>
            </a:pathLst>
          </a:custGeom>
          <a:blipFill>
            <a:blip r:embed="rId3"/>
            <a:stretch>
              <a:fillRect b="-11715"/>
            </a:stretch>
          </a:blipFill>
        </p:spPr>
      </p:sp>
      <p:sp>
        <p:nvSpPr>
          <p:cNvPr id="4" name="TextBox 4"/>
          <p:cNvSpPr txBox="1"/>
          <p:nvPr/>
        </p:nvSpPr>
        <p:spPr>
          <a:xfrm>
            <a:off x="441955" y="5523752"/>
            <a:ext cx="4529757" cy="1118995"/>
          </a:xfrm>
          <a:prstGeom prst="rect">
            <a:avLst/>
          </a:prstGeom>
        </p:spPr>
        <p:txBody>
          <a:bodyPr lIns="0" tIns="0" rIns="0" bIns="0" rtlCol="0" anchor="t">
            <a:spAutoFit/>
          </a:bodyPr>
          <a:lstStyle/>
          <a:p>
            <a:pPr algn="l">
              <a:lnSpc>
                <a:spcPts val="5594"/>
              </a:lnSpc>
            </a:pPr>
            <a:r>
              <a:rPr lang="en-US" sz="3995" spc="3">
                <a:solidFill>
                  <a:srgbClr val="373372"/>
                </a:solidFill>
                <a:latin typeface="Century Gothic Paneuropean"/>
                <a:ea typeface="Century Gothic Paneuropean"/>
                <a:cs typeface="Century Gothic Paneuropean"/>
                <a:sym typeface="Century Gothic Paneuropean"/>
              </a:rPr>
              <a:t>Merci</a:t>
            </a:r>
          </a:p>
          <a:p>
            <a:pPr algn="l">
              <a:lnSpc>
                <a:spcPts val="3359"/>
              </a:lnSpc>
            </a:pPr>
            <a:r>
              <a:rPr lang="en-US" sz="2400">
                <a:solidFill>
                  <a:srgbClr val="373372"/>
                </a:solidFill>
                <a:latin typeface="Century Gothic Paneuropean"/>
                <a:ea typeface="Century Gothic Paneuropean"/>
                <a:cs typeface="Century Gothic Paneuropean"/>
                <a:sym typeface="Century Gothic Paneuropean"/>
              </a:rPr>
              <a:t>Contact: international@ufu.br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7748" y="609329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3"/>
            <a:stretch>
              <a:fillRect/>
            </a:stretch>
          </a:blipFill>
        </p:spPr>
      </p:sp>
      <p:sp>
        <p:nvSpPr>
          <p:cNvPr id="3" name="TextBox 3"/>
          <p:cNvSpPr txBox="1"/>
          <p:nvPr/>
        </p:nvSpPr>
        <p:spPr>
          <a:xfrm>
            <a:off x="2260535" y="89256"/>
            <a:ext cx="9362076" cy="729082"/>
          </a:xfrm>
          <a:prstGeom prst="rect">
            <a:avLst/>
          </a:prstGeom>
        </p:spPr>
        <p:txBody>
          <a:bodyPr lIns="0" tIns="0" rIns="0" bIns="0" rtlCol="0" anchor="t">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 Découvrez Uberlândia</a:t>
            </a:r>
          </a:p>
        </p:txBody>
      </p:sp>
      <p:pic>
        <p:nvPicPr>
          <p:cNvPr id="4" name="Picture 4"/>
          <p:cNvPicPr>
            <a:picLocks noChangeAspect="1"/>
          </p:cNvPicPr>
          <p:nvPr>
            <a:videoFile r:link="rId1"/>
          </p:nvPr>
        </p:nvPicPr>
        <p:blipFill>
          <a:blip r:embed="rId4"/>
          <a:stretch>
            <a:fillRect/>
          </a:stretch>
        </p:blipFill>
        <p:spPr>
          <a:xfrm>
            <a:off x="2426998" y="975078"/>
            <a:ext cx="8877129" cy="4989487"/>
          </a:xfrm>
          <a:prstGeom prst="rect">
            <a:avLst/>
          </a:prstGeom>
        </p:spPr>
      </p:pic>
      <p:sp>
        <p:nvSpPr>
          <p:cNvPr id="5" name="Freeform 5"/>
          <p:cNvSpPr/>
          <p:nvPr/>
        </p:nvSpPr>
        <p:spPr>
          <a:xfrm>
            <a:off x="0" y="20411"/>
            <a:ext cx="1893874" cy="6858000"/>
          </a:xfrm>
          <a:custGeom>
            <a:avLst/>
            <a:gdLst/>
            <a:ahLst/>
            <a:cxnLst/>
            <a:rect l="l" t="t" r="r" b="b"/>
            <a:pathLst>
              <a:path w="1893874" h="6858000">
                <a:moveTo>
                  <a:pt x="0" y="0"/>
                </a:moveTo>
                <a:lnTo>
                  <a:pt x="1893874" y="0"/>
                </a:lnTo>
                <a:lnTo>
                  <a:pt x="1893874" y="6858000"/>
                </a:lnTo>
                <a:lnTo>
                  <a:pt x="0" y="6858000"/>
                </a:lnTo>
                <a:lnTo>
                  <a:pt x="0" y="0"/>
                </a:lnTo>
                <a:close/>
              </a:path>
            </a:pathLst>
          </a:custGeom>
          <a:blipFill>
            <a:blip r:embed="rId5"/>
            <a:stretch>
              <a:fillRect l="-244916" r="-257353"/>
            </a:stretch>
          </a:blipFill>
        </p:spPr>
      </p:sp>
      <p:sp>
        <p:nvSpPr>
          <p:cNvPr id="6" name="TextBox 6"/>
          <p:cNvSpPr txBox="1"/>
          <p:nvPr/>
        </p:nvSpPr>
        <p:spPr>
          <a:xfrm>
            <a:off x="2426998" y="6026621"/>
            <a:ext cx="7403306" cy="457835"/>
          </a:xfrm>
          <a:prstGeom prst="rect">
            <a:avLst/>
          </a:prstGeom>
        </p:spPr>
        <p:txBody>
          <a:bodyPr lIns="0" tIns="0" rIns="0" bIns="0" rtlCol="0" anchor="t">
            <a:spAutoFit/>
          </a:bodyPr>
          <a:lstStyle/>
          <a:p>
            <a:pPr algn="l">
              <a:lnSpc>
                <a:spcPts val="3640"/>
              </a:lnSpc>
            </a:pPr>
            <a:r>
              <a:rPr lang="en-US" sz="2600" u="sng">
                <a:solidFill>
                  <a:srgbClr val="373372"/>
                </a:solidFill>
                <a:latin typeface="Arimo"/>
                <a:ea typeface="Arimo"/>
                <a:cs typeface="Arimo"/>
                <a:sym typeface="Arimo"/>
                <a:hlinkClick r:id="rId6" tooltip="https://www.youtube.com/watch?v=mLvM_WXJk0I"/>
              </a:rPr>
              <a:t>https://www.youtube.com/watch?v=mLvM_WXJk0I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7748" y="609329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
            <a:stretch>
              <a:fillRect/>
            </a:stretch>
          </a:blipFill>
        </p:spPr>
      </p:sp>
      <p:sp>
        <p:nvSpPr>
          <p:cNvPr id="3" name="Freeform 3"/>
          <p:cNvSpPr/>
          <p:nvPr/>
        </p:nvSpPr>
        <p:spPr>
          <a:xfrm>
            <a:off x="3338893" y="232358"/>
            <a:ext cx="6201485" cy="6393284"/>
          </a:xfrm>
          <a:custGeom>
            <a:avLst/>
            <a:gdLst/>
            <a:ahLst/>
            <a:cxnLst/>
            <a:rect l="l" t="t" r="r" b="b"/>
            <a:pathLst>
              <a:path w="6201485" h="6393284">
                <a:moveTo>
                  <a:pt x="0" y="0"/>
                </a:moveTo>
                <a:lnTo>
                  <a:pt x="6201485" y="0"/>
                </a:lnTo>
                <a:lnTo>
                  <a:pt x="6201485" y="6393284"/>
                </a:lnTo>
                <a:lnTo>
                  <a:pt x="0" y="6393284"/>
                </a:lnTo>
                <a:lnTo>
                  <a:pt x="0" y="0"/>
                </a:lnTo>
                <a:close/>
              </a:path>
            </a:pathLst>
          </a:custGeom>
          <a:blipFill>
            <a:blip r:embed="rId3"/>
            <a:stretch>
              <a:fillRect/>
            </a:stretch>
          </a:blipFill>
        </p:spPr>
      </p:sp>
      <p:sp>
        <p:nvSpPr>
          <p:cNvPr id="4" name="Freeform 4"/>
          <p:cNvSpPr/>
          <p:nvPr/>
        </p:nvSpPr>
        <p:spPr>
          <a:xfrm>
            <a:off x="0" y="0"/>
            <a:ext cx="1893874" cy="6858000"/>
          </a:xfrm>
          <a:custGeom>
            <a:avLst/>
            <a:gdLst/>
            <a:ahLst/>
            <a:cxnLst/>
            <a:rect l="l" t="t" r="r" b="b"/>
            <a:pathLst>
              <a:path w="1893874" h="6858000">
                <a:moveTo>
                  <a:pt x="0" y="0"/>
                </a:moveTo>
                <a:lnTo>
                  <a:pt x="1893874" y="0"/>
                </a:lnTo>
                <a:lnTo>
                  <a:pt x="1893874" y="6858000"/>
                </a:lnTo>
                <a:lnTo>
                  <a:pt x="0" y="6858000"/>
                </a:lnTo>
                <a:lnTo>
                  <a:pt x="0" y="0"/>
                </a:lnTo>
                <a:close/>
              </a:path>
            </a:pathLst>
          </a:custGeom>
          <a:blipFill>
            <a:blip r:embed="rId4"/>
            <a:stretch>
              <a:fillRect l="-244916" r="-257353"/>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1938" y="1269136"/>
            <a:ext cx="3884886" cy="4498289"/>
          </a:xfrm>
          <a:custGeom>
            <a:avLst/>
            <a:gdLst/>
            <a:ahLst/>
            <a:cxnLst/>
            <a:rect l="l" t="t" r="r" b="b"/>
            <a:pathLst>
              <a:path w="3884886" h="4498289">
                <a:moveTo>
                  <a:pt x="0" y="0"/>
                </a:moveTo>
                <a:lnTo>
                  <a:pt x="3884886" y="0"/>
                </a:lnTo>
                <a:lnTo>
                  <a:pt x="3884886" y="4498290"/>
                </a:lnTo>
                <a:lnTo>
                  <a:pt x="0" y="44982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261938" y="5831349"/>
            <a:ext cx="3884886" cy="4498289"/>
          </a:xfrm>
          <a:custGeom>
            <a:avLst/>
            <a:gdLst/>
            <a:ahLst/>
            <a:cxnLst/>
            <a:rect l="l" t="t" r="r" b="b"/>
            <a:pathLst>
              <a:path w="3884886" h="4498289">
                <a:moveTo>
                  <a:pt x="0" y="0"/>
                </a:moveTo>
                <a:lnTo>
                  <a:pt x="3884886" y="0"/>
                </a:lnTo>
                <a:lnTo>
                  <a:pt x="3884886" y="4498289"/>
                </a:lnTo>
                <a:lnTo>
                  <a:pt x="0" y="44982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973919" y="6712944"/>
            <a:ext cx="4364668" cy="1068495"/>
          </a:xfrm>
          <a:custGeom>
            <a:avLst/>
            <a:gdLst/>
            <a:ahLst/>
            <a:cxnLst/>
            <a:rect l="l" t="t" r="r" b="b"/>
            <a:pathLst>
              <a:path w="4364668" h="1068495">
                <a:moveTo>
                  <a:pt x="0" y="0"/>
                </a:moveTo>
                <a:lnTo>
                  <a:pt x="4364668" y="0"/>
                </a:lnTo>
                <a:lnTo>
                  <a:pt x="4364668" y="1068496"/>
                </a:lnTo>
                <a:lnTo>
                  <a:pt x="0" y="1068496"/>
                </a:lnTo>
                <a:lnTo>
                  <a:pt x="0" y="0"/>
                </a:lnTo>
                <a:close/>
              </a:path>
            </a:pathLst>
          </a:custGeom>
          <a:blipFill>
            <a:blip r:embed="rId4"/>
            <a:stretch>
              <a:fillRect t="-108112" b="-295865"/>
            </a:stretch>
          </a:blipFill>
        </p:spPr>
      </p:sp>
      <p:sp>
        <p:nvSpPr>
          <p:cNvPr id="5" name="Freeform 5"/>
          <p:cNvSpPr/>
          <p:nvPr/>
        </p:nvSpPr>
        <p:spPr>
          <a:xfrm>
            <a:off x="2261938" y="6494494"/>
            <a:ext cx="4076649" cy="766151"/>
          </a:xfrm>
          <a:custGeom>
            <a:avLst/>
            <a:gdLst/>
            <a:ahLst/>
            <a:cxnLst/>
            <a:rect l="l" t="t" r="r" b="b"/>
            <a:pathLst>
              <a:path w="4076649" h="766151">
                <a:moveTo>
                  <a:pt x="0" y="0"/>
                </a:moveTo>
                <a:lnTo>
                  <a:pt x="4076649" y="0"/>
                </a:lnTo>
                <a:lnTo>
                  <a:pt x="4076649" y="766152"/>
                </a:lnTo>
                <a:lnTo>
                  <a:pt x="0" y="766152"/>
                </a:lnTo>
                <a:lnTo>
                  <a:pt x="0" y="0"/>
                </a:lnTo>
                <a:close/>
              </a:path>
            </a:pathLst>
          </a:custGeom>
          <a:blipFill>
            <a:blip r:embed="rId5"/>
            <a:stretch>
              <a:fillRect t="-30556" b="-541325"/>
            </a:stretch>
          </a:blipFill>
        </p:spPr>
      </p:sp>
      <p:sp>
        <p:nvSpPr>
          <p:cNvPr id="6" name="Freeform 6"/>
          <p:cNvSpPr/>
          <p:nvPr/>
        </p:nvSpPr>
        <p:spPr>
          <a:xfrm>
            <a:off x="6170210" y="522882"/>
            <a:ext cx="6197810" cy="6190062"/>
          </a:xfrm>
          <a:custGeom>
            <a:avLst/>
            <a:gdLst/>
            <a:ahLst/>
            <a:cxnLst/>
            <a:rect l="l" t="t" r="r" b="b"/>
            <a:pathLst>
              <a:path w="6197810" h="6190062">
                <a:moveTo>
                  <a:pt x="0" y="0"/>
                </a:moveTo>
                <a:lnTo>
                  <a:pt x="6197810" y="0"/>
                </a:lnTo>
                <a:lnTo>
                  <a:pt x="6197810" y="6190062"/>
                </a:lnTo>
                <a:lnTo>
                  <a:pt x="0" y="6190062"/>
                </a:lnTo>
                <a:lnTo>
                  <a:pt x="0" y="0"/>
                </a:lnTo>
                <a:close/>
              </a:path>
            </a:pathLst>
          </a:custGeom>
          <a:blipFill>
            <a:blip r:embed="rId6"/>
            <a:stretch>
              <a:fillRect/>
            </a:stretch>
          </a:blipFill>
        </p:spPr>
      </p:sp>
      <p:sp>
        <p:nvSpPr>
          <p:cNvPr id="7" name="Freeform 7"/>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7"/>
            <a:stretch>
              <a:fillRect/>
            </a:stretch>
          </a:blipFill>
        </p:spPr>
      </p:sp>
      <p:sp>
        <p:nvSpPr>
          <p:cNvPr id="8" name="Freeform 8"/>
          <p:cNvSpPr/>
          <p:nvPr/>
        </p:nvSpPr>
        <p:spPr>
          <a:xfrm>
            <a:off x="0" y="30616"/>
            <a:ext cx="1893874" cy="6858000"/>
          </a:xfrm>
          <a:custGeom>
            <a:avLst/>
            <a:gdLst/>
            <a:ahLst/>
            <a:cxnLst/>
            <a:rect l="l" t="t" r="r" b="b"/>
            <a:pathLst>
              <a:path w="1893874" h="6858000">
                <a:moveTo>
                  <a:pt x="0" y="0"/>
                </a:moveTo>
                <a:lnTo>
                  <a:pt x="1893874" y="0"/>
                </a:lnTo>
                <a:lnTo>
                  <a:pt x="1893874" y="6858000"/>
                </a:lnTo>
                <a:lnTo>
                  <a:pt x="0" y="6858000"/>
                </a:lnTo>
                <a:lnTo>
                  <a:pt x="0" y="0"/>
                </a:lnTo>
                <a:close/>
              </a:path>
            </a:pathLst>
          </a:custGeom>
          <a:blipFill>
            <a:blip r:embed="rId8"/>
            <a:stretch>
              <a:fillRect l="-244916" r="-257353"/>
            </a:stretch>
          </a:blipFill>
        </p:spPr>
      </p:sp>
      <p:sp>
        <p:nvSpPr>
          <p:cNvPr id="9" name="Freeform 9"/>
          <p:cNvSpPr/>
          <p:nvPr/>
        </p:nvSpPr>
        <p:spPr>
          <a:xfrm>
            <a:off x="10012628" y="3791216"/>
            <a:ext cx="211739" cy="501157"/>
          </a:xfrm>
          <a:custGeom>
            <a:avLst/>
            <a:gdLst/>
            <a:ahLst/>
            <a:cxnLst/>
            <a:rect l="l" t="t" r="r" b="b"/>
            <a:pathLst>
              <a:path w="211739" h="501157">
                <a:moveTo>
                  <a:pt x="0" y="0"/>
                </a:moveTo>
                <a:lnTo>
                  <a:pt x="211739" y="0"/>
                </a:lnTo>
                <a:lnTo>
                  <a:pt x="211739" y="501157"/>
                </a:lnTo>
                <a:lnTo>
                  <a:pt x="0" y="5011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TextBox 10"/>
          <p:cNvSpPr txBox="1"/>
          <p:nvPr/>
        </p:nvSpPr>
        <p:spPr>
          <a:xfrm>
            <a:off x="3243026" y="1436162"/>
            <a:ext cx="1922711"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Educação Física</a:t>
            </a:r>
          </a:p>
        </p:txBody>
      </p:sp>
      <p:sp>
        <p:nvSpPr>
          <p:cNvPr id="11" name="TextBox 11"/>
          <p:cNvSpPr txBox="1"/>
          <p:nvPr/>
        </p:nvSpPr>
        <p:spPr>
          <a:xfrm>
            <a:off x="3640099" y="2217212"/>
            <a:ext cx="1128564"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Glória</a:t>
            </a:r>
          </a:p>
        </p:txBody>
      </p:sp>
      <p:sp>
        <p:nvSpPr>
          <p:cNvPr id="12" name="TextBox 12"/>
          <p:cNvSpPr txBox="1"/>
          <p:nvPr/>
        </p:nvSpPr>
        <p:spPr>
          <a:xfrm>
            <a:off x="3344973" y="2967711"/>
            <a:ext cx="1718816"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Santa Mônica</a:t>
            </a:r>
          </a:p>
        </p:txBody>
      </p:sp>
      <p:sp>
        <p:nvSpPr>
          <p:cNvPr id="13" name="TextBox 13"/>
          <p:cNvSpPr txBox="1"/>
          <p:nvPr/>
        </p:nvSpPr>
        <p:spPr>
          <a:xfrm>
            <a:off x="3439553" y="3753116"/>
            <a:ext cx="1529655"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Umuarama</a:t>
            </a:r>
          </a:p>
        </p:txBody>
      </p:sp>
      <p:sp>
        <p:nvSpPr>
          <p:cNvPr id="14" name="TextBox 14"/>
          <p:cNvSpPr txBox="1"/>
          <p:nvPr/>
        </p:nvSpPr>
        <p:spPr>
          <a:xfrm>
            <a:off x="3265275" y="4538521"/>
            <a:ext cx="1878211"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Monte Carmelo</a:t>
            </a:r>
          </a:p>
        </p:txBody>
      </p:sp>
      <p:sp>
        <p:nvSpPr>
          <p:cNvPr id="15" name="TextBox 15"/>
          <p:cNvSpPr txBox="1"/>
          <p:nvPr/>
        </p:nvSpPr>
        <p:spPr>
          <a:xfrm>
            <a:off x="3281870" y="5267184"/>
            <a:ext cx="1845022"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Patos de Minas</a:t>
            </a:r>
          </a:p>
        </p:txBody>
      </p:sp>
      <p:sp>
        <p:nvSpPr>
          <p:cNvPr id="16" name="TextBox 16"/>
          <p:cNvSpPr txBox="1"/>
          <p:nvPr/>
        </p:nvSpPr>
        <p:spPr>
          <a:xfrm>
            <a:off x="3623951" y="5995846"/>
            <a:ext cx="1160859" cy="266700"/>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Pontal</a:t>
            </a:r>
          </a:p>
        </p:txBody>
      </p:sp>
      <p:sp>
        <p:nvSpPr>
          <p:cNvPr id="17" name="TextBox 17"/>
          <p:cNvSpPr txBox="1"/>
          <p:nvPr/>
        </p:nvSpPr>
        <p:spPr>
          <a:xfrm>
            <a:off x="2196970" y="311455"/>
            <a:ext cx="3918566" cy="729082"/>
          </a:xfrm>
          <a:prstGeom prst="rect">
            <a:avLst/>
          </a:prstGeom>
        </p:spPr>
        <p:txBody>
          <a:bodyPr lIns="0" tIns="0" rIns="0" bIns="0" rtlCol="0" anchor="t">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Nos Campus</a:t>
            </a:r>
          </a:p>
        </p:txBody>
      </p:sp>
      <p:sp>
        <p:nvSpPr>
          <p:cNvPr id="18" name="TextBox 18"/>
          <p:cNvSpPr txBox="1"/>
          <p:nvPr/>
        </p:nvSpPr>
        <p:spPr>
          <a:xfrm>
            <a:off x="8755655" y="3230267"/>
            <a:ext cx="2513946" cy="560950"/>
          </a:xfrm>
          <a:prstGeom prst="rect">
            <a:avLst/>
          </a:prstGeom>
        </p:spPr>
        <p:txBody>
          <a:bodyPr lIns="0" tIns="0" rIns="0" bIns="0" rtlCol="0" anchor="t">
            <a:spAutoFit/>
          </a:bodyPr>
          <a:lstStyle/>
          <a:p>
            <a:pPr algn="l">
              <a:lnSpc>
                <a:spcPts val="4641"/>
              </a:lnSpc>
            </a:pPr>
            <a:r>
              <a:rPr lang="en-US" sz="3315" b="1">
                <a:solidFill>
                  <a:srgbClr val="373372"/>
                </a:solidFill>
                <a:latin typeface="Century Gothic Paneuropean Bold"/>
                <a:ea typeface="Century Gothic Paneuropean Bold"/>
                <a:cs typeface="Century Gothic Paneuropean Bold"/>
                <a:sym typeface="Century Gothic Paneuropean Bold"/>
              </a:rPr>
              <a:t>UBERLÂNDIA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68105" y="6095130"/>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2"/>
            <a:stretch>
              <a:fillRect/>
            </a:stretch>
          </a:blipFill>
        </p:spPr>
      </p:sp>
      <p:grpSp>
        <p:nvGrpSpPr>
          <p:cNvPr id="3" name="Group 3"/>
          <p:cNvGrpSpPr/>
          <p:nvPr/>
        </p:nvGrpSpPr>
        <p:grpSpPr>
          <a:xfrm>
            <a:off x="4433018" y="1465346"/>
            <a:ext cx="4381214" cy="1089976"/>
            <a:chOff x="0" y="0"/>
            <a:chExt cx="5841618" cy="1453301"/>
          </a:xfrm>
        </p:grpSpPr>
        <p:sp>
          <p:nvSpPr>
            <p:cNvPr id="4" name="Freeform 4"/>
            <p:cNvSpPr/>
            <p:nvPr/>
          </p:nvSpPr>
          <p:spPr>
            <a:xfrm>
              <a:off x="0" y="0"/>
              <a:ext cx="5841618" cy="1453301"/>
            </a:xfrm>
            <a:custGeom>
              <a:avLst/>
              <a:gdLst/>
              <a:ahLst/>
              <a:cxnLst/>
              <a:rect l="l" t="t" r="r" b="b"/>
              <a:pathLst>
                <a:path w="5841618" h="1453301">
                  <a:moveTo>
                    <a:pt x="0" y="0"/>
                  </a:moveTo>
                  <a:lnTo>
                    <a:pt x="5841618" y="0"/>
                  </a:lnTo>
                  <a:lnTo>
                    <a:pt x="5841618" y="1453301"/>
                  </a:lnTo>
                  <a:lnTo>
                    <a:pt x="0" y="1453301"/>
                  </a:lnTo>
                  <a:lnTo>
                    <a:pt x="0" y="0"/>
                  </a:lnTo>
                  <a:close/>
                </a:path>
              </a:pathLst>
            </a:custGeom>
            <a:blipFill>
              <a:blip r:embed="rId3">
                <a:extLst>
                  <a:ext uri="{96DAC541-7B7A-43D3-8B79-37D633B846F1}">
                    <asvg:svgBlip xmlns:asvg="http://schemas.microsoft.com/office/drawing/2016/SVG/main" xmlns="" r:embed="rId4"/>
                  </a:ext>
                </a:extLst>
              </a:blip>
              <a:stretch>
                <a:fillRect l="-6" r="-6"/>
              </a:stretch>
            </a:blipFill>
          </p:spPr>
        </p:sp>
        <p:sp>
          <p:nvSpPr>
            <p:cNvPr id="5" name="TextBox 5"/>
            <p:cNvSpPr txBox="1"/>
            <p:nvPr/>
          </p:nvSpPr>
          <p:spPr>
            <a:xfrm>
              <a:off x="1241968" y="320710"/>
              <a:ext cx="3644820" cy="815538"/>
            </a:xfrm>
            <a:prstGeom prst="rect">
              <a:avLst/>
            </a:prstGeom>
          </p:spPr>
          <p:txBody>
            <a:bodyPr lIns="0" tIns="0" rIns="0" bIns="0" rtlCol="0" anchor="t">
              <a:spAutoFit/>
            </a:bodyPr>
            <a:lstStyle/>
            <a:p>
              <a:pPr algn="ctr">
                <a:lnSpc>
                  <a:spcPts val="2520"/>
                </a:lnSpc>
              </a:pPr>
              <a:r>
                <a:rPr lang="en-US" sz="1800" b="1">
                  <a:solidFill>
                    <a:srgbClr val="373372"/>
                  </a:solidFill>
                  <a:latin typeface="Century Gothic Paneuropean Bold"/>
                  <a:ea typeface="Century Gothic Paneuropean Bold"/>
                  <a:cs typeface="Century Gothic Paneuropean Bold"/>
                  <a:sym typeface="Century Gothic Paneuropean Bold"/>
                </a:rPr>
                <a:t>Glória </a:t>
              </a:r>
            </a:p>
            <a:p>
              <a:pPr algn="ctr">
                <a:lnSpc>
                  <a:spcPts val="2520"/>
                </a:lnSpc>
                <a:spcBef>
                  <a:spcPct val="0"/>
                </a:spcBef>
              </a:pPr>
              <a:r>
                <a:rPr lang="en-US" sz="1800" b="1">
                  <a:solidFill>
                    <a:srgbClr val="373372"/>
                  </a:solidFill>
                  <a:latin typeface="Century Gothic Paneuropean Bold"/>
                  <a:ea typeface="Century Gothic Paneuropean Bold"/>
                  <a:cs typeface="Century Gothic Paneuropean Bold"/>
                  <a:sym typeface="Century Gothic Paneuropean Bold"/>
                </a:rPr>
                <a:t>(685 hectares)</a:t>
              </a:r>
            </a:p>
          </p:txBody>
        </p:sp>
      </p:grpSp>
      <p:grpSp>
        <p:nvGrpSpPr>
          <p:cNvPr id="6" name="Group 6"/>
          <p:cNvGrpSpPr/>
          <p:nvPr/>
        </p:nvGrpSpPr>
        <p:grpSpPr>
          <a:xfrm>
            <a:off x="4433018" y="2678998"/>
            <a:ext cx="4381214" cy="1089827"/>
            <a:chOff x="0" y="0"/>
            <a:chExt cx="5841618" cy="1453103"/>
          </a:xfrm>
        </p:grpSpPr>
        <p:sp>
          <p:nvSpPr>
            <p:cNvPr id="7" name="Freeform 7"/>
            <p:cNvSpPr/>
            <p:nvPr/>
          </p:nvSpPr>
          <p:spPr>
            <a:xfrm>
              <a:off x="0" y="0"/>
              <a:ext cx="5841618" cy="1453103"/>
            </a:xfrm>
            <a:custGeom>
              <a:avLst/>
              <a:gdLst/>
              <a:ahLst/>
              <a:cxnLst/>
              <a:rect l="l" t="t" r="r" b="b"/>
              <a:pathLst>
                <a:path w="5841618" h="1453103">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856339" y="244063"/>
              <a:ext cx="4416079" cy="815340"/>
            </a:xfrm>
            <a:prstGeom prst="rect">
              <a:avLst/>
            </a:prstGeom>
          </p:spPr>
          <p:txBody>
            <a:bodyPr lIns="0" tIns="0" rIns="0" bIns="0" rtlCol="0" anchor="t">
              <a:spAutoFit/>
            </a:bodyPr>
            <a:lstStyle/>
            <a:p>
              <a:pPr algn="ctr">
                <a:lnSpc>
                  <a:spcPts val="2520"/>
                </a:lnSpc>
              </a:pPr>
              <a:r>
                <a:rPr lang="en-US" sz="1800" b="1">
                  <a:solidFill>
                    <a:srgbClr val="373372"/>
                  </a:solidFill>
                  <a:latin typeface="Century Gothic Paneuropean Bold"/>
                  <a:ea typeface="Century Gothic Paneuropean Bold"/>
                  <a:cs typeface="Century Gothic Paneuropean Bold"/>
                  <a:sym typeface="Century Gothic Paneuropean Bold"/>
                </a:rPr>
                <a:t>Capim Branco</a:t>
              </a:r>
            </a:p>
            <a:p>
              <a:pPr algn="ctr">
                <a:lnSpc>
                  <a:spcPts val="2520"/>
                </a:lnSpc>
                <a:spcBef>
                  <a:spcPct val="0"/>
                </a:spcBef>
              </a:pPr>
              <a:r>
                <a:rPr lang="en-US" sz="1800" b="1">
                  <a:solidFill>
                    <a:srgbClr val="373372"/>
                  </a:solidFill>
                  <a:latin typeface="Century Gothic Paneuropean Bold"/>
                  <a:ea typeface="Century Gothic Paneuropean Bold"/>
                  <a:cs typeface="Century Gothic Paneuropean Bold"/>
                  <a:sym typeface="Century Gothic Paneuropean Bold"/>
                </a:rPr>
                <a:t> (373 hectares)</a:t>
              </a:r>
            </a:p>
          </p:txBody>
        </p:sp>
      </p:grpSp>
      <p:grpSp>
        <p:nvGrpSpPr>
          <p:cNvPr id="9" name="Group 9"/>
          <p:cNvGrpSpPr/>
          <p:nvPr/>
        </p:nvGrpSpPr>
        <p:grpSpPr>
          <a:xfrm>
            <a:off x="4433018" y="3892650"/>
            <a:ext cx="4381214" cy="1089827"/>
            <a:chOff x="0" y="0"/>
            <a:chExt cx="5841618" cy="1453103"/>
          </a:xfrm>
        </p:grpSpPr>
        <p:sp>
          <p:nvSpPr>
            <p:cNvPr id="10" name="Freeform 10"/>
            <p:cNvSpPr/>
            <p:nvPr/>
          </p:nvSpPr>
          <p:spPr>
            <a:xfrm>
              <a:off x="0" y="0"/>
              <a:ext cx="5841618" cy="1453103"/>
            </a:xfrm>
            <a:custGeom>
              <a:avLst/>
              <a:gdLst/>
              <a:ahLst/>
              <a:cxnLst/>
              <a:rect l="l" t="t" r="r" b="b"/>
              <a:pathLst>
                <a:path w="5841618" h="1453103">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1"/>
            <p:cNvSpPr txBox="1"/>
            <p:nvPr/>
          </p:nvSpPr>
          <p:spPr>
            <a:xfrm>
              <a:off x="1184995" y="299831"/>
              <a:ext cx="4087422" cy="815340"/>
            </a:xfrm>
            <a:prstGeom prst="rect">
              <a:avLst/>
            </a:prstGeom>
          </p:spPr>
          <p:txBody>
            <a:bodyPr lIns="0" tIns="0" rIns="0" bIns="0" rtlCol="0" anchor="t">
              <a:spAutoFit/>
            </a:bodyPr>
            <a:lstStyle/>
            <a:p>
              <a:pPr algn="ctr">
                <a:lnSpc>
                  <a:spcPts val="2520"/>
                </a:lnSpc>
              </a:pPr>
              <a:r>
                <a:rPr lang="en-US" sz="1800" b="1">
                  <a:solidFill>
                    <a:srgbClr val="373372"/>
                  </a:solidFill>
                  <a:latin typeface="Century Gothic Paneuropean Bold"/>
                  <a:ea typeface="Century Gothic Paneuropean Bold"/>
                  <a:cs typeface="Century Gothic Paneuropean Bold"/>
                  <a:sym typeface="Century Gothic Paneuropean Bold"/>
                </a:rPr>
                <a:t>Água Limpa </a:t>
              </a:r>
            </a:p>
            <a:p>
              <a:pPr algn="ctr">
                <a:lnSpc>
                  <a:spcPts val="2520"/>
                </a:lnSpc>
                <a:spcBef>
                  <a:spcPct val="0"/>
                </a:spcBef>
              </a:pPr>
              <a:r>
                <a:rPr lang="en-US" sz="1800" b="1">
                  <a:solidFill>
                    <a:srgbClr val="373372"/>
                  </a:solidFill>
                  <a:latin typeface="Century Gothic Paneuropean Bold"/>
                  <a:ea typeface="Century Gothic Paneuropean Bold"/>
                  <a:cs typeface="Century Gothic Paneuropean Bold"/>
                  <a:sym typeface="Century Gothic Paneuropean Bold"/>
                </a:rPr>
                <a:t>(670 hectares)</a:t>
              </a:r>
            </a:p>
          </p:txBody>
        </p:sp>
      </p:grpSp>
      <p:grpSp>
        <p:nvGrpSpPr>
          <p:cNvPr id="12" name="Group 12"/>
          <p:cNvGrpSpPr/>
          <p:nvPr/>
        </p:nvGrpSpPr>
        <p:grpSpPr>
          <a:xfrm>
            <a:off x="4433018" y="5106301"/>
            <a:ext cx="4381214" cy="1138717"/>
            <a:chOff x="0" y="0"/>
            <a:chExt cx="5841618" cy="1518290"/>
          </a:xfrm>
        </p:grpSpPr>
        <p:sp>
          <p:nvSpPr>
            <p:cNvPr id="13" name="Freeform 13"/>
            <p:cNvSpPr/>
            <p:nvPr/>
          </p:nvSpPr>
          <p:spPr>
            <a:xfrm>
              <a:off x="0" y="0"/>
              <a:ext cx="5841618" cy="1453103"/>
            </a:xfrm>
            <a:custGeom>
              <a:avLst/>
              <a:gdLst/>
              <a:ahLst/>
              <a:cxnLst/>
              <a:rect l="l" t="t" r="r" b="b"/>
              <a:pathLst>
                <a:path w="5841618" h="1453103">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14"/>
            <p:cNvSpPr txBox="1"/>
            <p:nvPr/>
          </p:nvSpPr>
          <p:spPr>
            <a:xfrm>
              <a:off x="1435920" y="375713"/>
              <a:ext cx="4356832" cy="1142577"/>
            </a:xfrm>
            <a:prstGeom prst="rect">
              <a:avLst/>
            </a:prstGeom>
          </p:spPr>
          <p:txBody>
            <a:bodyPr lIns="0" tIns="0" rIns="0" bIns="0" rtlCol="0" anchor="t">
              <a:spAutoFit/>
            </a:bodyPr>
            <a:lstStyle/>
            <a:p>
              <a:pPr algn="ctr">
                <a:lnSpc>
                  <a:spcPts val="2380"/>
                </a:lnSpc>
              </a:pPr>
              <a:r>
                <a:rPr lang="en-US" sz="1700" b="1">
                  <a:solidFill>
                    <a:srgbClr val="373372"/>
                  </a:solidFill>
                  <a:latin typeface="Century Gothic Paneuropean Bold"/>
                  <a:ea typeface="Century Gothic Paneuropean Bold"/>
                  <a:cs typeface="Century Gothic Paneuropean Bold"/>
                  <a:sym typeface="Century Gothic Paneuropean Bold"/>
                </a:rPr>
                <a:t>Reserva Ecológica do Panga</a:t>
              </a:r>
            </a:p>
            <a:p>
              <a:pPr algn="ctr">
                <a:lnSpc>
                  <a:spcPts val="2380"/>
                </a:lnSpc>
              </a:pPr>
              <a:r>
                <a:rPr lang="en-US" sz="1700" b="1">
                  <a:solidFill>
                    <a:srgbClr val="373372"/>
                  </a:solidFill>
                  <a:latin typeface="Century Gothic Paneuropean Bold"/>
                  <a:ea typeface="Century Gothic Paneuropean Bold"/>
                  <a:cs typeface="Century Gothic Paneuropean Bold"/>
                  <a:sym typeface="Century Gothic Paneuropean Bold"/>
                </a:rPr>
                <a:t>(+400 hectares)</a:t>
              </a:r>
            </a:p>
            <a:p>
              <a:pPr algn="ctr">
                <a:lnSpc>
                  <a:spcPts val="2380"/>
                </a:lnSpc>
                <a:spcBef>
                  <a:spcPct val="0"/>
                </a:spcBef>
              </a:pPr>
              <a:endParaRPr lang="en-US" sz="1700" b="1">
                <a:solidFill>
                  <a:srgbClr val="373372"/>
                </a:solidFill>
                <a:latin typeface="Century Gothic Paneuropean Bold"/>
                <a:ea typeface="Century Gothic Paneuropean Bold"/>
                <a:cs typeface="Century Gothic Paneuropean Bold"/>
                <a:sym typeface="Century Gothic Paneuropean Bold"/>
              </a:endParaRPr>
            </a:p>
          </p:txBody>
        </p:sp>
      </p:grpSp>
      <p:sp>
        <p:nvSpPr>
          <p:cNvPr id="15" name="TextBox 15"/>
          <p:cNvSpPr txBox="1"/>
          <p:nvPr/>
        </p:nvSpPr>
        <p:spPr>
          <a:xfrm>
            <a:off x="2263965" y="159301"/>
            <a:ext cx="7865663" cy="729082"/>
          </a:xfrm>
          <a:prstGeom prst="rect">
            <a:avLst/>
          </a:prstGeom>
        </p:spPr>
        <p:txBody>
          <a:bodyPr lIns="0" tIns="0" rIns="0" bIns="0" rtlCol="0" anchor="t">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Installations en plein air</a:t>
            </a:r>
          </a:p>
        </p:txBody>
      </p:sp>
      <p:sp>
        <p:nvSpPr>
          <p:cNvPr id="16" name="Freeform 16"/>
          <p:cNvSpPr/>
          <p:nvPr/>
        </p:nvSpPr>
        <p:spPr>
          <a:xfrm>
            <a:off x="0" y="10205"/>
            <a:ext cx="1893874" cy="6858000"/>
          </a:xfrm>
          <a:custGeom>
            <a:avLst/>
            <a:gdLst/>
            <a:ahLst/>
            <a:cxnLst/>
            <a:rect l="l" t="t" r="r" b="b"/>
            <a:pathLst>
              <a:path w="1893874" h="6858000">
                <a:moveTo>
                  <a:pt x="0" y="0"/>
                </a:moveTo>
                <a:lnTo>
                  <a:pt x="1893874" y="0"/>
                </a:lnTo>
                <a:lnTo>
                  <a:pt x="1893874" y="6858000"/>
                </a:lnTo>
                <a:lnTo>
                  <a:pt x="0" y="6858000"/>
                </a:lnTo>
                <a:lnTo>
                  <a:pt x="0" y="0"/>
                </a:lnTo>
                <a:close/>
              </a:path>
            </a:pathLst>
          </a:custGeom>
          <a:blipFill>
            <a:blip r:embed="rId5"/>
            <a:stretch>
              <a:fillRect l="-244916" r="-257353"/>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5510881"/>
          </a:xfrm>
          <a:custGeom>
            <a:avLst/>
            <a:gdLst/>
            <a:ahLst/>
            <a:cxnLst/>
            <a:rect l="l" t="t" r="r" b="b"/>
            <a:pathLst>
              <a:path w="12192000" h="5510881">
                <a:moveTo>
                  <a:pt x="0" y="0"/>
                </a:moveTo>
                <a:lnTo>
                  <a:pt x="12192000" y="0"/>
                </a:lnTo>
                <a:lnTo>
                  <a:pt x="12192000" y="5510881"/>
                </a:lnTo>
                <a:lnTo>
                  <a:pt x="0" y="5510881"/>
                </a:lnTo>
                <a:lnTo>
                  <a:pt x="0" y="0"/>
                </a:lnTo>
                <a:close/>
              </a:path>
            </a:pathLst>
          </a:custGeom>
          <a:blipFill>
            <a:blip r:embed="rId2"/>
            <a:stretch>
              <a:fillRect b="-24444"/>
            </a:stretch>
          </a:blipFill>
        </p:spPr>
      </p:sp>
      <p:sp>
        <p:nvSpPr>
          <p:cNvPr id="3" name="Freeform 3"/>
          <p:cNvSpPr/>
          <p:nvPr/>
        </p:nvSpPr>
        <p:spPr>
          <a:xfrm>
            <a:off x="8135352" y="5592683"/>
            <a:ext cx="3962508" cy="1159034"/>
          </a:xfrm>
          <a:custGeom>
            <a:avLst/>
            <a:gdLst/>
            <a:ahLst/>
            <a:cxnLst/>
            <a:rect l="l" t="t" r="r" b="b"/>
            <a:pathLst>
              <a:path w="3962508" h="1159034">
                <a:moveTo>
                  <a:pt x="0" y="0"/>
                </a:moveTo>
                <a:lnTo>
                  <a:pt x="3962508" y="0"/>
                </a:lnTo>
                <a:lnTo>
                  <a:pt x="3962508" y="1159034"/>
                </a:lnTo>
                <a:lnTo>
                  <a:pt x="0" y="1159034"/>
                </a:lnTo>
                <a:lnTo>
                  <a:pt x="0" y="0"/>
                </a:lnTo>
                <a:close/>
              </a:path>
            </a:pathLst>
          </a:custGeom>
          <a:blipFill>
            <a:blip r:embed="rId3"/>
            <a:stretch>
              <a:fillRect/>
            </a:stretch>
          </a:blipFill>
        </p:spPr>
      </p:sp>
      <p:sp>
        <p:nvSpPr>
          <p:cNvPr id="4" name="TextBox 4"/>
          <p:cNvSpPr txBox="1"/>
          <p:nvPr/>
        </p:nvSpPr>
        <p:spPr>
          <a:xfrm>
            <a:off x="176613" y="5782340"/>
            <a:ext cx="7693397" cy="694058"/>
          </a:xfrm>
          <a:prstGeom prst="rect">
            <a:avLst/>
          </a:prstGeom>
        </p:spPr>
        <p:txBody>
          <a:bodyPr lIns="0" tIns="0" rIns="0" bIns="0" rtlCol="0" anchor="t">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Découvrez notre institution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16725" cy="6858000"/>
          </a:xfrm>
          <a:custGeom>
            <a:avLst/>
            <a:gdLst/>
            <a:ahLst/>
            <a:cxnLst/>
            <a:rect l="l" t="t" r="r" b="b"/>
            <a:pathLst>
              <a:path w="1916725" h="6858000">
                <a:moveTo>
                  <a:pt x="0" y="0"/>
                </a:moveTo>
                <a:lnTo>
                  <a:pt x="1916725" y="0"/>
                </a:lnTo>
                <a:lnTo>
                  <a:pt x="1916725" y="6858000"/>
                </a:lnTo>
                <a:lnTo>
                  <a:pt x="0" y="6858000"/>
                </a:lnTo>
                <a:lnTo>
                  <a:pt x="0" y="0"/>
                </a:lnTo>
                <a:close/>
              </a:path>
            </a:pathLst>
          </a:custGeom>
          <a:blipFill>
            <a:blip r:embed="rId2"/>
            <a:stretch>
              <a:fillRect l="-3934" t="-2143" r="-555004" b="-49370"/>
            </a:stretch>
          </a:blipFill>
        </p:spPr>
      </p:sp>
      <p:sp>
        <p:nvSpPr>
          <p:cNvPr id="3" name="Freeform 3"/>
          <p:cNvSpPr/>
          <p:nvPr/>
        </p:nvSpPr>
        <p:spPr>
          <a:xfrm>
            <a:off x="0" y="0"/>
            <a:ext cx="1916725" cy="6858000"/>
          </a:xfrm>
          <a:custGeom>
            <a:avLst/>
            <a:gdLst/>
            <a:ahLst/>
            <a:cxnLst/>
            <a:rect l="l" t="t" r="r" b="b"/>
            <a:pathLst>
              <a:path w="1916725" h="6858000">
                <a:moveTo>
                  <a:pt x="0" y="0"/>
                </a:moveTo>
                <a:lnTo>
                  <a:pt x="1916725" y="0"/>
                </a:lnTo>
                <a:lnTo>
                  <a:pt x="1916725" y="6858000"/>
                </a:lnTo>
                <a:lnTo>
                  <a:pt x="0" y="6858000"/>
                </a:lnTo>
                <a:lnTo>
                  <a:pt x="0" y="0"/>
                </a:lnTo>
                <a:close/>
              </a:path>
            </a:pathLst>
          </a:custGeom>
          <a:blipFill>
            <a:blip r:embed="rId3"/>
            <a:stretch>
              <a:fillRect l="-137912" r="-548192"/>
            </a:stretch>
          </a:blipFill>
        </p:spPr>
      </p:sp>
      <p:sp>
        <p:nvSpPr>
          <p:cNvPr id="4" name="Freeform 4"/>
          <p:cNvSpPr/>
          <p:nvPr/>
        </p:nvSpPr>
        <p:spPr>
          <a:xfrm>
            <a:off x="9982538" y="610827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4"/>
            <a:stretch>
              <a:fillRect/>
            </a:stretch>
          </a:blipFill>
        </p:spPr>
      </p:sp>
      <p:sp>
        <p:nvSpPr>
          <p:cNvPr id="5" name="Freeform 5"/>
          <p:cNvSpPr/>
          <p:nvPr/>
        </p:nvSpPr>
        <p:spPr>
          <a:xfrm>
            <a:off x="2499255" y="1470288"/>
            <a:ext cx="1402528" cy="3181493"/>
          </a:xfrm>
          <a:custGeom>
            <a:avLst/>
            <a:gdLst/>
            <a:ahLst/>
            <a:cxnLst/>
            <a:rect l="l" t="t" r="r" b="b"/>
            <a:pathLst>
              <a:path w="1402528" h="3181493">
                <a:moveTo>
                  <a:pt x="0" y="0"/>
                </a:moveTo>
                <a:lnTo>
                  <a:pt x="1402527" y="0"/>
                </a:lnTo>
                <a:lnTo>
                  <a:pt x="1402527" y="3181493"/>
                </a:lnTo>
                <a:lnTo>
                  <a:pt x="0" y="31814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0404457" y="1457715"/>
            <a:ext cx="1381773" cy="3181493"/>
          </a:xfrm>
          <a:custGeom>
            <a:avLst/>
            <a:gdLst/>
            <a:ahLst/>
            <a:cxnLst/>
            <a:rect l="l" t="t" r="r" b="b"/>
            <a:pathLst>
              <a:path w="1381773" h="3181493">
                <a:moveTo>
                  <a:pt x="0" y="0"/>
                </a:moveTo>
                <a:lnTo>
                  <a:pt x="1381773" y="0"/>
                </a:lnTo>
                <a:lnTo>
                  <a:pt x="1381773" y="3181493"/>
                </a:lnTo>
                <a:lnTo>
                  <a:pt x="0" y="31814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10583698" y="4846234"/>
            <a:ext cx="1473532" cy="571500"/>
          </a:xfrm>
          <a:prstGeom prst="rect">
            <a:avLst/>
          </a:prstGeom>
        </p:spPr>
        <p:txBody>
          <a:bodyPr lIns="0" tIns="0" rIns="0" bIns="0" rtlCol="0" anchor="t">
            <a:spAutoFit/>
          </a:bodyPr>
          <a:lstStyle/>
          <a:p>
            <a:pPr algn="ctr">
              <a:lnSpc>
                <a:spcPts val="2160"/>
              </a:lnSpc>
            </a:pPr>
            <a:r>
              <a:rPr lang="en-US" sz="1800">
                <a:solidFill>
                  <a:srgbClr val="000000"/>
                </a:solidFill>
                <a:latin typeface="Calibri (MS)"/>
                <a:ea typeface="Calibri (MS)"/>
                <a:cs typeface="Calibri (MS)"/>
                <a:sym typeface="Calibri (MS)"/>
              </a:rPr>
              <a:t>+3.000 fonctionnaires</a:t>
            </a:r>
          </a:p>
        </p:txBody>
      </p:sp>
      <p:sp>
        <p:nvSpPr>
          <p:cNvPr id="8" name="TextBox 8"/>
          <p:cNvSpPr txBox="1"/>
          <p:nvPr/>
        </p:nvSpPr>
        <p:spPr>
          <a:xfrm>
            <a:off x="10645687" y="1767535"/>
            <a:ext cx="921580" cy="831113"/>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+3k</a:t>
            </a:r>
          </a:p>
        </p:txBody>
      </p:sp>
      <p:sp>
        <p:nvSpPr>
          <p:cNvPr id="9" name="Freeform 9"/>
          <p:cNvSpPr/>
          <p:nvPr/>
        </p:nvSpPr>
        <p:spPr>
          <a:xfrm>
            <a:off x="8452071" y="1470288"/>
            <a:ext cx="1402528" cy="3181493"/>
          </a:xfrm>
          <a:custGeom>
            <a:avLst/>
            <a:gdLst/>
            <a:ahLst/>
            <a:cxnLst/>
            <a:rect l="l" t="t" r="r" b="b"/>
            <a:pathLst>
              <a:path w="1402528" h="3181493">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TextBox 10"/>
          <p:cNvSpPr txBox="1"/>
          <p:nvPr/>
        </p:nvSpPr>
        <p:spPr>
          <a:xfrm>
            <a:off x="8553888" y="4986686"/>
            <a:ext cx="1198893" cy="571500"/>
          </a:xfrm>
          <a:prstGeom prst="rect">
            <a:avLst/>
          </a:prstGeom>
        </p:spPr>
        <p:txBody>
          <a:bodyPr lIns="0" tIns="0" rIns="0" bIns="0" rtlCol="0" anchor="t">
            <a:spAutoFit/>
          </a:bodyPr>
          <a:lstStyle/>
          <a:p>
            <a:pPr algn="ctr">
              <a:lnSpc>
                <a:spcPts val="2160"/>
              </a:lnSpc>
            </a:pPr>
            <a:r>
              <a:rPr lang="en-US" sz="1800">
                <a:solidFill>
                  <a:srgbClr val="000000"/>
                </a:solidFill>
                <a:latin typeface="Calibri (MS)"/>
                <a:ea typeface="Calibri (MS)"/>
                <a:cs typeface="Calibri (MS)"/>
                <a:sym typeface="Calibri (MS)"/>
              </a:rPr>
              <a:t>+2.000 Professeurs</a:t>
            </a:r>
          </a:p>
        </p:txBody>
      </p:sp>
      <p:sp>
        <p:nvSpPr>
          <p:cNvPr id="11" name="TextBox 11"/>
          <p:cNvSpPr txBox="1"/>
          <p:nvPr/>
        </p:nvSpPr>
        <p:spPr>
          <a:xfrm>
            <a:off x="8718990" y="1780107"/>
            <a:ext cx="906294" cy="831113"/>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id="12" name="Freeform 12"/>
          <p:cNvSpPr/>
          <p:nvPr/>
        </p:nvSpPr>
        <p:spPr>
          <a:xfrm>
            <a:off x="4479976" y="1470288"/>
            <a:ext cx="1402528" cy="3181493"/>
          </a:xfrm>
          <a:custGeom>
            <a:avLst/>
            <a:gdLst/>
            <a:ahLst/>
            <a:cxnLst/>
            <a:rect l="l" t="t" r="r" b="b"/>
            <a:pathLst>
              <a:path w="1402528" h="3181493">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TextBox 13"/>
          <p:cNvSpPr txBox="1"/>
          <p:nvPr/>
        </p:nvSpPr>
        <p:spPr>
          <a:xfrm>
            <a:off x="4620227" y="4712883"/>
            <a:ext cx="1067143" cy="838200"/>
          </a:xfrm>
          <a:prstGeom prst="rect">
            <a:avLst/>
          </a:prstGeom>
        </p:spPr>
        <p:txBody>
          <a:bodyPr lIns="0" tIns="0" rIns="0" bIns="0" rtlCol="0" anchor="t">
            <a:spAutoFit/>
          </a:bodyPr>
          <a:lstStyle/>
          <a:p>
            <a:pPr algn="ctr">
              <a:lnSpc>
                <a:spcPts val="2160"/>
              </a:lnSpc>
            </a:pPr>
            <a:r>
              <a:rPr lang="en-US" sz="1800" spc="1">
                <a:solidFill>
                  <a:srgbClr val="000000"/>
                </a:solidFill>
                <a:latin typeface="Calibri (MS)"/>
                <a:ea typeface="Calibri (MS)"/>
                <a:cs typeface="Calibri (MS)"/>
                <a:sym typeface="Calibri (MS)"/>
              </a:rPr>
              <a:t>+28.000 Étudiants inscrits</a:t>
            </a:r>
          </a:p>
        </p:txBody>
      </p:sp>
      <p:sp>
        <p:nvSpPr>
          <p:cNvPr id="14" name="TextBox 14"/>
          <p:cNvSpPr txBox="1"/>
          <p:nvPr/>
        </p:nvSpPr>
        <p:spPr>
          <a:xfrm>
            <a:off x="4577712" y="1800518"/>
            <a:ext cx="1152173" cy="831113"/>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+28k</a:t>
            </a:r>
          </a:p>
        </p:txBody>
      </p:sp>
      <p:sp>
        <p:nvSpPr>
          <p:cNvPr id="15" name="Freeform 15"/>
          <p:cNvSpPr/>
          <p:nvPr/>
        </p:nvSpPr>
        <p:spPr>
          <a:xfrm>
            <a:off x="6476401" y="1470288"/>
            <a:ext cx="1381773" cy="3181493"/>
          </a:xfrm>
          <a:custGeom>
            <a:avLst/>
            <a:gdLst/>
            <a:ahLst/>
            <a:cxnLst/>
            <a:rect l="l" t="t" r="r" b="b"/>
            <a:pathLst>
              <a:path w="1381773" h="3181493">
                <a:moveTo>
                  <a:pt x="0" y="0"/>
                </a:moveTo>
                <a:lnTo>
                  <a:pt x="1381773" y="0"/>
                </a:lnTo>
                <a:lnTo>
                  <a:pt x="1381773" y="3181493"/>
                </a:lnTo>
                <a:lnTo>
                  <a:pt x="0" y="318149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6674378" y="2930471"/>
            <a:ext cx="985819" cy="1027079"/>
          </a:xfrm>
          <a:custGeom>
            <a:avLst/>
            <a:gdLst/>
            <a:ahLst/>
            <a:cxnLst/>
            <a:rect l="l" t="t" r="r" b="b"/>
            <a:pathLst>
              <a:path w="985819" h="1027079">
                <a:moveTo>
                  <a:pt x="0" y="0"/>
                </a:moveTo>
                <a:lnTo>
                  <a:pt x="985819" y="0"/>
                </a:lnTo>
                <a:lnTo>
                  <a:pt x="985819" y="1027079"/>
                </a:lnTo>
                <a:lnTo>
                  <a:pt x="0" y="1027079"/>
                </a:lnTo>
                <a:lnTo>
                  <a:pt x="0" y="0"/>
                </a:lnTo>
                <a:close/>
              </a:path>
            </a:pathLst>
          </a:custGeom>
          <a:blipFill>
            <a:blip r:embed="rId13">
              <a:extLst>
                <a:ext uri="{96DAC541-7B7A-43D3-8B79-37D633B846F1}">
                  <asvg:svgBlip xmlns:asvg="http://schemas.microsoft.com/office/drawing/2016/SVG/main" xmlns="" r:embed="rId14"/>
                </a:ext>
              </a:extLst>
            </a:blip>
            <a:stretch>
              <a:fillRect r="-21464" b="-168433"/>
            </a:stretch>
          </a:blipFill>
        </p:spPr>
      </p:sp>
      <p:sp>
        <p:nvSpPr>
          <p:cNvPr id="17" name="Freeform 17"/>
          <p:cNvSpPr/>
          <p:nvPr/>
        </p:nvSpPr>
        <p:spPr>
          <a:xfrm>
            <a:off x="6774515" y="2930471"/>
            <a:ext cx="785546" cy="929140"/>
          </a:xfrm>
          <a:custGeom>
            <a:avLst/>
            <a:gdLst/>
            <a:ahLst/>
            <a:cxnLst/>
            <a:rect l="l" t="t" r="r" b="b"/>
            <a:pathLst>
              <a:path w="785546" h="929140">
                <a:moveTo>
                  <a:pt x="0" y="0"/>
                </a:moveTo>
                <a:lnTo>
                  <a:pt x="785545" y="0"/>
                </a:lnTo>
                <a:lnTo>
                  <a:pt x="785545" y="929140"/>
                </a:lnTo>
                <a:lnTo>
                  <a:pt x="0" y="9291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2451091" y="433358"/>
            <a:ext cx="11210119" cy="729082"/>
          </a:xfrm>
          <a:prstGeom prst="rect">
            <a:avLst/>
          </a:prstGeom>
        </p:spPr>
        <p:txBody>
          <a:bodyPr lIns="0" tIns="0" rIns="0" bIns="0" rtlCol="0" anchor="t">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Nos numéros institutionnels</a:t>
            </a:r>
          </a:p>
        </p:txBody>
      </p:sp>
      <p:sp>
        <p:nvSpPr>
          <p:cNvPr id="19" name="TextBox 19"/>
          <p:cNvSpPr txBox="1"/>
          <p:nvPr/>
        </p:nvSpPr>
        <p:spPr>
          <a:xfrm rot="60000">
            <a:off x="2700614" y="4853372"/>
            <a:ext cx="1021791" cy="571500"/>
          </a:xfrm>
          <a:prstGeom prst="rect">
            <a:avLst/>
          </a:prstGeom>
        </p:spPr>
        <p:txBody>
          <a:bodyPr lIns="0" tIns="0" rIns="0" bIns="0" rtlCol="0" anchor="t">
            <a:spAutoFit/>
          </a:bodyPr>
          <a:lstStyle/>
          <a:p>
            <a:pPr algn="ctr">
              <a:lnSpc>
                <a:spcPts val="2160"/>
              </a:lnSpc>
            </a:pPr>
            <a:r>
              <a:rPr lang="en-US" sz="1800" spc="1">
                <a:solidFill>
                  <a:srgbClr val="000000"/>
                </a:solidFill>
                <a:latin typeface="Calibri (MS)"/>
                <a:ea typeface="Calibri (MS)"/>
                <a:cs typeface="Calibri (MS)"/>
                <a:sym typeface="Calibri (MS)"/>
              </a:rPr>
              <a:t>+35.000 personnes</a:t>
            </a:r>
          </a:p>
        </p:txBody>
      </p:sp>
      <p:sp>
        <p:nvSpPr>
          <p:cNvPr id="20" name="TextBox 20"/>
          <p:cNvSpPr txBox="1"/>
          <p:nvPr/>
        </p:nvSpPr>
        <p:spPr>
          <a:xfrm>
            <a:off x="2635091" y="1800518"/>
            <a:ext cx="1152173" cy="831113"/>
          </a:xfrm>
          <a:prstGeom prst="rect">
            <a:avLst/>
          </a:prstGeom>
        </p:spPr>
        <p:txBody>
          <a:bodyPr lIns="0" tIns="0" rIns="0" bIns="0" rtlCol="0" anchor="t">
            <a:spAutoFit/>
          </a:bodyPr>
          <a:lstStyle/>
          <a:p>
            <a:pPr algn="l">
              <a:lnSpc>
                <a:spcPts val="6165"/>
              </a:lnSpc>
            </a:pPr>
            <a:r>
              <a:rPr lang="en-US" sz="4404">
                <a:solidFill>
                  <a:srgbClr val="FFFFFF"/>
                </a:solidFill>
                <a:latin typeface="Calibri (MS)"/>
                <a:ea typeface="Calibri (MS)"/>
                <a:cs typeface="Calibri (MS)"/>
                <a:sym typeface="Calibri (MS)"/>
              </a:rPr>
              <a:t>+35k</a:t>
            </a:r>
          </a:p>
        </p:txBody>
      </p:sp>
      <p:sp>
        <p:nvSpPr>
          <p:cNvPr id="21" name="TextBox 21"/>
          <p:cNvSpPr txBox="1"/>
          <p:nvPr/>
        </p:nvSpPr>
        <p:spPr>
          <a:xfrm>
            <a:off x="6674378" y="1933519"/>
            <a:ext cx="1381773" cy="831113"/>
          </a:xfrm>
          <a:prstGeom prst="rect">
            <a:avLst/>
          </a:prstGeom>
        </p:spPr>
        <p:txBody>
          <a:bodyPr lIns="0" tIns="0" rIns="0" bIns="0" rtlCol="0" anchor="t">
            <a:spAutoFit/>
          </a:bodyPr>
          <a:lstStyle/>
          <a:p>
            <a:pPr marL="0" lvl="0" indent="0" algn="l">
              <a:lnSpc>
                <a:spcPts val="6165"/>
              </a:lnSpc>
              <a:spcBef>
                <a:spcPct val="0"/>
              </a:spcBef>
            </a:pPr>
            <a:r>
              <a:rPr lang="en-US" sz="4404" u="none" strike="noStrike">
                <a:solidFill>
                  <a:srgbClr val="FFFFFF"/>
                </a:solidFill>
                <a:latin typeface="Calibri (MS)"/>
                <a:ea typeface="Calibri (MS)"/>
                <a:cs typeface="Calibri (MS)"/>
                <a:sym typeface="Calibri (MS)"/>
              </a:rPr>
              <a:t>+1k</a:t>
            </a:r>
          </a:p>
        </p:txBody>
      </p:sp>
      <p:sp>
        <p:nvSpPr>
          <p:cNvPr id="22" name="TextBox 22"/>
          <p:cNvSpPr txBox="1"/>
          <p:nvPr/>
        </p:nvSpPr>
        <p:spPr>
          <a:xfrm>
            <a:off x="6476401" y="4853336"/>
            <a:ext cx="1370074" cy="838200"/>
          </a:xfrm>
          <a:prstGeom prst="rect">
            <a:avLst/>
          </a:prstGeom>
        </p:spPr>
        <p:txBody>
          <a:bodyPr lIns="0" tIns="0" rIns="0" bIns="0" rtlCol="0" anchor="t">
            <a:spAutoFit/>
          </a:bodyPr>
          <a:lstStyle/>
          <a:p>
            <a:pPr algn="ctr">
              <a:lnSpc>
                <a:spcPts val="2160"/>
              </a:lnSpc>
            </a:pPr>
            <a:r>
              <a:rPr lang="en-US" sz="1800" spc="1">
                <a:solidFill>
                  <a:srgbClr val="000000"/>
                </a:solidFill>
                <a:latin typeface="Calibri (MS)"/>
                <a:ea typeface="Calibri (MS)"/>
                <a:cs typeface="Calibri (MS)"/>
                <a:sym typeface="Calibri (MS)"/>
              </a:rPr>
              <a:t>+ 1.000</a:t>
            </a:r>
          </a:p>
          <a:p>
            <a:pPr marL="0" lvl="0" indent="0" algn="ctr">
              <a:lnSpc>
                <a:spcPts val="2160"/>
              </a:lnSpc>
              <a:spcBef>
                <a:spcPct val="0"/>
              </a:spcBef>
            </a:pPr>
            <a:r>
              <a:rPr lang="en-US" sz="1800" spc="1">
                <a:solidFill>
                  <a:srgbClr val="000000"/>
                </a:solidFill>
                <a:latin typeface="Calibri (MS)"/>
                <a:ea typeface="Calibri (MS)"/>
                <a:cs typeface="Calibri (MS)"/>
                <a:sym typeface="Calibri (MS)"/>
              </a:rPr>
              <a:t>Bourses d’études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7748" y="6093296"/>
            <a:ext cx="2074692" cy="606847"/>
          </a:xfrm>
          <a:custGeom>
            <a:avLst/>
            <a:gdLst/>
            <a:ahLst/>
            <a:cxnLst/>
            <a:rect l="l" t="t" r="r" b="b"/>
            <a:pathLst>
              <a:path w="2074692" h="606847">
                <a:moveTo>
                  <a:pt x="0" y="0"/>
                </a:moveTo>
                <a:lnTo>
                  <a:pt x="2074692" y="0"/>
                </a:lnTo>
                <a:lnTo>
                  <a:pt x="2074692" y="606848"/>
                </a:lnTo>
                <a:lnTo>
                  <a:pt x="0" y="606848"/>
                </a:lnTo>
                <a:lnTo>
                  <a:pt x="0" y="0"/>
                </a:lnTo>
                <a:close/>
              </a:path>
            </a:pathLst>
          </a:custGeom>
          <a:blipFill>
            <a:blip r:embed="rId3"/>
            <a:stretch>
              <a:fillRect/>
            </a:stretch>
          </a:blipFill>
        </p:spPr>
      </p:sp>
      <p:sp>
        <p:nvSpPr>
          <p:cNvPr id="3" name="TextBox 3"/>
          <p:cNvSpPr txBox="1"/>
          <p:nvPr/>
        </p:nvSpPr>
        <p:spPr>
          <a:xfrm>
            <a:off x="2260535" y="89256"/>
            <a:ext cx="9362076" cy="729082"/>
          </a:xfrm>
          <a:prstGeom prst="rect">
            <a:avLst/>
          </a:prstGeom>
        </p:spPr>
        <p:txBody>
          <a:bodyPr lIns="0" tIns="0" rIns="0" bIns="0" rtlCol="0" anchor="t">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Découvrez UFU</a:t>
            </a:r>
          </a:p>
        </p:txBody>
      </p:sp>
      <p:sp>
        <p:nvSpPr>
          <p:cNvPr id="4" name="Freeform 4"/>
          <p:cNvSpPr/>
          <p:nvPr/>
        </p:nvSpPr>
        <p:spPr>
          <a:xfrm>
            <a:off x="0" y="0"/>
            <a:ext cx="1916725" cy="6939644"/>
          </a:xfrm>
          <a:custGeom>
            <a:avLst/>
            <a:gdLst/>
            <a:ahLst/>
            <a:cxnLst/>
            <a:rect l="l" t="t" r="r" b="b"/>
            <a:pathLst>
              <a:path w="1916725" h="6939644">
                <a:moveTo>
                  <a:pt x="0" y="0"/>
                </a:moveTo>
                <a:lnTo>
                  <a:pt x="1916725" y="0"/>
                </a:lnTo>
                <a:lnTo>
                  <a:pt x="1916725" y="6939644"/>
                </a:lnTo>
                <a:lnTo>
                  <a:pt x="0" y="6939644"/>
                </a:lnTo>
                <a:lnTo>
                  <a:pt x="0" y="0"/>
                </a:lnTo>
                <a:close/>
              </a:path>
            </a:pathLst>
          </a:custGeom>
          <a:blipFill>
            <a:blip r:embed="rId4"/>
            <a:stretch>
              <a:fillRect l="-140149" r="-555314"/>
            </a:stretch>
          </a:blipFill>
        </p:spPr>
      </p:sp>
      <p:pic>
        <p:nvPicPr>
          <p:cNvPr id="5" name="Picture 5"/>
          <p:cNvPicPr>
            <a:picLocks noChangeAspect="1"/>
          </p:cNvPicPr>
          <p:nvPr>
            <a:videoFile r:link="rId1"/>
          </p:nvPr>
        </p:nvPicPr>
        <p:blipFill>
          <a:blip r:embed="rId5"/>
          <a:stretch>
            <a:fillRect/>
          </a:stretch>
        </p:blipFill>
        <p:spPr>
          <a:xfrm>
            <a:off x="2623658" y="1042891"/>
            <a:ext cx="8635830" cy="4853862"/>
          </a:xfrm>
          <a:prstGeom prst="rect">
            <a:avLst/>
          </a:prstGeom>
        </p:spPr>
      </p:pic>
      <p:sp>
        <p:nvSpPr>
          <p:cNvPr id="6" name="TextBox 6"/>
          <p:cNvSpPr txBox="1"/>
          <p:nvPr/>
        </p:nvSpPr>
        <p:spPr>
          <a:xfrm>
            <a:off x="2624533" y="5939869"/>
            <a:ext cx="6615406" cy="407512"/>
          </a:xfrm>
          <a:prstGeom prst="rect">
            <a:avLst/>
          </a:prstGeom>
        </p:spPr>
        <p:txBody>
          <a:bodyPr lIns="0" tIns="0" rIns="0" bIns="0" rtlCol="0" anchor="t">
            <a:spAutoFit/>
          </a:bodyPr>
          <a:lstStyle/>
          <a:p>
            <a:pPr algn="l">
              <a:lnSpc>
                <a:spcPts val="3260"/>
              </a:lnSpc>
            </a:pPr>
            <a:r>
              <a:rPr lang="en-US" sz="2328" u="sng">
                <a:solidFill>
                  <a:srgbClr val="373372"/>
                </a:solidFill>
                <a:latin typeface="Arimo"/>
                <a:ea typeface="Arimo"/>
                <a:cs typeface="Arimo"/>
                <a:sym typeface="Arimo"/>
                <a:hlinkClick r:id="rId6" tooltip="https://www.youtube.com/watch?v=0sSN29KHzY4"/>
              </a:rPr>
              <a:t>https://www.youtube.com/watch?v=0sSN29KHzY4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928</Words>
  <Application>Microsoft Office PowerPoint</Application>
  <PresentationFormat>Widescreen</PresentationFormat>
  <Paragraphs>120</Paragraphs>
  <Slides>23</Slides>
  <Notes>0</Notes>
  <HiddenSlides>0</HiddenSlides>
  <MMClips>2</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23</vt:i4>
      </vt:variant>
    </vt:vector>
  </HeadingPairs>
  <TitlesOfParts>
    <vt:vector size="34" baseType="lpstr">
      <vt:lpstr>Century Gothic Paneuropean Bold</vt:lpstr>
      <vt:lpstr>Arial</vt:lpstr>
      <vt:lpstr>Arimo</vt:lpstr>
      <vt:lpstr>Calibri (MS) Bold</vt:lpstr>
      <vt:lpstr>Mosse Thai</vt:lpstr>
      <vt:lpstr>Mosse Thai Bold</vt:lpstr>
      <vt:lpstr>Calibri</vt:lpstr>
      <vt:lpstr>Century Gothic Paneuropean</vt:lpstr>
      <vt:lpstr>Helios</vt:lpstr>
      <vt:lpstr>Calibri (MS)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ufu-french</dc:title>
  <dc:creator>Amanda Borges Caetano</dc:creator>
  <cp:lastModifiedBy>Amanda Borges Caetano</cp:lastModifiedBy>
  <cp:revision>2</cp:revision>
  <dcterms:created xsi:type="dcterms:W3CDTF">2006-08-16T00:00:00Z</dcterms:created>
  <dcterms:modified xsi:type="dcterms:W3CDTF">2025-06-04T11:48:47Z</dcterms:modified>
  <dc:identifier>DAGeK-wLxLM</dc:identifier>
</cp:coreProperties>
</file>