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x="12192000" cy="6858000"/>
  <p:notesSz cx="6858000" cy="9144000"/>
  <p:embeddedFontLst>
    <p:embeddedFont>
      <p:font typeface="Mosse Thai Bold" charset="1" panose="00000500000000000000"/>
      <p:regular r:id="rId30"/>
    </p:embeddedFont>
    <p:embeddedFont>
      <p:font typeface="Mosse Thai" charset="1" panose="00000500000000000000"/>
      <p:regular r:id="rId31"/>
    </p:embeddedFont>
    <p:embeddedFont>
      <p:font typeface="Century Gothic Paneuropean" charset="1" panose="020B0502020202020204"/>
      <p:regular r:id="rId32"/>
    </p:embeddedFont>
    <p:embeddedFont>
      <p:font typeface="Arimo" charset="1" panose="020B0604020202020204"/>
      <p:regular r:id="rId33"/>
    </p:embeddedFont>
    <p:embeddedFont>
      <p:font typeface="Century Gothic Paneuropean Bold" charset="1" panose="020B0702020202020204"/>
      <p:regular r:id="rId34"/>
    </p:embeddedFont>
    <p:embeddedFont>
      <p:font typeface="Calibri (MS)" charset="1" panose="020F0502020204030204"/>
      <p:regular r:id="rId35"/>
    </p:embeddedFont>
    <p:embeddedFont>
      <p:font typeface="Calibri (MS) Bold" charset="1" panose="020F0702030404030204"/>
      <p:regular r:id="rId36"/>
    </p:embeddedFont>
    <p:embeddedFont>
      <p:font typeface="Helios" charset="1" panose="020B0504020202020204"/>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 Id="rId4" Target="../media/image3.jpeg" Type="http://schemas.openxmlformats.org/officeDocument/2006/relationships/image"/><Relationship Id="rId5" Target="../media/image4.png" Type="http://schemas.openxmlformats.org/officeDocument/2006/relationships/image"/><Relationship Id="rId6" Target="../media/image5.svg" Type="http://schemas.openxmlformats.org/officeDocument/2006/relationships/image"/><Relationship Id="rId7" Target="../media/image6.png" Type="http://schemas.openxmlformats.org/officeDocument/2006/relationships/image"/><Relationship Id="rId8" Target="../media/image7.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2.png" Type="http://schemas.openxmlformats.org/officeDocument/2006/relationships/image"/><Relationship Id="rId11" Target="../media/image43.svg" Type="http://schemas.openxmlformats.org/officeDocument/2006/relationships/image"/><Relationship Id="rId12" Target="../media/image44.png" Type="http://schemas.openxmlformats.org/officeDocument/2006/relationships/image"/><Relationship Id="rId13" Target="../media/image45.svg" Type="http://schemas.openxmlformats.org/officeDocument/2006/relationships/image"/><Relationship Id="rId14" Target="../media/image46.png" Type="http://schemas.openxmlformats.org/officeDocument/2006/relationships/image"/><Relationship Id="rId15" Target="../media/image47.svg" Type="http://schemas.openxmlformats.org/officeDocument/2006/relationships/image"/><Relationship Id="rId16" Target="../media/image48.png" Type="http://schemas.openxmlformats.org/officeDocument/2006/relationships/image"/><Relationship Id="rId17" Target="../media/image49.svg" Type="http://schemas.openxmlformats.org/officeDocument/2006/relationships/image"/><Relationship Id="rId2" Target="../media/image36.png" Type="http://schemas.openxmlformats.org/officeDocument/2006/relationships/image"/><Relationship Id="rId3" Target="../media/image37.svg" Type="http://schemas.openxmlformats.org/officeDocument/2006/relationships/image"/><Relationship Id="rId4" Target="../media/image23.jpeg" Type="http://schemas.openxmlformats.org/officeDocument/2006/relationships/image"/><Relationship Id="rId5" Target="../media/image8.jpeg" Type="http://schemas.openxmlformats.org/officeDocument/2006/relationships/image"/><Relationship Id="rId6" Target="../media/image38.png" Type="http://schemas.openxmlformats.org/officeDocument/2006/relationships/image"/><Relationship Id="rId7" Target="../media/image39.svg" Type="http://schemas.openxmlformats.org/officeDocument/2006/relationships/image"/><Relationship Id="rId8" Target="../media/image40.png" Type="http://schemas.openxmlformats.org/officeDocument/2006/relationships/image"/><Relationship Id="rId9" Target="../media/image41.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4.png" Type="http://schemas.openxmlformats.org/officeDocument/2006/relationships/image"/><Relationship Id="rId11" Target="../media/image55.svg" Type="http://schemas.openxmlformats.org/officeDocument/2006/relationships/image"/><Relationship Id="rId12" Target="../media/image56.png" Type="http://schemas.openxmlformats.org/officeDocument/2006/relationships/image"/><Relationship Id="rId13" Target="../media/image57.svg" Type="http://schemas.openxmlformats.org/officeDocument/2006/relationships/image"/><Relationship Id="rId14" Target="../media/image58.png" Type="http://schemas.openxmlformats.org/officeDocument/2006/relationships/image"/><Relationship Id="rId15" Target="../media/image59.svg" Type="http://schemas.openxmlformats.org/officeDocument/2006/relationships/image"/><Relationship Id="rId16" Target="../media/image60.png" Type="http://schemas.openxmlformats.org/officeDocument/2006/relationships/image"/><Relationship Id="rId2" Target="../media/image36.png" Type="http://schemas.openxmlformats.org/officeDocument/2006/relationships/image"/><Relationship Id="rId3" Target="../media/image37.svg" Type="http://schemas.openxmlformats.org/officeDocument/2006/relationships/image"/><Relationship Id="rId4" Target="../media/image23.jpeg" Type="http://schemas.openxmlformats.org/officeDocument/2006/relationships/image"/><Relationship Id="rId5" Target="../media/image8.jpeg" Type="http://schemas.openxmlformats.org/officeDocument/2006/relationships/image"/><Relationship Id="rId6" Target="../media/image50.png" Type="http://schemas.openxmlformats.org/officeDocument/2006/relationships/image"/><Relationship Id="rId7" Target="../media/image51.svg" Type="http://schemas.openxmlformats.org/officeDocument/2006/relationships/image"/><Relationship Id="rId8" Target="../media/image52.png" Type="http://schemas.openxmlformats.org/officeDocument/2006/relationships/image"/><Relationship Id="rId9" Target="../media/image53.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jpeg" Type="http://schemas.openxmlformats.org/officeDocument/2006/relationships/image"/><Relationship Id="rId3" Target="../media/image8.jpeg" Type="http://schemas.openxmlformats.org/officeDocument/2006/relationships/image"/><Relationship Id="rId4" Target="../media/image61.png" Type="http://schemas.openxmlformats.org/officeDocument/2006/relationships/image"/><Relationship Id="rId5" Target="../media/image62.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3.jpeg" Type="http://schemas.openxmlformats.org/officeDocument/2006/relationships/image"/><Relationship Id="rId3" Target="../media/image8.jpeg" Type="http://schemas.openxmlformats.org/officeDocument/2006/relationships/image"/><Relationship Id="rId4" Target="../media/image63.png" Type="http://schemas.openxmlformats.org/officeDocument/2006/relationships/image"/><Relationship Id="rId5" Target="../media/image64.svg" Type="http://schemas.openxmlformats.org/officeDocument/2006/relationships/image"/><Relationship Id="rId6" Target="../media/image65.png" Type="http://schemas.openxmlformats.org/officeDocument/2006/relationships/image"/><Relationship Id="rId7" Target="../media/image66.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67.jpe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1.svg" Type="http://schemas.openxmlformats.org/officeDocument/2006/relationships/image"/><Relationship Id="rId11" Target="../media/image70.png" Type="http://schemas.openxmlformats.org/officeDocument/2006/relationships/image"/><Relationship Id="rId12" Target="../media/image71.svg" Type="http://schemas.openxmlformats.org/officeDocument/2006/relationships/image"/><Relationship Id="rId13" Target="../media/image72.jpeg" Type="http://schemas.openxmlformats.org/officeDocument/2006/relationships/image"/><Relationship Id="rId2" Target="../media/image8.jpeg" Type="http://schemas.openxmlformats.org/officeDocument/2006/relationships/image"/><Relationship Id="rId3" Target="../media/image68.png" Type="http://schemas.openxmlformats.org/officeDocument/2006/relationships/image"/><Relationship Id="rId4" Target="../media/image69.svg" Type="http://schemas.openxmlformats.org/officeDocument/2006/relationships/image"/><Relationship Id="rId5" Target="../media/image32.png" Type="http://schemas.openxmlformats.org/officeDocument/2006/relationships/image"/><Relationship Id="rId6" Target="../media/image33.svg" Type="http://schemas.openxmlformats.org/officeDocument/2006/relationships/image"/><Relationship Id="rId7" Target="../media/image28.png" Type="http://schemas.openxmlformats.org/officeDocument/2006/relationships/image"/><Relationship Id="rId8" Target="../media/image29.svg" Type="http://schemas.openxmlformats.org/officeDocument/2006/relationships/image"/><Relationship Id="rId9" Target="../media/image30.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79.png" Type="http://schemas.openxmlformats.org/officeDocument/2006/relationships/image"/><Relationship Id="rId11" Target="../media/image80.png" Type="http://schemas.openxmlformats.org/officeDocument/2006/relationships/image"/><Relationship Id="rId2" Target="../media/image72.jpeg" Type="http://schemas.openxmlformats.org/officeDocument/2006/relationships/image"/><Relationship Id="rId3" Target="../media/image73.png" Type="http://schemas.openxmlformats.org/officeDocument/2006/relationships/image"/><Relationship Id="rId4" Target="../media/image74.svg" Type="http://schemas.openxmlformats.org/officeDocument/2006/relationships/image"/><Relationship Id="rId5" Target="../media/image8.jpeg" Type="http://schemas.openxmlformats.org/officeDocument/2006/relationships/image"/><Relationship Id="rId6" Target="../media/image75.png" Type="http://schemas.openxmlformats.org/officeDocument/2006/relationships/image"/><Relationship Id="rId7" Target="../media/image76.png" Type="http://schemas.openxmlformats.org/officeDocument/2006/relationships/image"/><Relationship Id="rId8" Target="../media/image77.png" Type="http://schemas.openxmlformats.org/officeDocument/2006/relationships/image"/><Relationship Id="rId9" Target="../media/image78.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89.png" Type="http://schemas.openxmlformats.org/officeDocument/2006/relationships/image"/><Relationship Id="rId11" Target="../media/image90.svg" Type="http://schemas.openxmlformats.org/officeDocument/2006/relationships/image"/><Relationship Id="rId12" Target="../media/image91.png" Type="http://schemas.openxmlformats.org/officeDocument/2006/relationships/image"/><Relationship Id="rId13" Target="../media/image92.png" Type="http://schemas.openxmlformats.org/officeDocument/2006/relationships/image"/><Relationship Id="rId14" Target="../media/image93.png" Type="http://schemas.openxmlformats.org/officeDocument/2006/relationships/image"/><Relationship Id="rId15" Target="../media/image94.png" Type="http://schemas.openxmlformats.org/officeDocument/2006/relationships/image"/><Relationship Id="rId16" Target="../media/image95.png" Type="http://schemas.openxmlformats.org/officeDocument/2006/relationships/image"/><Relationship Id="rId17" Target="../media/image96.png" Type="http://schemas.openxmlformats.org/officeDocument/2006/relationships/image"/><Relationship Id="rId18" Target="../media/image8.jpeg" Type="http://schemas.openxmlformats.org/officeDocument/2006/relationships/image"/><Relationship Id="rId19" Target="../media/image97.png" Type="http://schemas.openxmlformats.org/officeDocument/2006/relationships/image"/><Relationship Id="rId2" Target="../media/image81.png" Type="http://schemas.openxmlformats.org/officeDocument/2006/relationships/image"/><Relationship Id="rId20" Target="../media/image98.png" Type="http://schemas.openxmlformats.org/officeDocument/2006/relationships/image"/><Relationship Id="rId21" Target="../media/image99.svg" Type="http://schemas.openxmlformats.org/officeDocument/2006/relationships/image"/><Relationship Id="rId22" Target="../media/image72.jpeg" Type="http://schemas.openxmlformats.org/officeDocument/2006/relationships/image"/><Relationship Id="rId23" Target="../media/image100.png" Type="http://schemas.openxmlformats.org/officeDocument/2006/relationships/image"/><Relationship Id="rId24" Target="../media/image101.svg" Type="http://schemas.openxmlformats.org/officeDocument/2006/relationships/image"/><Relationship Id="rId25" Target="../media/image102.png" Type="http://schemas.openxmlformats.org/officeDocument/2006/relationships/image"/><Relationship Id="rId3" Target="../media/image82.svg" Type="http://schemas.openxmlformats.org/officeDocument/2006/relationships/image"/><Relationship Id="rId4" Target="../media/image83.png" Type="http://schemas.openxmlformats.org/officeDocument/2006/relationships/image"/><Relationship Id="rId5" Target="../media/image84.svg" Type="http://schemas.openxmlformats.org/officeDocument/2006/relationships/image"/><Relationship Id="rId6" Target="../media/image85.png" Type="http://schemas.openxmlformats.org/officeDocument/2006/relationships/image"/><Relationship Id="rId7" Target="../media/image86.svg" Type="http://schemas.openxmlformats.org/officeDocument/2006/relationships/image"/><Relationship Id="rId8" Target="../media/image87.png" Type="http://schemas.openxmlformats.org/officeDocument/2006/relationships/image"/><Relationship Id="rId9" Target="../media/image88.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3.png" Type="http://schemas.openxmlformats.org/officeDocument/2006/relationships/image"/><Relationship Id="rId11" Target="../media/image91.png" Type="http://schemas.openxmlformats.org/officeDocument/2006/relationships/image"/><Relationship Id="rId12" Target="../media/image104.png" Type="http://schemas.openxmlformats.org/officeDocument/2006/relationships/image"/><Relationship Id="rId13" Target="../media/image105.png" Type="http://schemas.openxmlformats.org/officeDocument/2006/relationships/image"/><Relationship Id="rId2" Target="../media/image8.jpeg" Type="http://schemas.openxmlformats.org/officeDocument/2006/relationships/image"/><Relationship Id="rId3" Target="../media/image72.jpeg" Type="http://schemas.openxmlformats.org/officeDocument/2006/relationships/image"/><Relationship Id="rId4" Target="../media/image83.png" Type="http://schemas.openxmlformats.org/officeDocument/2006/relationships/image"/><Relationship Id="rId5" Target="../media/image84.svg" Type="http://schemas.openxmlformats.org/officeDocument/2006/relationships/image"/><Relationship Id="rId6" Target="../media/image85.png" Type="http://schemas.openxmlformats.org/officeDocument/2006/relationships/image"/><Relationship Id="rId7" Target="../media/image86.svg" Type="http://schemas.openxmlformats.org/officeDocument/2006/relationships/image"/><Relationship Id="rId8" Target="../media/image100.png" Type="http://schemas.openxmlformats.org/officeDocument/2006/relationships/image"/><Relationship Id="rId9" Target="../media/image101.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72.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9.jpe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106.png" Type="http://schemas.openxmlformats.org/officeDocument/2006/relationships/image"/><Relationship Id="rId4" Target="../media/image107.png" Type="http://schemas.openxmlformats.org/officeDocument/2006/relationships/image"/><Relationship Id="rId5" Target="../media/image108.png" Type="http://schemas.openxmlformats.org/officeDocument/2006/relationships/image"/><Relationship Id="rId6" Target="../media/image72.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9.png" Type="http://schemas.openxmlformats.org/officeDocument/2006/relationships/image"/><Relationship Id="rId3" Target="../media/image8.jpeg" Type="http://schemas.openxmlformats.org/officeDocument/2006/relationships/image"/><Relationship Id="rId4" Target="../media/image110.png" Type="http://schemas.openxmlformats.org/officeDocument/2006/relationships/image"/><Relationship Id="rId5" Target="../media/image72.jpe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11.png" Type="http://schemas.openxmlformats.org/officeDocument/2006/relationships/image"/><Relationship Id="rId3" Target="../media/image112.jpeg" Type="http://schemas.openxmlformats.org/officeDocument/2006/relationships/image"/><Relationship Id="rId4" Target="../media/image113.jpeg" Type="http://schemas.openxmlformats.org/officeDocument/2006/relationships/image"/><Relationship Id="rId5" Target="../media/image8.jpeg" Type="http://schemas.openxmlformats.org/officeDocument/2006/relationships/image"/><Relationship Id="rId6" Target="../media/image114.png" Type="http://schemas.openxmlformats.org/officeDocument/2006/relationships/image"/><Relationship Id="rId7" Target="../media/image72.jpe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72.jpeg" Type="http://schemas.openxmlformats.org/officeDocument/2006/relationships/image"/><Relationship Id="rId4" Target="https://dri.ufu.br" TargetMode="External" Type="http://schemas.openxmlformats.org/officeDocument/2006/relationships/hyperlink"/></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67.jpe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10.jpeg" Type="http://schemas.openxmlformats.org/officeDocument/2006/relationships/image"/><Relationship Id="rId4" Target="https://www.youtube.com/watch?v=mLvM_WXJk0I" TargetMode="External" Type="http://schemas.openxmlformats.org/officeDocument/2006/relationships/video"/><Relationship Id="rId5" Target="../media/image9.jpeg" Type="http://schemas.openxmlformats.org/officeDocument/2006/relationships/image"/><Relationship Id="rId6" Target="https://www.youtube.com/watch?v=mLvM_WXJk0I" TargetMode="External" Type="http://schemas.openxmlformats.org/officeDocument/2006/relationships/hyperlink"/></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11.png" Type="http://schemas.openxmlformats.org/officeDocument/2006/relationships/image"/><Relationship Id="rId4" Target="../media/image9.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8.svg" Type="http://schemas.openxmlformats.org/officeDocument/2006/relationships/image"/><Relationship Id="rId2" Target="../media/image12.png" Type="http://schemas.openxmlformats.org/officeDocument/2006/relationships/image"/><Relationship Id="rId3" Target="../media/image13.svg" Type="http://schemas.openxmlformats.org/officeDocument/2006/relationships/image"/><Relationship Id="rId4" Target="../media/image14.png" Type="http://schemas.openxmlformats.org/officeDocument/2006/relationships/image"/><Relationship Id="rId5" Target="../media/image15.png" Type="http://schemas.openxmlformats.org/officeDocument/2006/relationships/image"/><Relationship Id="rId6" Target="../media/image16.png" Type="http://schemas.openxmlformats.org/officeDocument/2006/relationships/image"/><Relationship Id="rId7" Target="../media/image8.jpeg" Type="http://schemas.openxmlformats.org/officeDocument/2006/relationships/image"/><Relationship Id="rId8" Target="../media/image9.jpeg" Type="http://schemas.openxmlformats.org/officeDocument/2006/relationships/image"/><Relationship Id="rId9" Target="../media/image17.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19.png" Type="http://schemas.openxmlformats.org/officeDocument/2006/relationships/image"/><Relationship Id="rId4" Target="../media/image20.svg" Type="http://schemas.openxmlformats.org/officeDocument/2006/relationships/image"/><Relationship Id="rId5" Target="../media/image9.jpe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 Id="rId3" Target="../media/image8.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29.svg" Type="http://schemas.openxmlformats.org/officeDocument/2006/relationships/image"/><Relationship Id="rId11" Target="../media/image30.png" Type="http://schemas.openxmlformats.org/officeDocument/2006/relationships/image"/><Relationship Id="rId12" Target="../media/image31.svg" Type="http://schemas.openxmlformats.org/officeDocument/2006/relationships/image"/><Relationship Id="rId13" Target="../media/image32.png" Type="http://schemas.openxmlformats.org/officeDocument/2006/relationships/image"/><Relationship Id="rId14" Target="../media/image33.svg" Type="http://schemas.openxmlformats.org/officeDocument/2006/relationships/image"/><Relationship Id="rId15" Target="../media/image34.png" Type="http://schemas.openxmlformats.org/officeDocument/2006/relationships/image"/><Relationship Id="rId16" Target="../media/image35.svg" Type="http://schemas.openxmlformats.org/officeDocument/2006/relationships/image"/><Relationship Id="rId2" Target="../media/image22.jpeg" Type="http://schemas.openxmlformats.org/officeDocument/2006/relationships/image"/><Relationship Id="rId3" Target="../media/image23.jpeg" Type="http://schemas.openxmlformats.org/officeDocument/2006/relationships/image"/><Relationship Id="rId4" Target="../media/image8.jpeg" Type="http://schemas.openxmlformats.org/officeDocument/2006/relationships/image"/><Relationship Id="rId5" Target="../media/image24.png" Type="http://schemas.openxmlformats.org/officeDocument/2006/relationships/image"/><Relationship Id="rId6" Target="../media/image25.svg" Type="http://schemas.openxmlformats.org/officeDocument/2006/relationships/image"/><Relationship Id="rId7" Target="../media/image26.png" Type="http://schemas.openxmlformats.org/officeDocument/2006/relationships/image"/><Relationship Id="rId8" Target="../media/image27.svg" Type="http://schemas.openxmlformats.org/officeDocument/2006/relationships/image"/><Relationship Id="rId9" Target="../media/image28.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23.jpeg" Type="http://schemas.openxmlformats.org/officeDocument/2006/relationships/image"/><Relationship Id="rId4" Target="https://youtu.be/JuRnbN1_lg0" TargetMode="External" Type="http://schemas.openxmlformats.org/officeDocument/2006/relationships/hyperlink"/><Relationship Id="rId5" Target="../media/image10.jpeg" Type="http://schemas.openxmlformats.org/officeDocument/2006/relationships/image"/><Relationship Id="rId6" Target="https://youtu.be/JuRnbN1_lg0" TargetMode="External" Type="http://schemas.openxmlformats.org/officeDocument/2006/relationships/video"/></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108250"/>
            <a:ext cx="12284687" cy="7386168"/>
          </a:xfrm>
          <a:custGeom>
            <a:avLst/>
            <a:gdLst/>
            <a:ahLst/>
            <a:cxnLst/>
            <a:rect r="r" b="b" t="t" l="l"/>
            <a:pathLst>
              <a:path h="7386168" w="12284687">
                <a:moveTo>
                  <a:pt x="0" y="0"/>
                </a:moveTo>
                <a:lnTo>
                  <a:pt x="12284687" y="0"/>
                </a:lnTo>
                <a:lnTo>
                  <a:pt x="12284687" y="7386168"/>
                </a:lnTo>
                <a:lnTo>
                  <a:pt x="0" y="7386168"/>
                </a:lnTo>
                <a:lnTo>
                  <a:pt x="0" y="0"/>
                </a:lnTo>
                <a:close/>
              </a:path>
            </a:pathLst>
          </a:custGeom>
          <a:blipFill>
            <a:blip r:embed="rId2">
              <a:alphaModFix amt="23000"/>
            </a:blip>
            <a:stretch>
              <a:fillRect l="0" t="0" r="0" b="0"/>
            </a:stretch>
          </a:blipFill>
        </p:spPr>
      </p:sp>
      <p:grpSp>
        <p:nvGrpSpPr>
          <p:cNvPr name="Group 3" id="3"/>
          <p:cNvGrpSpPr/>
          <p:nvPr/>
        </p:nvGrpSpPr>
        <p:grpSpPr>
          <a:xfrm rot="0">
            <a:off x="1252574" y="5074670"/>
            <a:ext cx="1259578" cy="1487270"/>
            <a:chOff x="0" y="0"/>
            <a:chExt cx="688365" cy="812800"/>
          </a:xfrm>
        </p:grpSpPr>
        <p:sp>
          <p:nvSpPr>
            <p:cNvPr name="Freeform 4" id="4"/>
            <p:cNvSpPr/>
            <p:nvPr/>
          </p:nvSpPr>
          <p:spPr>
            <a:xfrm flipH="false" flipV="false" rot="0">
              <a:off x="0" y="0"/>
              <a:ext cx="688365" cy="812800"/>
            </a:xfrm>
            <a:custGeom>
              <a:avLst/>
              <a:gdLst/>
              <a:ahLst/>
              <a:cxnLst/>
              <a:rect r="r" b="b" t="t" l="l"/>
              <a:pathLst>
                <a:path h="812800" w="688365">
                  <a:moveTo>
                    <a:pt x="344183" y="0"/>
                  </a:moveTo>
                  <a:lnTo>
                    <a:pt x="688365" y="203200"/>
                  </a:lnTo>
                  <a:lnTo>
                    <a:pt x="688365" y="609600"/>
                  </a:lnTo>
                  <a:lnTo>
                    <a:pt x="344183" y="812800"/>
                  </a:lnTo>
                  <a:lnTo>
                    <a:pt x="0" y="609600"/>
                  </a:lnTo>
                  <a:lnTo>
                    <a:pt x="0" y="203200"/>
                  </a:lnTo>
                  <a:lnTo>
                    <a:pt x="344183" y="0"/>
                  </a:lnTo>
                  <a:close/>
                </a:path>
              </a:pathLst>
            </a:custGeom>
            <a:blipFill>
              <a:blip r:embed="rId3"/>
              <a:stretch>
                <a:fillRect l="-90970" t="0" r="-9645" b="-13197"/>
              </a:stretch>
            </a:blipFill>
            <a:ln w="76200" cap="sq">
              <a:solidFill>
                <a:srgbClr val="373372"/>
              </a:solidFill>
              <a:prstDash val="solid"/>
              <a:miter/>
            </a:ln>
          </p:spPr>
        </p:sp>
      </p:grpSp>
      <p:sp>
        <p:nvSpPr>
          <p:cNvPr name="TextBox 5" id="5"/>
          <p:cNvSpPr txBox="true"/>
          <p:nvPr/>
        </p:nvSpPr>
        <p:spPr>
          <a:xfrm rot="0">
            <a:off x="0" y="573559"/>
            <a:ext cx="7457999" cy="2017731"/>
          </a:xfrm>
          <a:prstGeom prst="rect">
            <a:avLst/>
          </a:prstGeom>
        </p:spPr>
        <p:txBody>
          <a:bodyPr anchor="t" rtlCol="false" tIns="0" lIns="0" bIns="0" rIns="0">
            <a:spAutoFit/>
          </a:bodyPr>
          <a:lstStyle/>
          <a:p>
            <a:pPr algn="ctr">
              <a:lnSpc>
                <a:spcPts val="7682"/>
              </a:lnSpc>
            </a:pPr>
            <a:r>
              <a:rPr lang="en-US" b="true" sz="8536" spc="-170">
                <a:solidFill>
                  <a:srgbClr val="373372"/>
                </a:solidFill>
                <a:latin typeface="Mosse Thai Bold"/>
                <a:ea typeface="Mosse Thai Bold"/>
                <a:cs typeface="Mosse Thai Bold"/>
                <a:sym typeface="Mosse Thai Bold"/>
              </a:rPr>
              <a:t>BIENVENUE À UFU</a:t>
            </a:r>
          </a:p>
        </p:txBody>
      </p:sp>
      <p:grpSp>
        <p:nvGrpSpPr>
          <p:cNvPr name="Group 6" id="6"/>
          <p:cNvGrpSpPr/>
          <p:nvPr/>
        </p:nvGrpSpPr>
        <p:grpSpPr>
          <a:xfrm rot="0">
            <a:off x="1252574" y="3648633"/>
            <a:ext cx="1278123" cy="1487270"/>
            <a:chOff x="0" y="0"/>
            <a:chExt cx="698500" cy="812800"/>
          </a:xfrm>
        </p:grpSpPr>
        <p:sp>
          <p:nvSpPr>
            <p:cNvPr name="Freeform 7" id="7"/>
            <p:cNvSpPr/>
            <p:nvPr/>
          </p:nvSpPr>
          <p:spPr>
            <a:xfrm flipH="false" flipV="false" rot="0">
              <a:off x="0" y="0"/>
              <a:ext cx="698500" cy="812800"/>
            </a:xfrm>
            <a:custGeom>
              <a:avLst/>
              <a:gdLst/>
              <a:ahLst/>
              <a:cxnLst/>
              <a:rect r="r" b="b" t="t" l="l"/>
              <a:pathLst>
                <a:path h="812800" w="698500">
                  <a:moveTo>
                    <a:pt x="349250" y="0"/>
                  </a:moveTo>
                  <a:lnTo>
                    <a:pt x="698500" y="203200"/>
                  </a:lnTo>
                  <a:lnTo>
                    <a:pt x="698500" y="609600"/>
                  </a:lnTo>
                  <a:lnTo>
                    <a:pt x="349250" y="812800"/>
                  </a:lnTo>
                  <a:lnTo>
                    <a:pt x="0" y="609600"/>
                  </a:lnTo>
                  <a:lnTo>
                    <a:pt x="0" y="203200"/>
                  </a:lnTo>
                  <a:lnTo>
                    <a:pt x="349250" y="0"/>
                  </a:lnTo>
                  <a:close/>
                </a:path>
              </a:pathLst>
            </a:custGeom>
            <a:blipFill>
              <a:blip r:embed="rId4"/>
              <a:stretch>
                <a:fillRect l="0" t="0" r="0" b="-28745"/>
              </a:stretch>
            </a:blipFill>
            <a:ln w="76200" cap="sq">
              <a:solidFill>
                <a:srgbClr val="373372"/>
              </a:solidFill>
              <a:prstDash val="solid"/>
              <a:miter/>
            </a:ln>
          </p:spPr>
        </p:sp>
      </p:grpSp>
      <p:sp>
        <p:nvSpPr>
          <p:cNvPr name="TextBox 8" id="8"/>
          <p:cNvSpPr txBox="true"/>
          <p:nvPr/>
        </p:nvSpPr>
        <p:spPr>
          <a:xfrm rot="0">
            <a:off x="4972969" y="5427880"/>
            <a:ext cx="1538033" cy="217814"/>
          </a:xfrm>
          <a:prstGeom prst="rect">
            <a:avLst/>
          </a:prstGeom>
        </p:spPr>
        <p:txBody>
          <a:bodyPr anchor="t" rtlCol="false" tIns="0" lIns="0" bIns="0" rIns="0">
            <a:spAutoFit/>
          </a:bodyPr>
          <a:lstStyle/>
          <a:p>
            <a:pPr algn="ctr">
              <a:lnSpc>
                <a:spcPts val="1644"/>
              </a:lnSpc>
            </a:pPr>
            <a:r>
              <a:rPr lang="en-US" sz="1827" spc="-36">
                <a:solidFill>
                  <a:srgbClr val="373372"/>
                </a:solidFill>
                <a:latin typeface="Mosse Thai"/>
                <a:ea typeface="Mosse Thai"/>
                <a:cs typeface="Mosse Thai"/>
                <a:sym typeface="Mosse Thai"/>
              </a:rPr>
              <a:t>VICE -RECTRICE</a:t>
            </a:r>
          </a:p>
        </p:txBody>
      </p:sp>
      <p:grpSp>
        <p:nvGrpSpPr>
          <p:cNvPr name="Group 9" id="9"/>
          <p:cNvGrpSpPr/>
          <p:nvPr/>
        </p:nvGrpSpPr>
        <p:grpSpPr>
          <a:xfrm rot="0">
            <a:off x="2530696" y="3868652"/>
            <a:ext cx="3980306" cy="733041"/>
            <a:chOff x="0" y="0"/>
            <a:chExt cx="5307074" cy="977388"/>
          </a:xfrm>
        </p:grpSpPr>
        <p:sp>
          <p:nvSpPr>
            <p:cNvPr name="Freeform 10" id="10"/>
            <p:cNvSpPr/>
            <p:nvPr/>
          </p:nvSpPr>
          <p:spPr>
            <a:xfrm flipH="false" flipV="false" rot="0">
              <a:off x="0" y="353807"/>
              <a:ext cx="5307074" cy="623581"/>
            </a:xfrm>
            <a:custGeom>
              <a:avLst/>
              <a:gdLst/>
              <a:ahLst/>
              <a:cxnLst/>
              <a:rect r="r" b="b" t="t" l="l"/>
              <a:pathLst>
                <a:path h="623581" w="5307074">
                  <a:moveTo>
                    <a:pt x="0" y="0"/>
                  </a:moveTo>
                  <a:lnTo>
                    <a:pt x="5307074" y="0"/>
                  </a:lnTo>
                  <a:lnTo>
                    <a:pt x="5307074" y="623581"/>
                  </a:lnTo>
                  <a:lnTo>
                    <a:pt x="0" y="62358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1" id="11"/>
            <p:cNvSpPr txBox="true"/>
            <p:nvPr/>
          </p:nvSpPr>
          <p:spPr>
            <a:xfrm rot="0">
              <a:off x="4022938" y="57150"/>
              <a:ext cx="1284137" cy="302682"/>
            </a:xfrm>
            <a:prstGeom prst="rect">
              <a:avLst/>
            </a:prstGeom>
          </p:spPr>
          <p:txBody>
            <a:bodyPr anchor="t" rtlCol="false" tIns="0" lIns="0" bIns="0" rIns="0">
              <a:spAutoFit/>
            </a:bodyPr>
            <a:lstStyle/>
            <a:p>
              <a:pPr algn="ctr">
                <a:lnSpc>
                  <a:spcPts val="1649"/>
                </a:lnSpc>
              </a:pPr>
              <a:r>
                <a:rPr lang="en-US" sz="1833" spc="-36">
                  <a:solidFill>
                    <a:srgbClr val="373372"/>
                  </a:solidFill>
                  <a:latin typeface="Mosse Thai"/>
                  <a:ea typeface="Mosse Thai"/>
                  <a:cs typeface="Mosse Thai"/>
                  <a:sym typeface="Mosse Thai"/>
                </a:rPr>
                <a:t>RECTEUR</a:t>
              </a:r>
            </a:p>
          </p:txBody>
        </p:sp>
        <p:sp>
          <p:nvSpPr>
            <p:cNvPr name="TextBox 12" id="12"/>
            <p:cNvSpPr txBox="true"/>
            <p:nvPr/>
          </p:nvSpPr>
          <p:spPr>
            <a:xfrm rot="0">
              <a:off x="131000" y="498231"/>
              <a:ext cx="5045075" cy="355600"/>
            </a:xfrm>
            <a:prstGeom prst="rect">
              <a:avLst/>
            </a:prstGeom>
          </p:spPr>
          <p:txBody>
            <a:bodyPr anchor="t" rtlCol="false" tIns="0" lIns="0" bIns="0" rIns="0">
              <a:spAutoFit/>
            </a:bodyPr>
            <a:lstStyle/>
            <a:p>
              <a:pPr algn="ctr">
                <a:lnSpc>
                  <a:spcPts val="2160"/>
                </a:lnSpc>
                <a:spcBef>
                  <a:spcPct val="0"/>
                </a:spcBef>
              </a:pPr>
              <a:r>
                <a:rPr lang="en-US" sz="1800">
                  <a:solidFill>
                    <a:srgbClr val="FFFFFF"/>
                  </a:solidFill>
                  <a:latin typeface="Mosse Thai"/>
                  <a:ea typeface="Mosse Thai"/>
                  <a:cs typeface="Mosse Thai"/>
                  <a:sym typeface="Mosse Thai"/>
                </a:rPr>
                <a:t>Prof. Dr. Carlos Henrique de Carvalho</a:t>
              </a:r>
            </a:p>
          </p:txBody>
        </p:sp>
      </p:grpSp>
      <p:grpSp>
        <p:nvGrpSpPr>
          <p:cNvPr name="Group 13" id="13"/>
          <p:cNvGrpSpPr/>
          <p:nvPr/>
        </p:nvGrpSpPr>
        <p:grpSpPr>
          <a:xfrm rot="0">
            <a:off x="2485462" y="5645695"/>
            <a:ext cx="3980306" cy="467686"/>
            <a:chOff x="0" y="0"/>
            <a:chExt cx="5307074" cy="623581"/>
          </a:xfrm>
        </p:grpSpPr>
        <p:sp>
          <p:nvSpPr>
            <p:cNvPr name="Freeform 14" id="14"/>
            <p:cNvSpPr/>
            <p:nvPr/>
          </p:nvSpPr>
          <p:spPr>
            <a:xfrm flipH="false" flipV="false" rot="0">
              <a:off x="0" y="0"/>
              <a:ext cx="5307074" cy="623581"/>
            </a:xfrm>
            <a:custGeom>
              <a:avLst/>
              <a:gdLst/>
              <a:ahLst/>
              <a:cxnLst/>
              <a:rect r="r" b="b" t="t" l="l"/>
              <a:pathLst>
                <a:path h="623581" w="5307074">
                  <a:moveTo>
                    <a:pt x="0" y="0"/>
                  </a:moveTo>
                  <a:lnTo>
                    <a:pt x="5307074" y="0"/>
                  </a:lnTo>
                  <a:lnTo>
                    <a:pt x="5307074" y="623581"/>
                  </a:lnTo>
                  <a:lnTo>
                    <a:pt x="0" y="62358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15" id="15"/>
            <p:cNvSpPr txBox="true"/>
            <p:nvPr/>
          </p:nvSpPr>
          <p:spPr>
            <a:xfrm rot="0">
              <a:off x="63188" y="133991"/>
              <a:ext cx="5086548" cy="355600"/>
            </a:xfrm>
            <a:prstGeom prst="rect">
              <a:avLst/>
            </a:prstGeom>
          </p:spPr>
          <p:txBody>
            <a:bodyPr anchor="t" rtlCol="false" tIns="0" lIns="0" bIns="0" rIns="0">
              <a:spAutoFit/>
            </a:bodyPr>
            <a:lstStyle/>
            <a:p>
              <a:pPr algn="ctr">
                <a:lnSpc>
                  <a:spcPts val="2160"/>
                </a:lnSpc>
                <a:spcBef>
                  <a:spcPct val="0"/>
                </a:spcBef>
              </a:pPr>
              <a:r>
                <a:rPr lang="en-US" sz="1800">
                  <a:solidFill>
                    <a:srgbClr val="FFFFFF"/>
                  </a:solidFill>
                  <a:latin typeface="Mosse Thai"/>
                  <a:ea typeface="Mosse Thai"/>
                  <a:cs typeface="Mosse Thai"/>
                  <a:sym typeface="Mosse Thai"/>
                </a:rPr>
                <a:t>Profª. Dra. Catarina Machado Azeredo</a:t>
              </a:r>
            </a:p>
          </p:txBody>
        </p:sp>
      </p:grpSp>
      <p:grpSp>
        <p:nvGrpSpPr>
          <p:cNvPr name="Group 16" id="16"/>
          <p:cNvGrpSpPr/>
          <p:nvPr/>
        </p:nvGrpSpPr>
        <p:grpSpPr>
          <a:xfrm rot="0">
            <a:off x="4581173" y="-966715"/>
            <a:ext cx="12917330" cy="12478063"/>
            <a:chOff x="0" y="0"/>
            <a:chExt cx="17223107" cy="16637417"/>
          </a:xfrm>
        </p:grpSpPr>
        <p:grpSp>
          <p:nvGrpSpPr>
            <p:cNvPr name="Group 17" id="17"/>
            <p:cNvGrpSpPr/>
            <p:nvPr/>
          </p:nvGrpSpPr>
          <p:grpSpPr>
            <a:xfrm rot="-1832212">
              <a:off x="6811183" y="1543515"/>
              <a:ext cx="7179918" cy="4045020"/>
              <a:chOff x="0" y="0"/>
              <a:chExt cx="421897" cy="237688"/>
            </a:xfrm>
          </p:grpSpPr>
          <p:sp>
            <p:nvSpPr>
              <p:cNvPr name="Freeform 18" id="18"/>
              <p:cNvSpPr/>
              <p:nvPr/>
            </p:nvSpPr>
            <p:spPr>
              <a:xfrm flipH="false" flipV="false" rot="0">
                <a:off x="0" y="0"/>
                <a:ext cx="421897" cy="237688"/>
              </a:xfrm>
              <a:custGeom>
                <a:avLst/>
                <a:gdLst/>
                <a:ahLst/>
                <a:cxnLst/>
                <a:rect r="r" b="b" t="t" l="l"/>
                <a:pathLst>
                  <a:path h="237688" w="421897">
                    <a:moveTo>
                      <a:pt x="0" y="0"/>
                    </a:moveTo>
                    <a:lnTo>
                      <a:pt x="421897" y="0"/>
                    </a:lnTo>
                    <a:lnTo>
                      <a:pt x="421897" y="237688"/>
                    </a:lnTo>
                    <a:lnTo>
                      <a:pt x="0" y="237688"/>
                    </a:lnTo>
                    <a:close/>
                  </a:path>
                </a:pathLst>
              </a:custGeom>
              <a:solidFill>
                <a:srgbClr val="0A2268"/>
              </a:solidFill>
            </p:spPr>
          </p:sp>
          <p:sp>
            <p:nvSpPr>
              <p:cNvPr name="TextBox 19" id="19"/>
              <p:cNvSpPr txBox="true"/>
              <p:nvPr/>
            </p:nvSpPr>
            <p:spPr>
              <a:xfrm>
                <a:off x="0" y="-19050"/>
                <a:ext cx="421897" cy="256738"/>
              </a:xfrm>
              <a:prstGeom prst="rect">
                <a:avLst/>
              </a:prstGeom>
            </p:spPr>
            <p:txBody>
              <a:bodyPr anchor="ctr" rtlCol="false" tIns="50800" lIns="50800" bIns="50800" rIns="50800"/>
              <a:lstStyle/>
              <a:p>
                <a:pPr algn="ctr">
                  <a:lnSpc>
                    <a:spcPts val="930"/>
                  </a:lnSpc>
                </a:pPr>
              </a:p>
            </p:txBody>
          </p:sp>
        </p:grpSp>
        <p:grpSp>
          <p:nvGrpSpPr>
            <p:cNvPr name="Group 20" id="20"/>
            <p:cNvGrpSpPr/>
            <p:nvPr/>
          </p:nvGrpSpPr>
          <p:grpSpPr>
            <a:xfrm rot="-1832212">
              <a:off x="2018414" y="7027477"/>
              <a:ext cx="14607413" cy="6338551"/>
              <a:chOff x="0" y="0"/>
              <a:chExt cx="858341" cy="372457"/>
            </a:xfrm>
          </p:grpSpPr>
          <p:sp>
            <p:nvSpPr>
              <p:cNvPr name="Freeform 21" id="21"/>
              <p:cNvSpPr/>
              <p:nvPr/>
            </p:nvSpPr>
            <p:spPr>
              <a:xfrm flipH="false" flipV="false" rot="0">
                <a:off x="0" y="0"/>
                <a:ext cx="858341" cy="372457"/>
              </a:xfrm>
              <a:custGeom>
                <a:avLst/>
                <a:gdLst/>
                <a:ahLst/>
                <a:cxnLst/>
                <a:rect r="r" b="b" t="t" l="l"/>
                <a:pathLst>
                  <a:path h="372457" w="858341">
                    <a:moveTo>
                      <a:pt x="0" y="0"/>
                    </a:moveTo>
                    <a:lnTo>
                      <a:pt x="858341" y="0"/>
                    </a:lnTo>
                    <a:lnTo>
                      <a:pt x="858341" y="372457"/>
                    </a:lnTo>
                    <a:lnTo>
                      <a:pt x="0" y="372457"/>
                    </a:lnTo>
                    <a:close/>
                  </a:path>
                </a:pathLst>
              </a:custGeom>
              <a:solidFill>
                <a:srgbClr val="092169"/>
              </a:solidFill>
            </p:spPr>
          </p:sp>
          <p:sp>
            <p:nvSpPr>
              <p:cNvPr name="TextBox 22" id="22"/>
              <p:cNvSpPr txBox="true"/>
              <p:nvPr/>
            </p:nvSpPr>
            <p:spPr>
              <a:xfrm>
                <a:off x="0" y="-19050"/>
                <a:ext cx="858341" cy="391507"/>
              </a:xfrm>
              <a:prstGeom prst="rect">
                <a:avLst/>
              </a:prstGeom>
            </p:spPr>
            <p:txBody>
              <a:bodyPr anchor="ctr" rtlCol="false" tIns="50800" lIns="50800" bIns="50800" rIns="50800"/>
              <a:lstStyle/>
              <a:p>
                <a:pPr algn="ctr">
                  <a:lnSpc>
                    <a:spcPts val="930"/>
                  </a:lnSpc>
                </a:pPr>
              </a:p>
            </p:txBody>
          </p:sp>
        </p:grpSp>
        <p:grpSp>
          <p:nvGrpSpPr>
            <p:cNvPr name="Group 23" id="23"/>
            <p:cNvGrpSpPr/>
            <p:nvPr/>
          </p:nvGrpSpPr>
          <p:grpSpPr>
            <a:xfrm rot="0">
              <a:off x="4535321" y="2433011"/>
              <a:ext cx="5960725" cy="6835293"/>
              <a:chOff x="0" y="0"/>
              <a:chExt cx="708803" cy="812800"/>
            </a:xfrm>
          </p:grpSpPr>
          <p:sp>
            <p:nvSpPr>
              <p:cNvPr name="Freeform 24" id="24"/>
              <p:cNvSpPr/>
              <p:nvPr/>
            </p:nvSpPr>
            <p:spPr>
              <a:xfrm flipH="false" flipV="false" rot="0">
                <a:off x="0" y="4816"/>
                <a:ext cx="708803" cy="803169"/>
              </a:xfrm>
              <a:custGeom>
                <a:avLst/>
                <a:gdLst/>
                <a:ahLst/>
                <a:cxnLst/>
                <a:rect r="r" b="b" t="t" l="l"/>
                <a:pathLst>
                  <a:path h="803169" w="708803">
                    <a:moveTo>
                      <a:pt x="376468" y="7836"/>
                    </a:moveTo>
                    <a:lnTo>
                      <a:pt x="686736" y="185732"/>
                    </a:lnTo>
                    <a:cubicBezTo>
                      <a:pt x="700385" y="193557"/>
                      <a:pt x="708803" y="208088"/>
                      <a:pt x="708803" y="223821"/>
                    </a:cubicBezTo>
                    <a:lnTo>
                      <a:pt x="708803" y="579347"/>
                    </a:lnTo>
                    <a:cubicBezTo>
                      <a:pt x="708803" y="595080"/>
                      <a:pt x="700385" y="609611"/>
                      <a:pt x="686736" y="617436"/>
                    </a:cubicBezTo>
                    <a:lnTo>
                      <a:pt x="376468" y="795332"/>
                    </a:lnTo>
                    <a:cubicBezTo>
                      <a:pt x="362801" y="803168"/>
                      <a:pt x="346002" y="803168"/>
                      <a:pt x="332335" y="795332"/>
                    </a:cubicBezTo>
                    <a:lnTo>
                      <a:pt x="22067" y="617436"/>
                    </a:lnTo>
                    <a:cubicBezTo>
                      <a:pt x="8418" y="609611"/>
                      <a:pt x="0" y="595080"/>
                      <a:pt x="0" y="579347"/>
                    </a:cubicBezTo>
                    <a:lnTo>
                      <a:pt x="0" y="223821"/>
                    </a:lnTo>
                    <a:cubicBezTo>
                      <a:pt x="0" y="208088"/>
                      <a:pt x="8418" y="193557"/>
                      <a:pt x="22067" y="185732"/>
                    </a:cubicBezTo>
                    <a:lnTo>
                      <a:pt x="332335" y="7836"/>
                    </a:lnTo>
                    <a:cubicBezTo>
                      <a:pt x="346002" y="0"/>
                      <a:pt x="362801" y="0"/>
                      <a:pt x="376468" y="7836"/>
                    </a:cubicBezTo>
                    <a:close/>
                  </a:path>
                </a:pathLst>
              </a:custGeom>
              <a:solidFill>
                <a:srgbClr val="000000">
                  <a:alpha val="0"/>
                </a:srgbClr>
              </a:solidFill>
              <a:ln w="190500" cap="rnd">
                <a:solidFill>
                  <a:srgbClr val="FFFFFF"/>
                </a:solidFill>
                <a:prstDash val="solid"/>
                <a:round/>
              </a:ln>
            </p:spPr>
          </p:sp>
          <p:sp>
            <p:nvSpPr>
              <p:cNvPr name="TextBox 25" id="25"/>
              <p:cNvSpPr txBox="true"/>
              <p:nvPr/>
            </p:nvSpPr>
            <p:spPr>
              <a:xfrm>
                <a:off x="0" y="120650"/>
                <a:ext cx="708803" cy="552450"/>
              </a:xfrm>
              <a:prstGeom prst="rect">
                <a:avLst/>
              </a:prstGeom>
            </p:spPr>
            <p:txBody>
              <a:bodyPr anchor="ctr" rtlCol="false" tIns="50800" lIns="50800" bIns="50800" rIns="50800"/>
              <a:lstStyle/>
              <a:p>
                <a:pPr algn="ctr">
                  <a:lnSpc>
                    <a:spcPts val="930"/>
                  </a:lnSpc>
                </a:pPr>
              </a:p>
            </p:txBody>
          </p:sp>
        </p:grpSp>
        <p:grpSp>
          <p:nvGrpSpPr>
            <p:cNvPr name="Group 26" id="26"/>
            <p:cNvGrpSpPr/>
            <p:nvPr/>
          </p:nvGrpSpPr>
          <p:grpSpPr>
            <a:xfrm rot="-1842130">
              <a:off x="-506366" y="9338252"/>
              <a:ext cx="8279517" cy="289447"/>
              <a:chOff x="0" y="0"/>
              <a:chExt cx="2555200" cy="89328"/>
            </a:xfrm>
          </p:grpSpPr>
          <p:sp>
            <p:nvSpPr>
              <p:cNvPr name="Freeform 27" id="27"/>
              <p:cNvSpPr/>
              <p:nvPr/>
            </p:nvSpPr>
            <p:spPr>
              <a:xfrm flipH="false" flipV="false" rot="0">
                <a:off x="0" y="0"/>
                <a:ext cx="2555200" cy="89328"/>
              </a:xfrm>
              <a:custGeom>
                <a:avLst/>
                <a:gdLst/>
                <a:ahLst/>
                <a:cxnLst/>
                <a:rect r="r" b="b" t="t" l="l"/>
                <a:pathLst>
                  <a:path h="89328" w="2555200">
                    <a:moveTo>
                      <a:pt x="44664" y="0"/>
                    </a:moveTo>
                    <a:lnTo>
                      <a:pt x="2510536" y="0"/>
                    </a:lnTo>
                    <a:cubicBezTo>
                      <a:pt x="2522381" y="0"/>
                      <a:pt x="2533742" y="4706"/>
                      <a:pt x="2542118" y="13082"/>
                    </a:cubicBezTo>
                    <a:cubicBezTo>
                      <a:pt x="2550494" y="21458"/>
                      <a:pt x="2555200" y="32818"/>
                      <a:pt x="2555200" y="44664"/>
                    </a:cubicBezTo>
                    <a:lnTo>
                      <a:pt x="2555200" y="44664"/>
                    </a:lnTo>
                    <a:cubicBezTo>
                      <a:pt x="2555200" y="69331"/>
                      <a:pt x="2535203" y="89328"/>
                      <a:pt x="2510536" y="89328"/>
                    </a:cubicBezTo>
                    <a:lnTo>
                      <a:pt x="44664" y="89328"/>
                    </a:lnTo>
                    <a:cubicBezTo>
                      <a:pt x="19997" y="89328"/>
                      <a:pt x="0" y="69331"/>
                      <a:pt x="0" y="44664"/>
                    </a:cubicBezTo>
                    <a:lnTo>
                      <a:pt x="0" y="44664"/>
                    </a:lnTo>
                    <a:cubicBezTo>
                      <a:pt x="0" y="19997"/>
                      <a:pt x="19997" y="0"/>
                      <a:pt x="44664" y="0"/>
                    </a:cubicBezTo>
                    <a:close/>
                  </a:path>
                </a:pathLst>
              </a:custGeom>
              <a:solidFill>
                <a:srgbClr val="092169"/>
              </a:solidFill>
              <a:ln cap="rnd">
                <a:noFill/>
                <a:prstDash val="solid"/>
                <a:round/>
              </a:ln>
            </p:spPr>
          </p:sp>
          <p:sp>
            <p:nvSpPr>
              <p:cNvPr name="TextBox 28" id="28"/>
              <p:cNvSpPr txBox="true"/>
              <p:nvPr/>
            </p:nvSpPr>
            <p:spPr>
              <a:xfrm>
                <a:off x="0" y="-19050"/>
                <a:ext cx="2555200" cy="108378"/>
              </a:xfrm>
              <a:prstGeom prst="rect">
                <a:avLst/>
              </a:prstGeom>
            </p:spPr>
            <p:txBody>
              <a:bodyPr anchor="ctr" rtlCol="false" tIns="50800" lIns="50800" bIns="50800" rIns="50800"/>
              <a:lstStyle/>
              <a:p>
                <a:pPr algn="ctr">
                  <a:lnSpc>
                    <a:spcPts val="930"/>
                  </a:lnSpc>
                </a:pPr>
              </a:p>
            </p:txBody>
          </p:sp>
        </p:grpSp>
        <p:sp>
          <p:nvSpPr>
            <p:cNvPr name="Freeform 29" id="29"/>
            <p:cNvSpPr/>
            <p:nvPr/>
          </p:nvSpPr>
          <p:spPr>
            <a:xfrm flipH="false" flipV="false" rot="1868917">
              <a:off x="5161852" y="7812540"/>
              <a:ext cx="2239254" cy="104775"/>
            </a:xfrm>
            <a:custGeom>
              <a:avLst/>
              <a:gdLst/>
              <a:ahLst/>
              <a:cxnLst/>
              <a:rect r="r" b="b" t="t" l="l"/>
              <a:pathLst>
                <a:path h="104775" w="2239254">
                  <a:moveTo>
                    <a:pt x="0" y="0"/>
                  </a:moveTo>
                  <a:lnTo>
                    <a:pt x="2239254" y="0"/>
                  </a:lnTo>
                  <a:lnTo>
                    <a:pt x="2239254" y="104775"/>
                  </a:lnTo>
                  <a:lnTo>
                    <a:pt x="0" y="104775"/>
                  </a:lnTo>
                  <a:lnTo>
                    <a:pt x="0" y="0"/>
                  </a:lnTo>
                  <a:close/>
                </a:path>
              </a:pathLst>
            </a:custGeom>
            <a:blipFill>
              <a:blip r:embed="rId7"/>
              <a:stretch>
                <a:fillRect l="0" t="-758" r="0" b="-758"/>
              </a:stretch>
            </a:blipFill>
          </p:spPr>
        </p:sp>
        <p:sp>
          <p:nvSpPr>
            <p:cNvPr name="Freeform 30" id="30"/>
            <p:cNvSpPr/>
            <p:nvPr/>
          </p:nvSpPr>
          <p:spPr>
            <a:xfrm flipH="false" flipV="false" rot="-1901483">
              <a:off x="7711576" y="7788378"/>
              <a:ext cx="2239274" cy="104775"/>
            </a:xfrm>
            <a:custGeom>
              <a:avLst/>
              <a:gdLst/>
              <a:ahLst/>
              <a:cxnLst/>
              <a:rect r="r" b="b" t="t" l="l"/>
              <a:pathLst>
                <a:path h="104775" w="2239274">
                  <a:moveTo>
                    <a:pt x="0" y="0"/>
                  </a:moveTo>
                  <a:lnTo>
                    <a:pt x="2239274" y="0"/>
                  </a:lnTo>
                  <a:lnTo>
                    <a:pt x="2239274" y="104775"/>
                  </a:lnTo>
                  <a:lnTo>
                    <a:pt x="0" y="104775"/>
                  </a:lnTo>
                  <a:lnTo>
                    <a:pt x="0" y="0"/>
                  </a:lnTo>
                  <a:close/>
                </a:path>
              </a:pathLst>
            </a:custGeom>
            <a:blipFill>
              <a:blip r:embed="rId7"/>
              <a:stretch>
                <a:fillRect l="0" t="-759" r="0" b="-759"/>
              </a:stretch>
            </a:blipFill>
          </p:spPr>
        </p:sp>
        <p:grpSp>
          <p:nvGrpSpPr>
            <p:cNvPr name="Group 31" id="31"/>
            <p:cNvGrpSpPr/>
            <p:nvPr/>
          </p:nvGrpSpPr>
          <p:grpSpPr>
            <a:xfrm rot="62601">
              <a:off x="2413568" y="1118862"/>
              <a:ext cx="7764178" cy="2310883"/>
              <a:chOff x="0" y="0"/>
              <a:chExt cx="824855" cy="245505"/>
            </a:xfrm>
          </p:grpSpPr>
          <p:sp>
            <p:nvSpPr>
              <p:cNvPr name="Freeform 32" id="32"/>
              <p:cNvSpPr/>
              <p:nvPr/>
            </p:nvSpPr>
            <p:spPr>
              <a:xfrm flipH="false" flipV="false" rot="0">
                <a:off x="17659" y="0"/>
                <a:ext cx="789538" cy="240566"/>
              </a:xfrm>
              <a:custGeom>
                <a:avLst/>
                <a:gdLst/>
                <a:ahLst/>
                <a:cxnLst/>
                <a:rect r="r" b="b" t="t" l="l"/>
                <a:pathLst>
                  <a:path h="240566" w="789538">
                    <a:moveTo>
                      <a:pt x="416387" y="232636"/>
                    </a:moveTo>
                    <a:lnTo>
                      <a:pt x="785578" y="12869"/>
                    </a:lnTo>
                    <a:cubicBezTo>
                      <a:pt x="788255" y="11275"/>
                      <a:pt x="789537" y="8089"/>
                      <a:pt x="788711" y="5085"/>
                    </a:cubicBezTo>
                    <a:cubicBezTo>
                      <a:pt x="787885" y="2082"/>
                      <a:pt x="785153" y="0"/>
                      <a:pt x="782038" y="0"/>
                    </a:cubicBezTo>
                    <a:lnTo>
                      <a:pt x="7499" y="0"/>
                    </a:lnTo>
                    <a:cubicBezTo>
                      <a:pt x="4384" y="0"/>
                      <a:pt x="1652" y="2082"/>
                      <a:pt x="826" y="5085"/>
                    </a:cubicBezTo>
                    <a:cubicBezTo>
                      <a:pt x="0" y="8089"/>
                      <a:pt x="1282" y="11275"/>
                      <a:pt x="3959" y="12869"/>
                    </a:cubicBezTo>
                    <a:lnTo>
                      <a:pt x="373150" y="232636"/>
                    </a:lnTo>
                    <a:cubicBezTo>
                      <a:pt x="386472" y="240566"/>
                      <a:pt x="403065" y="240566"/>
                      <a:pt x="416387" y="232636"/>
                    </a:cubicBezTo>
                    <a:close/>
                  </a:path>
                </a:pathLst>
              </a:custGeom>
              <a:solidFill>
                <a:srgbClr val="092169"/>
              </a:solidFill>
            </p:spPr>
          </p:sp>
          <p:sp>
            <p:nvSpPr>
              <p:cNvPr name="TextBox 33" id="33"/>
              <p:cNvSpPr txBox="true"/>
              <p:nvPr/>
            </p:nvSpPr>
            <p:spPr>
              <a:xfrm>
                <a:off x="128884" y="-1514"/>
                <a:ext cx="567088" cy="133034"/>
              </a:xfrm>
              <a:prstGeom prst="rect">
                <a:avLst/>
              </a:prstGeom>
            </p:spPr>
            <p:txBody>
              <a:bodyPr anchor="ctr" rtlCol="false" tIns="50800" lIns="50800" bIns="50800" rIns="50800"/>
              <a:lstStyle/>
              <a:p>
                <a:pPr algn="ctr">
                  <a:lnSpc>
                    <a:spcPts val="930"/>
                  </a:lnSpc>
                </a:pPr>
              </a:p>
            </p:txBody>
          </p:sp>
        </p:grpSp>
        <p:grpSp>
          <p:nvGrpSpPr>
            <p:cNvPr name="Group 34" id="34"/>
            <p:cNvGrpSpPr/>
            <p:nvPr/>
          </p:nvGrpSpPr>
          <p:grpSpPr>
            <a:xfrm rot="0">
              <a:off x="4990263" y="2895144"/>
              <a:ext cx="5013495" cy="5911028"/>
              <a:chOff x="0" y="0"/>
              <a:chExt cx="722340" cy="851656"/>
            </a:xfrm>
          </p:grpSpPr>
          <p:sp>
            <p:nvSpPr>
              <p:cNvPr name="Freeform 35" id="35"/>
              <p:cNvSpPr/>
              <p:nvPr/>
            </p:nvSpPr>
            <p:spPr>
              <a:xfrm flipH="false" flipV="false" rot="0">
                <a:off x="0" y="7629"/>
                <a:ext cx="722340" cy="836397"/>
              </a:xfrm>
              <a:custGeom>
                <a:avLst/>
                <a:gdLst/>
                <a:ahLst/>
                <a:cxnLst/>
                <a:rect r="r" b="b" t="t" l="l"/>
                <a:pathLst>
                  <a:path h="836397" w="722340">
                    <a:moveTo>
                      <a:pt x="396940" y="12496"/>
                    </a:moveTo>
                    <a:lnTo>
                      <a:pt x="686569" y="175446"/>
                    </a:lnTo>
                    <a:cubicBezTo>
                      <a:pt x="708666" y="187878"/>
                      <a:pt x="722340" y="211261"/>
                      <a:pt x="722340" y="236614"/>
                    </a:cubicBezTo>
                    <a:lnTo>
                      <a:pt x="722340" y="599783"/>
                    </a:lnTo>
                    <a:cubicBezTo>
                      <a:pt x="722340" y="625137"/>
                      <a:pt x="708666" y="648520"/>
                      <a:pt x="686569" y="660952"/>
                    </a:cubicBezTo>
                    <a:lnTo>
                      <a:pt x="396940" y="823902"/>
                    </a:lnTo>
                    <a:cubicBezTo>
                      <a:pt x="374730" y="836397"/>
                      <a:pt x="347609" y="836397"/>
                      <a:pt x="325399" y="823902"/>
                    </a:cubicBezTo>
                    <a:lnTo>
                      <a:pt x="35771" y="660952"/>
                    </a:lnTo>
                    <a:cubicBezTo>
                      <a:pt x="13674" y="648520"/>
                      <a:pt x="0" y="625137"/>
                      <a:pt x="0" y="599783"/>
                    </a:cubicBezTo>
                    <a:lnTo>
                      <a:pt x="0" y="236614"/>
                    </a:lnTo>
                    <a:cubicBezTo>
                      <a:pt x="0" y="211261"/>
                      <a:pt x="13674" y="187878"/>
                      <a:pt x="35771" y="175446"/>
                    </a:cubicBezTo>
                    <a:lnTo>
                      <a:pt x="325399" y="12496"/>
                    </a:lnTo>
                    <a:cubicBezTo>
                      <a:pt x="347609" y="0"/>
                      <a:pt x="374730" y="0"/>
                      <a:pt x="396940" y="12496"/>
                    </a:cubicBezTo>
                    <a:close/>
                  </a:path>
                </a:pathLst>
              </a:custGeom>
              <a:solidFill>
                <a:srgbClr val="014094"/>
              </a:solidFill>
              <a:ln cap="rnd">
                <a:noFill/>
                <a:prstDash val="solid"/>
                <a:round/>
              </a:ln>
            </p:spPr>
          </p:sp>
          <p:sp>
            <p:nvSpPr>
              <p:cNvPr name="TextBox 36" id="36"/>
              <p:cNvSpPr txBox="true"/>
              <p:nvPr/>
            </p:nvSpPr>
            <p:spPr>
              <a:xfrm>
                <a:off x="0" y="120650"/>
                <a:ext cx="722340" cy="591306"/>
              </a:xfrm>
              <a:prstGeom prst="rect">
                <a:avLst/>
              </a:prstGeom>
            </p:spPr>
            <p:txBody>
              <a:bodyPr anchor="ctr" rtlCol="false" tIns="50800" lIns="50800" bIns="50800" rIns="50800"/>
              <a:lstStyle/>
              <a:p>
                <a:pPr algn="ctr">
                  <a:lnSpc>
                    <a:spcPts val="930"/>
                  </a:lnSpc>
                </a:pPr>
              </a:p>
            </p:txBody>
          </p:sp>
        </p:grpSp>
        <p:grpSp>
          <p:nvGrpSpPr>
            <p:cNvPr name="Group 37" id="37"/>
            <p:cNvGrpSpPr/>
            <p:nvPr/>
          </p:nvGrpSpPr>
          <p:grpSpPr>
            <a:xfrm rot="0">
              <a:off x="5258058" y="3201567"/>
              <a:ext cx="4515250" cy="5263172"/>
              <a:chOff x="0" y="0"/>
              <a:chExt cx="697297" cy="812800"/>
            </a:xfrm>
          </p:grpSpPr>
          <p:sp>
            <p:nvSpPr>
              <p:cNvPr name="Freeform 38" id="38"/>
              <p:cNvSpPr/>
              <p:nvPr/>
            </p:nvSpPr>
            <p:spPr>
              <a:xfrm flipH="false" flipV="false" rot="0">
                <a:off x="0" y="8766"/>
                <a:ext cx="697297" cy="795269"/>
              </a:xfrm>
              <a:custGeom>
                <a:avLst/>
                <a:gdLst/>
                <a:ahLst/>
                <a:cxnLst/>
                <a:rect r="r" b="b" t="t" l="l"/>
                <a:pathLst>
                  <a:path h="795269" w="697297">
                    <a:moveTo>
                      <a:pt x="388022" y="14182"/>
                    </a:moveTo>
                    <a:lnTo>
                      <a:pt x="657924" y="171486"/>
                    </a:lnTo>
                    <a:cubicBezTo>
                      <a:pt x="682304" y="185695"/>
                      <a:pt x="697297" y="211788"/>
                      <a:pt x="697297" y="240006"/>
                    </a:cubicBezTo>
                    <a:lnTo>
                      <a:pt x="697297" y="555262"/>
                    </a:lnTo>
                    <a:cubicBezTo>
                      <a:pt x="697297" y="583480"/>
                      <a:pt x="682304" y="609573"/>
                      <a:pt x="657924" y="623782"/>
                    </a:cubicBezTo>
                    <a:lnTo>
                      <a:pt x="388022" y="781086"/>
                    </a:lnTo>
                    <a:cubicBezTo>
                      <a:pt x="363689" y="795268"/>
                      <a:pt x="333609" y="795268"/>
                      <a:pt x="309275" y="781086"/>
                    </a:cubicBezTo>
                    <a:lnTo>
                      <a:pt x="39373" y="623782"/>
                    </a:lnTo>
                    <a:cubicBezTo>
                      <a:pt x="14994" y="609573"/>
                      <a:pt x="0" y="583480"/>
                      <a:pt x="0" y="555262"/>
                    </a:cubicBezTo>
                    <a:lnTo>
                      <a:pt x="0" y="240006"/>
                    </a:lnTo>
                    <a:cubicBezTo>
                      <a:pt x="0" y="211788"/>
                      <a:pt x="14994" y="185695"/>
                      <a:pt x="39373" y="171486"/>
                    </a:cubicBezTo>
                    <a:lnTo>
                      <a:pt x="309275" y="14182"/>
                    </a:lnTo>
                    <a:cubicBezTo>
                      <a:pt x="333609" y="0"/>
                      <a:pt x="363689" y="0"/>
                      <a:pt x="388022" y="14182"/>
                    </a:cubicBezTo>
                    <a:close/>
                  </a:path>
                </a:pathLst>
              </a:custGeom>
              <a:solidFill>
                <a:srgbClr val="FFFFFF"/>
              </a:solidFill>
              <a:ln cap="rnd">
                <a:noFill/>
                <a:prstDash val="solid"/>
                <a:round/>
              </a:ln>
            </p:spPr>
          </p:sp>
          <p:sp>
            <p:nvSpPr>
              <p:cNvPr name="TextBox 39" id="39"/>
              <p:cNvSpPr txBox="true"/>
              <p:nvPr/>
            </p:nvSpPr>
            <p:spPr>
              <a:xfrm>
                <a:off x="0" y="120650"/>
                <a:ext cx="697297" cy="552450"/>
              </a:xfrm>
              <a:prstGeom prst="rect">
                <a:avLst/>
              </a:prstGeom>
            </p:spPr>
            <p:txBody>
              <a:bodyPr anchor="ctr" rtlCol="false" tIns="50800" lIns="50800" bIns="50800" rIns="50800"/>
              <a:lstStyle/>
              <a:p>
                <a:pPr algn="ctr">
                  <a:lnSpc>
                    <a:spcPts val="930"/>
                  </a:lnSpc>
                </a:pPr>
              </a:p>
            </p:txBody>
          </p:sp>
        </p:grpSp>
        <p:sp>
          <p:nvSpPr>
            <p:cNvPr name="Freeform 40" id="40"/>
            <p:cNvSpPr/>
            <p:nvPr/>
          </p:nvSpPr>
          <p:spPr>
            <a:xfrm flipH="false" flipV="false" rot="0">
              <a:off x="5258058" y="3625213"/>
              <a:ext cx="4481015" cy="4415879"/>
            </a:xfrm>
            <a:custGeom>
              <a:avLst/>
              <a:gdLst/>
              <a:ahLst/>
              <a:cxnLst/>
              <a:rect r="r" b="b" t="t" l="l"/>
              <a:pathLst>
                <a:path h="4415879" w="4481015">
                  <a:moveTo>
                    <a:pt x="0" y="0"/>
                  </a:moveTo>
                  <a:lnTo>
                    <a:pt x="4481015" y="0"/>
                  </a:lnTo>
                  <a:lnTo>
                    <a:pt x="4481015" y="4415879"/>
                  </a:lnTo>
                  <a:lnTo>
                    <a:pt x="0" y="4415879"/>
                  </a:lnTo>
                  <a:lnTo>
                    <a:pt x="0" y="0"/>
                  </a:lnTo>
                  <a:close/>
                </a:path>
              </a:pathLst>
            </a:custGeom>
            <a:blipFill>
              <a:blip r:embed="rId8"/>
              <a:stretch>
                <a:fillRect l="0" t="-737" r="0" b="-737"/>
              </a:stretch>
            </a:blipFill>
          </p:spPr>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011566" y="1337235"/>
            <a:ext cx="9797724" cy="4647027"/>
          </a:xfrm>
          <a:custGeom>
            <a:avLst/>
            <a:gdLst/>
            <a:ahLst/>
            <a:cxnLst/>
            <a:rect r="r" b="b" t="t" l="l"/>
            <a:pathLst>
              <a:path h="4647027" w="9797724">
                <a:moveTo>
                  <a:pt x="0" y="0"/>
                </a:moveTo>
                <a:lnTo>
                  <a:pt x="9797724" y="0"/>
                </a:lnTo>
                <a:lnTo>
                  <a:pt x="9797724" y="4647027"/>
                </a:lnTo>
                <a:lnTo>
                  <a:pt x="0" y="464702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0" y="0"/>
            <a:ext cx="1916725" cy="6858000"/>
          </a:xfrm>
          <a:custGeom>
            <a:avLst/>
            <a:gdLst/>
            <a:ahLst/>
            <a:cxnLst/>
            <a:rect r="r" b="b" t="t" l="l"/>
            <a:pathLst>
              <a:path h="6858000" w="1916725">
                <a:moveTo>
                  <a:pt x="0" y="0"/>
                </a:moveTo>
                <a:lnTo>
                  <a:pt x="1916725" y="0"/>
                </a:lnTo>
                <a:lnTo>
                  <a:pt x="1916725" y="6858000"/>
                </a:lnTo>
                <a:lnTo>
                  <a:pt x="0" y="6858000"/>
                </a:lnTo>
                <a:lnTo>
                  <a:pt x="0" y="0"/>
                </a:lnTo>
                <a:close/>
              </a:path>
            </a:pathLst>
          </a:custGeom>
          <a:blipFill>
            <a:blip r:embed="rId4"/>
            <a:stretch>
              <a:fillRect l="-137912" t="0" r="-548192" b="0"/>
            </a:stretch>
          </a:blipFill>
        </p:spPr>
      </p:sp>
      <p:sp>
        <p:nvSpPr>
          <p:cNvPr name="Freeform 4" id="4"/>
          <p:cNvSpPr/>
          <p:nvPr/>
        </p:nvSpPr>
        <p:spPr>
          <a:xfrm flipH="false" flipV="false" rot="0">
            <a:off x="9982538" y="6108276"/>
            <a:ext cx="2074692" cy="606847"/>
          </a:xfrm>
          <a:custGeom>
            <a:avLst/>
            <a:gdLst/>
            <a:ahLst/>
            <a:cxnLst/>
            <a:rect r="r" b="b" t="t" l="l"/>
            <a:pathLst>
              <a:path h="606847" w="2074692">
                <a:moveTo>
                  <a:pt x="0" y="0"/>
                </a:moveTo>
                <a:lnTo>
                  <a:pt x="2074692" y="0"/>
                </a:lnTo>
                <a:lnTo>
                  <a:pt x="2074692" y="606848"/>
                </a:lnTo>
                <a:lnTo>
                  <a:pt x="0" y="606848"/>
                </a:lnTo>
                <a:lnTo>
                  <a:pt x="0" y="0"/>
                </a:lnTo>
                <a:close/>
              </a:path>
            </a:pathLst>
          </a:custGeom>
          <a:blipFill>
            <a:blip r:embed="rId5"/>
            <a:stretch>
              <a:fillRect l="0" t="0" r="0" b="0"/>
            </a:stretch>
          </a:blipFill>
        </p:spPr>
      </p:sp>
      <p:sp>
        <p:nvSpPr>
          <p:cNvPr name="Freeform 5" id="5"/>
          <p:cNvSpPr/>
          <p:nvPr/>
        </p:nvSpPr>
        <p:spPr>
          <a:xfrm flipH="false" flipV="false" rot="0">
            <a:off x="2174627" y="1580689"/>
            <a:ext cx="364677" cy="362854"/>
          </a:xfrm>
          <a:custGeom>
            <a:avLst/>
            <a:gdLst/>
            <a:ahLst/>
            <a:cxnLst/>
            <a:rect r="r" b="b" t="t" l="l"/>
            <a:pathLst>
              <a:path h="362854" w="364677">
                <a:moveTo>
                  <a:pt x="0" y="0"/>
                </a:moveTo>
                <a:lnTo>
                  <a:pt x="364678" y="0"/>
                </a:lnTo>
                <a:lnTo>
                  <a:pt x="364678" y="362853"/>
                </a:lnTo>
                <a:lnTo>
                  <a:pt x="0" y="362853"/>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2797207" y="3080099"/>
            <a:ext cx="446593" cy="348901"/>
          </a:xfrm>
          <a:custGeom>
            <a:avLst/>
            <a:gdLst/>
            <a:ahLst/>
            <a:cxnLst/>
            <a:rect r="r" b="b" t="t" l="l"/>
            <a:pathLst>
              <a:path h="348901" w="446593">
                <a:moveTo>
                  <a:pt x="0" y="0"/>
                </a:moveTo>
                <a:lnTo>
                  <a:pt x="446593" y="0"/>
                </a:lnTo>
                <a:lnTo>
                  <a:pt x="446593" y="348901"/>
                </a:lnTo>
                <a:lnTo>
                  <a:pt x="0" y="34890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2797207" y="3812762"/>
            <a:ext cx="346744" cy="433430"/>
          </a:xfrm>
          <a:custGeom>
            <a:avLst/>
            <a:gdLst/>
            <a:ahLst/>
            <a:cxnLst/>
            <a:rect r="r" b="b" t="t" l="l"/>
            <a:pathLst>
              <a:path h="433430" w="346744">
                <a:moveTo>
                  <a:pt x="0" y="0"/>
                </a:moveTo>
                <a:lnTo>
                  <a:pt x="346744" y="0"/>
                </a:lnTo>
                <a:lnTo>
                  <a:pt x="346744" y="433431"/>
                </a:lnTo>
                <a:lnTo>
                  <a:pt x="0" y="433431"/>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0">
            <a:off x="2599476" y="2382405"/>
            <a:ext cx="395462" cy="364319"/>
          </a:xfrm>
          <a:custGeom>
            <a:avLst/>
            <a:gdLst/>
            <a:ahLst/>
            <a:cxnLst/>
            <a:rect r="r" b="b" t="t" l="l"/>
            <a:pathLst>
              <a:path h="364319" w="395462">
                <a:moveTo>
                  <a:pt x="0" y="0"/>
                </a:moveTo>
                <a:lnTo>
                  <a:pt x="395462" y="0"/>
                </a:lnTo>
                <a:lnTo>
                  <a:pt x="395462" y="364319"/>
                </a:lnTo>
                <a:lnTo>
                  <a:pt x="0" y="364319"/>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9" id="9"/>
          <p:cNvSpPr/>
          <p:nvPr/>
        </p:nvSpPr>
        <p:spPr>
          <a:xfrm flipH="true" flipV="false" rot="0">
            <a:off x="2574514" y="4579568"/>
            <a:ext cx="445386" cy="434808"/>
          </a:xfrm>
          <a:custGeom>
            <a:avLst/>
            <a:gdLst/>
            <a:ahLst/>
            <a:cxnLst/>
            <a:rect r="r" b="b" t="t" l="l"/>
            <a:pathLst>
              <a:path h="434808" w="445386">
                <a:moveTo>
                  <a:pt x="445386" y="0"/>
                </a:moveTo>
                <a:lnTo>
                  <a:pt x="0" y="0"/>
                </a:lnTo>
                <a:lnTo>
                  <a:pt x="0" y="434808"/>
                </a:lnTo>
                <a:lnTo>
                  <a:pt x="445386" y="434808"/>
                </a:lnTo>
                <a:lnTo>
                  <a:pt x="445386"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0" id="10"/>
          <p:cNvSpPr/>
          <p:nvPr/>
        </p:nvSpPr>
        <p:spPr>
          <a:xfrm flipH="false" flipV="false" rot="0">
            <a:off x="2132210" y="5281229"/>
            <a:ext cx="508320" cy="432072"/>
          </a:xfrm>
          <a:custGeom>
            <a:avLst/>
            <a:gdLst/>
            <a:ahLst/>
            <a:cxnLst/>
            <a:rect r="r" b="b" t="t" l="l"/>
            <a:pathLst>
              <a:path h="432072" w="508320">
                <a:moveTo>
                  <a:pt x="0" y="0"/>
                </a:moveTo>
                <a:lnTo>
                  <a:pt x="508320" y="0"/>
                </a:lnTo>
                <a:lnTo>
                  <a:pt x="508320" y="432071"/>
                </a:lnTo>
                <a:lnTo>
                  <a:pt x="0" y="432071"/>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11" id="11"/>
          <p:cNvSpPr txBox="true"/>
          <p:nvPr/>
        </p:nvSpPr>
        <p:spPr>
          <a:xfrm rot="0">
            <a:off x="2797207" y="5364118"/>
            <a:ext cx="6724488" cy="295275"/>
          </a:xfrm>
          <a:prstGeom prst="rect">
            <a:avLst/>
          </a:prstGeom>
        </p:spPr>
        <p:txBody>
          <a:bodyPr anchor="t" rtlCol="false" tIns="0" lIns="0" bIns="0" rIns="0">
            <a:spAutoFit/>
          </a:bodyPr>
          <a:lstStyle/>
          <a:p>
            <a:pPr algn="l">
              <a:lnSpc>
                <a:spcPts val="2100"/>
              </a:lnSpc>
            </a:pPr>
            <a:r>
              <a:rPr lang="en-US" b="true" sz="1500">
                <a:solidFill>
                  <a:srgbClr val="FFFFFF"/>
                </a:solidFill>
                <a:latin typeface="Calibri (MS) Bold"/>
                <a:ea typeface="Calibri (MS) Bold"/>
                <a:cs typeface="Calibri (MS) Bold"/>
                <a:sym typeface="Calibri (MS) Bold"/>
              </a:rPr>
              <a:t>+50 opportunités de formation à distance</a:t>
            </a:r>
          </a:p>
        </p:txBody>
      </p:sp>
      <p:sp>
        <p:nvSpPr>
          <p:cNvPr name="TextBox 12" id="12"/>
          <p:cNvSpPr txBox="true"/>
          <p:nvPr/>
        </p:nvSpPr>
        <p:spPr>
          <a:xfrm rot="0">
            <a:off x="3212211" y="2393537"/>
            <a:ext cx="1463727" cy="238850"/>
          </a:xfrm>
          <a:prstGeom prst="rect">
            <a:avLst/>
          </a:prstGeom>
        </p:spPr>
        <p:txBody>
          <a:bodyPr anchor="t" rtlCol="false" tIns="0" lIns="0" bIns="0" rIns="0">
            <a:spAutoFit/>
          </a:bodyPr>
          <a:lstStyle/>
          <a:p>
            <a:pPr algn="l">
              <a:lnSpc>
                <a:spcPts val="1644"/>
              </a:lnSpc>
            </a:pPr>
            <a:r>
              <a:rPr lang="en-US" b="true" sz="1500">
                <a:solidFill>
                  <a:srgbClr val="FFFFFF"/>
                </a:solidFill>
                <a:latin typeface="Calibri (MS) Bold"/>
                <a:ea typeface="Calibri (MS) Bold"/>
                <a:cs typeface="Calibri (MS) Bold"/>
                <a:sym typeface="Calibri (MS) Bold"/>
              </a:rPr>
              <a:t>32 PhD doctorats</a:t>
            </a:r>
          </a:p>
        </p:txBody>
      </p:sp>
      <p:sp>
        <p:nvSpPr>
          <p:cNvPr name="TextBox 13" id="13"/>
          <p:cNvSpPr txBox="true"/>
          <p:nvPr/>
        </p:nvSpPr>
        <p:spPr>
          <a:xfrm rot="0">
            <a:off x="3212211" y="4607433"/>
            <a:ext cx="8043243" cy="295275"/>
          </a:xfrm>
          <a:prstGeom prst="rect">
            <a:avLst/>
          </a:prstGeom>
        </p:spPr>
        <p:txBody>
          <a:bodyPr anchor="t" rtlCol="false" tIns="0" lIns="0" bIns="0" rIns="0">
            <a:spAutoFit/>
          </a:bodyPr>
          <a:lstStyle/>
          <a:p>
            <a:pPr algn="l">
              <a:lnSpc>
                <a:spcPts val="2100"/>
              </a:lnSpc>
            </a:pPr>
            <a:r>
              <a:rPr lang="en-US" b="true" sz="1500">
                <a:solidFill>
                  <a:srgbClr val="FFFFFF"/>
                </a:solidFill>
                <a:latin typeface="Calibri (MS) Bold"/>
                <a:ea typeface="Calibri (MS) Bold"/>
                <a:cs typeface="Calibri (MS) Bold"/>
                <a:sym typeface="Calibri (MS) Bold"/>
              </a:rPr>
              <a:t>44 cours de spécialisations</a:t>
            </a:r>
          </a:p>
        </p:txBody>
      </p:sp>
      <p:sp>
        <p:nvSpPr>
          <p:cNvPr name="TextBox 14" id="14"/>
          <p:cNvSpPr txBox="true"/>
          <p:nvPr/>
        </p:nvSpPr>
        <p:spPr>
          <a:xfrm rot="0">
            <a:off x="3401987" y="3073537"/>
            <a:ext cx="2055590" cy="295349"/>
          </a:xfrm>
          <a:prstGeom prst="rect">
            <a:avLst/>
          </a:prstGeom>
        </p:spPr>
        <p:txBody>
          <a:bodyPr anchor="t" rtlCol="false" tIns="0" lIns="0" bIns="0" rIns="0">
            <a:spAutoFit/>
          </a:bodyPr>
          <a:lstStyle/>
          <a:p>
            <a:pPr algn="l">
              <a:lnSpc>
                <a:spcPts val="2100"/>
              </a:lnSpc>
            </a:pPr>
            <a:r>
              <a:rPr lang="en-US" b="true" sz="1500">
                <a:solidFill>
                  <a:srgbClr val="FFFFFF"/>
                </a:solidFill>
                <a:latin typeface="Calibri (MS) Bold"/>
                <a:ea typeface="Calibri (MS) Bold"/>
                <a:cs typeface="Calibri (MS) Bold"/>
                <a:sym typeface="Calibri (MS) Bold"/>
              </a:rPr>
              <a:t>42 masters académiques</a:t>
            </a:r>
          </a:p>
        </p:txBody>
      </p:sp>
      <p:sp>
        <p:nvSpPr>
          <p:cNvPr name="TextBox 15" id="15"/>
          <p:cNvSpPr txBox="true"/>
          <p:nvPr/>
        </p:nvSpPr>
        <p:spPr>
          <a:xfrm rot="0">
            <a:off x="2797207" y="1581140"/>
            <a:ext cx="8721023" cy="295275"/>
          </a:xfrm>
          <a:prstGeom prst="rect">
            <a:avLst/>
          </a:prstGeom>
        </p:spPr>
        <p:txBody>
          <a:bodyPr anchor="t" rtlCol="false" tIns="0" lIns="0" bIns="0" rIns="0">
            <a:spAutoFit/>
          </a:bodyPr>
          <a:lstStyle/>
          <a:p>
            <a:pPr algn="l">
              <a:lnSpc>
                <a:spcPts val="2100"/>
              </a:lnSpc>
            </a:pPr>
            <a:r>
              <a:rPr lang="en-US" b="true" sz="1500">
                <a:solidFill>
                  <a:srgbClr val="FFFFFF"/>
                </a:solidFill>
                <a:latin typeface="Calibri (MS) Bold"/>
                <a:ea typeface="Calibri (MS) Bold"/>
                <a:cs typeface="Calibri (MS) Bold"/>
                <a:sym typeface="Calibri (MS) Bold"/>
              </a:rPr>
              <a:t>97 programme de Licence</a:t>
            </a:r>
          </a:p>
        </p:txBody>
      </p:sp>
      <p:sp>
        <p:nvSpPr>
          <p:cNvPr name="TextBox 16" id="16"/>
          <p:cNvSpPr txBox="true"/>
          <p:nvPr/>
        </p:nvSpPr>
        <p:spPr>
          <a:xfrm rot="0">
            <a:off x="3401987" y="3900509"/>
            <a:ext cx="8552555" cy="238887"/>
          </a:xfrm>
          <a:prstGeom prst="rect">
            <a:avLst/>
          </a:prstGeom>
        </p:spPr>
        <p:txBody>
          <a:bodyPr anchor="t" rtlCol="false" tIns="0" lIns="0" bIns="0" rIns="0">
            <a:spAutoFit/>
          </a:bodyPr>
          <a:lstStyle/>
          <a:p>
            <a:pPr algn="l">
              <a:lnSpc>
                <a:spcPts val="1644"/>
              </a:lnSpc>
            </a:pPr>
            <a:r>
              <a:rPr lang="en-US" b="true" sz="1500">
                <a:solidFill>
                  <a:srgbClr val="FFFFFF"/>
                </a:solidFill>
                <a:latin typeface="Calibri (MS) Bold"/>
                <a:ea typeface="Calibri (MS) Bold"/>
                <a:cs typeface="Calibri (MS) Bold"/>
                <a:sym typeface="Calibri (MS) Bold"/>
              </a:rPr>
              <a:t>11 masters professionnels</a:t>
            </a:r>
          </a:p>
        </p:txBody>
      </p:sp>
      <p:sp>
        <p:nvSpPr>
          <p:cNvPr name="TextBox 17" id="17"/>
          <p:cNvSpPr txBox="true"/>
          <p:nvPr/>
        </p:nvSpPr>
        <p:spPr>
          <a:xfrm rot="0">
            <a:off x="2196970" y="304790"/>
            <a:ext cx="6825974" cy="729082"/>
          </a:xfrm>
          <a:prstGeom prst="rect">
            <a:avLst/>
          </a:prstGeom>
        </p:spPr>
        <p:txBody>
          <a:bodyPr anchor="t" rtlCol="false" tIns="0" lIns="0" bIns="0" rIns="0">
            <a:spAutoFit/>
          </a:bodyPr>
          <a:lstStyle/>
          <a:p>
            <a:pPr algn="l">
              <a:lnSpc>
                <a:spcPts val="6014"/>
              </a:lnSpc>
            </a:pPr>
            <a:r>
              <a:rPr lang="en-US" sz="4295">
                <a:solidFill>
                  <a:srgbClr val="373372"/>
                </a:solidFill>
                <a:latin typeface="Century Gothic Paneuropean"/>
                <a:ea typeface="Century Gothic Paneuropean"/>
                <a:cs typeface="Century Gothic Paneuropean"/>
                <a:sym typeface="Century Gothic Paneuropean"/>
              </a:rPr>
              <a:t>Notre institution</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916725" y="1309534"/>
            <a:ext cx="9923945" cy="4706893"/>
          </a:xfrm>
          <a:custGeom>
            <a:avLst/>
            <a:gdLst/>
            <a:ahLst/>
            <a:cxnLst/>
            <a:rect r="r" b="b" t="t" l="l"/>
            <a:pathLst>
              <a:path h="4706893" w="9923945">
                <a:moveTo>
                  <a:pt x="0" y="0"/>
                </a:moveTo>
                <a:lnTo>
                  <a:pt x="9923945" y="0"/>
                </a:lnTo>
                <a:lnTo>
                  <a:pt x="9923945" y="4706893"/>
                </a:lnTo>
                <a:lnTo>
                  <a:pt x="0" y="470689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0" y="0"/>
            <a:ext cx="1916725" cy="6858000"/>
          </a:xfrm>
          <a:custGeom>
            <a:avLst/>
            <a:gdLst/>
            <a:ahLst/>
            <a:cxnLst/>
            <a:rect r="r" b="b" t="t" l="l"/>
            <a:pathLst>
              <a:path h="6858000" w="1916725">
                <a:moveTo>
                  <a:pt x="0" y="0"/>
                </a:moveTo>
                <a:lnTo>
                  <a:pt x="1916725" y="0"/>
                </a:lnTo>
                <a:lnTo>
                  <a:pt x="1916725" y="6858000"/>
                </a:lnTo>
                <a:lnTo>
                  <a:pt x="0" y="6858000"/>
                </a:lnTo>
                <a:lnTo>
                  <a:pt x="0" y="0"/>
                </a:lnTo>
                <a:close/>
              </a:path>
            </a:pathLst>
          </a:custGeom>
          <a:blipFill>
            <a:blip r:embed="rId4"/>
            <a:stretch>
              <a:fillRect l="-137912" t="0" r="-548192" b="0"/>
            </a:stretch>
          </a:blipFill>
        </p:spPr>
      </p:sp>
      <p:sp>
        <p:nvSpPr>
          <p:cNvPr name="Freeform 4" id="4"/>
          <p:cNvSpPr/>
          <p:nvPr/>
        </p:nvSpPr>
        <p:spPr>
          <a:xfrm flipH="false" flipV="false" rot="0">
            <a:off x="8898049" y="6016427"/>
            <a:ext cx="3293951" cy="841573"/>
          </a:xfrm>
          <a:custGeom>
            <a:avLst/>
            <a:gdLst/>
            <a:ahLst/>
            <a:cxnLst/>
            <a:rect r="r" b="b" t="t" l="l"/>
            <a:pathLst>
              <a:path h="841573" w="3293951">
                <a:moveTo>
                  <a:pt x="0" y="0"/>
                </a:moveTo>
                <a:lnTo>
                  <a:pt x="3293951" y="0"/>
                </a:lnTo>
                <a:lnTo>
                  <a:pt x="3293951" y="841573"/>
                </a:lnTo>
                <a:lnTo>
                  <a:pt x="0" y="841573"/>
                </a:lnTo>
                <a:lnTo>
                  <a:pt x="0" y="0"/>
                </a:lnTo>
                <a:close/>
              </a:path>
            </a:pathLst>
          </a:custGeom>
          <a:blipFill>
            <a:blip r:embed="rId5"/>
            <a:stretch>
              <a:fillRect l="0" t="-11563" r="-5987" b="-9777"/>
            </a:stretch>
          </a:blipFill>
        </p:spPr>
      </p:sp>
      <p:sp>
        <p:nvSpPr>
          <p:cNvPr name="Freeform 5" id="5"/>
          <p:cNvSpPr/>
          <p:nvPr/>
        </p:nvSpPr>
        <p:spPr>
          <a:xfrm flipH="false" flipV="false" rot="0">
            <a:off x="2115326" y="1600533"/>
            <a:ext cx="389873" cy="343575"/>
          </a:xfrm>
          <a:custGeom>
            <a:avLst/>
            <a:gdLst/>
            <a:ahLst/>
            <a:cxnLst/>
            <a:rect r="r" b="b" t="t" l="l"/>
            <a:pathLst>
              <a:path h="343575" w="389873">
                <a:moveTo>
                  <a:pt x="0" y="0"/>
                </a:moveTo>
                <a:lnTo>
                  <a:pt x="389873" y="0"/>
                </a:lnTo>
                <a:lnTo>
                  <a:pt x="389873" y="343576"/>
                </a:lnTo>
                <a:lnTo>
                  <a:pt x="0" y="34357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2715563" y="3842192"/>
            <a:ext cx="370332" cy="395548"/>
          </a:xfrm>
          <a:custGeom>
            <a:avLst/>
            <a:gdLst/>
            <a:ahLst/>
            <a:cxnLst/>
            <a:rect r="r" b="b" t="t" l="l"/>
            <a:pathLst>
              <a:path h="395548" w="370332">
                <a:moveTo>
                  <a:pt x="0" y="0"/>
                </a:moveTo>
                <a:lnTo>
                  <a:pt x="370332" y="0"/>
                </a:lnTo>
                <a:lnTo>
                  <a:pt x="370332" y="395548"/>
                </a:lnTo>
                <a:lnTo>
                  <a:pt x="0" y="39554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2539899" y="4585677"/>
            <a:ext cx="360830" cy="425873"/>
          </a:xfrm>
          <a:custGeom>
            <a:avLst/>
            <a:gdLst/>
            <a:ahLst/>
            <a:cxnLst/>
            <a:rect r="r" b="b" t="t" l="l"/>
            <a:pathLst>
              <a:path h="425873" w="360830">
                <a:moveTo>
                  <a:pt x="0" y="0"/>
                </a:moveTo>
                <a:lnTo>
                  <a:pt x="360830" y="0"/>
                </a:lnTo>
                <a:lnTo>
                  <a:pt x="360830" y="425873"/>
                </a:lnTo>
                <a:lnTo>
                  <a:pt x="0" y="425873"/>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false" flipV="false" rot="0">
            <a:off x="2726322" y="3102163"/>
            <a:ext cx="348815" cy="337043"/>
          </a:xfrm>
          <a:custGeom>
            <a:avLst/>
            <a:gdLst/>
            <a:ahLst/>
            <a:cxnLst/>
            <a:rect r="r" b="b" t="t" l="l"/>
            <a:pathLst>
              <a:path h="337043" w="348815">
                <a:moveTo>
                  <a:pt x="0" y="0"/>
                </a:moveTo>
                <a:lnTo>
                  <a:pt x="348815" y="0"/>
                </a:lnTo>
                <a:lnTo>
                  <a:pt x="348815" y="337042"/>
                </a:lnTo>
                <a:lnTo>
                  <a:pt x="0" y="337042"/>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9" id="9"/>
          <p:cNvSpPr/>
          <p:nvPr/>
        </p:nvSpPr>
        <p:spPr>
          <a:xfrm flipH="false" flipV="false" rot="0">
            <a:off x="2528328" y="2331022"/>
            <a:ext cx="395987" cy="395987"/>
          </a:xfrm>
          <a:custGeom>
            <a:avLst/>
            <a:gdLst/>
            <a:ahLst/>
            <a:cxnLst/>
            <a:rect r="r" b="b" t="t" l="l"/>
            <a:pathLst>
              <a:path h="395987" w="395987">
                <a:moveTo>
                  <a:pt x="0" y="0"/>
                </a:moveTo>
                <a:lnTo>
                  <a:pt x="395987" y="0"/>
                </a:lnTo>
                <a:lnTo>
                  <a:pt x="395987" y="395987"/>
                </a:lnTo>
                <a:lnTo>
                  <a:pt x="0" y="395987"/>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0" id="10"/>
          <p:cNvSpPr/>
          <p:nvPr/>
        </p:nvSpPr>
        <p:spPr>
          <a:xfrm flipH="false" flipV="false" rot="0">
            <a:off x="2063015" y="5321781"/>
            <a:ext cx="476884" cy="420903"/>
          </a:xfrm>
          <a:custGeom>
            <a:avLst/>
            <a:gdLst/>
            <a:ahLst/>
            <a:cxnLst/>
            <a:rect r="r" b="b" t="t" l="l"/>
            <a:pathLst>
              <a:path h="420903" w="476884">
                <a:moveTo>
                  <a:pt x="0" y="0"/>
                </a:moveTo>
                <a:lnTo>
                  <a:pt x="476884" y="0"/>
                </a:lnTo>
                <a:lnTo>
                  <a:pt x="476884" y="420903"/>
                </a:lnTo>
                <a:lnTo>
                  <a:pt x="0" y="420903"/>
                </a:lnTo>
                <a:lnTo>
                  <a:pt x="0" y="0"/>
                </a:lnTo>
                <a:close/>
              </a:path>
            </a:pathLst>
          </a:custGeom>
          <a:blipFill>
            <a:blip r:embed="rId16"/>
            <a:stretch>
              <a:fillRect l="-85035" t="0" r="-88852" b="-59198"/>
            </a:stretch>
          </a:blipFill>
        </p:spPr>
      </p:sp>
      <p:sp>
        <p:nvSpPr>
          <p:cNvPr name="TextBox 11" id="11"/>
          <p:cNvSpPr txBox="true"/>
          <p:nvPr/>
        </p:nvSpPr>
        <p:spPr>
          <a:xfrm rot="0">
            <a:off x="2682774" y="5351257"/>
            <a:ext cx="6724488" cy="295349"/>
          </a:xfrm>
          <a:prstGeom prst="rect">
            <a:avLst/>
          </a:prstGeom>
        </p:spPr>
        <p:txBody>
          <a:bodyPr anchor="t" rtlCol="false" tIns="0" lIns="0" bIns="0" rIns="0">
            <a:spAutoFit/>
          </a:bodyPr>
          <a:lstStyle/>
          <a:p>
            <a:pPr algn="l">
              <a:lnSpc>
                <a:spcPts val="2100"/>
              </a:lnSpc>
            </a:pPr>
            <a:r>
              <a:rPr lang="en-US" b="true" sz="1500">
                <a:solidFill>
                  <a:srgbClr val="FFFFFF"/>
                </a:solidFill>
                <a:latin typeface="Calibri (MS) Bold"/>
                <a:ea typeface="Calibri (MS) Bold"/>
                <a:cs typeface="Calibri (MS) Bold"/>
                <a:sym typeface="Calibri (MS) Bold"/>
              </a:rPr>
              <a:t>Moodle comme plateforme d’apprentissage</a:t>
            </a:r>
          </a:p>
        </p:txBody>
      </p:sp>
      <p:sp>
        <p:nvSpPr>
          <p:cNvPr name="TextBox 12" id="12"/>
          <p:cNvSpPr txBox="true"/>
          <p:nvPr/>
        </p:nvSpPr>
        <p:spPr>
          <a:xfrm rot="0">
            <a:off x="3075137" y="2400047"/>
            <a:ext cx="7984179" cy="238887"/>
          </a:xfrm>
          <a:prstGeom prst="rect">
            <a:avLst/>
          </a:prstGeom>
        </p:spPr>
        <p:txBody>
          <a:bodyPr anchor="t" rtlCol="false" tIns="0" lIns="0" bIns="0" rIns="0">
            <a:spAutoFit/>
          </a:bodyPr>
          <a:lstStyle/>
          <a:p>
            <a:pPr algn="l">
              <a:lnSpc>
                <a:spcPts val="1644"/>
              </a:lnSpc>
            </a:pPr>
            <a:r>
              <a:rPr lang="en-US" b="true" sz="1500">
                <a:solidFill>
                  <a:srgbClr val="FFFFFF"/>
                </a:solidFill>
                <a:latin typeface="Calibri (MS) Bold"/>
                <a:ea typeface="Calibri (MS) Bold"/>
                <a:cs typeface="Calibri (MS) Bold"/>
                <a:sym typeface="Calibri (MS) Bold"/>
              </a:rPr>
              <a:t>5 formations de Licence</a:t>
            </a:r>
          </a:p>
        </p:txBody>
      </p:sp>
      <p:sp>
        <p:nvSpPr>
          <p:cNvPr name="TextBox 13" id="13"/>
          <p:cNvSpPr txBox="true"/>
          <p:nvPr/>
        </p:nvSpPr>
        <p:spPr>
          <a:xfrm rot="0">
            <a:off x="3075137" y="4607274"/>
            <a:ext cx="8043243" cy="295275"/>
          </a:xfrm>
          <a:prstGeom prst="rect">
            <a:avLst/>
          </a:prstGeom>
        </p:spPr>
        <p:txBody>
          <a:bodyPr anchor="t" rtlCol="false" tIns="0" lIns="0" bIns="0" rIns="0">
            <a:spAutoFit/>
          </a:bodyPr>
          <a:lstStyle/>
          <a:p>
            <a:pPr algn="l">
              <a:lnSpc>
                <a:spcPts val="2100"/>
              </a:lnSpc>
            </a:pPr>
            <a:r>
              <a:rPr lang="en-US" b="true" sz="1500">
                <a:solidFill>
                  <a:srgbClr val="FFFFFF"/>
                </a:solidFill>
                <a:latin typeface="Calibri (MS) Bold"/>
                <a:ea typeface="Calibri (MS) Bold"/>
                <a:cs typeface="Calibri (MS) Bold"/>
                <a:sym typeface="Calibri (MS) Bold"/>
              </a:rPr>
              <a:t>8 formations de perfectionnement</a:t>
            </a:r>
          </a:p>
        </p:txBody>
      </p:sp>
      <p:sp>
        <p:nvSpPr>
          <p:cNvPr name="TextBox 14" id="14"/>
          <p:cNvSpPr txBox="true"/>
          <p:nvPr/>
        </p:nvSpPr>
        <p:spPr>
          <a:xfrm rot="0">
            <a:off x="3288116" y="3089709"/>
            <a:ext cx="8009973" cy="295275"/>
          </a:xfrm>
          <a:prstGeom prst="rect">
            <a:avLst/>
          </a:prstGeom>
        </p:spPr>
        <p:txBody>
          <a:bodyPr anchor="t" rtlCol="false" tIns="0" lIns="0" bIns="0" rIns="0">
            <a:spAutoFit/>
          </a:bodyPr>
          <a:lstStyle/>
          <a:p>
            <a:pPr algn="l">
              <a:lnSpc>
                <a:spcPts val="2100"/>
              </a:lnSpc>
            </a:pPr>
            <a:r>
              <a:rPr lang="en-US" b="true" sz="1500">
                <a:solidFill>
                  <a:srgbClr val="FFFFFF"/>
                </a:solidFill>
                <a:latin typeface="Calibri (MS) Bold"/>
                <a:ea typeface="Calibri (MS) Bold"/>
                <a:cs typeface="Calibri (MS) Bold"/>
                <a:sym typeface="Calibri (MS) Bold"/>
              </a:rPr>
              <a:t>6 spécialisation postgrade</a:t>
            </a:r>
          </a:p>
        </p:txBody>
      </p:sp>
      <p:sp>
        <p:nvSpPr>
          <p:cNvPr name="TextBox 15" id="15"/>
          <p:cNvSpPr txBox="true"/>
          <p:nvPr/>
        </p:nvSpPr>
        <p:spPr>
          <a:xfrm rot="0">
            <a:off x="2715563" y="1591346"/>
            <a:ext cx="8721023" cy="295275"/>
          </a:xfrm>
          <a:prstGeom prst="rect">
            <a:avLst/>
          </a:prstGeom>
        </p:spPr>
        <p:txBody>
          <a:bodyPr anchor="t" rtlCol="false" tIns="0" lIns="0" bIns="0" rIns="0">
            <a:spAutoFit/>
          </a:bodyPr>
          <a:lstStyle/>
          <a:p>
            <a:pPr algn="l">
              <a:lnSpc>
                <a:spcPts val="2100"/>
              </a:lnSpc>
            </a:pPr>
            <a:r>
              <a:rPr lang="en-US" b="true" sz="1500">
                <a:solidFill>
                  <a:srgbClr val="FFFFFF"/>
                </a:solidFill>
                <a:latin typeface="Calibri (MS) Bold"/>
                <a:ea typeface="Calibri (MS) Bold"/>
                <a:cs typeface="Calibri (MS) Bold"/>
                <a:sym typeface="Calibri (MS) Bold"/>
              </a:rPr>
              <a:t>20 programmes de formation en ligne</a:t>
            </a:r>
          </a:p>
        </p:txBody>
      </p:sp>
      <p:sp>
        <p:nvSpPr>
          <p:cNvPr name="TextBox 16" id="16"/>
          <p:cNvSpPr txBox="true"/>
          <p:nvPr/>
        </p:nvSpPr>
        <p:spPr>
          <a:xfrm rot="0">
            <a:off x="3288116" y="3901662"/>
            <a:ext cx="8552555" cy="238887"/>
          </a:xfrm>
          <a:prstGeom prst="rect">
            <a:avLst/>
          </a:prstGeom>
        </p:spPr>
        <p:txBody>
          <a:bodyPr anchor="t" rtlCol="false" tIns="0" lIns="0" bIns="0" rIns="0">
            <a:spAutoFit/>
          </a:bodyPr>
          <a:lstStyle/>
          <a:p>
            <a:pPr algn="l">
              <a:lnSpc>
                <a:spcPts val="1644"/>
              </a:lnSpc>
            </a:pPr>
            <a:r>
              <a:rPr lang="en-US" b="true" sz="1500">
                <a:solidFill>
                  <a:srgbClr val="FFFFFF"/>
                </a:solidFill>
                <a:latin typeface="Calibri (MS) Bold"/>
                <a:ea typeface="Calibri (MS) Bold"/>
                <a:cs typeface="Calibri (MS) Bold"/>
                <a:sym typeface="Calibri (MS) Bold"/>
              </a:rPr>
              <a:t>1 cours d’extension universitaire</a:t>
            </a:r>
          </a:p>
        </p:txBody>
      </p:sp>
      <p:sp>
        <p:nvSpPr>
          <p:cNvPr name="TextBox 17" id="17"/>
          <p:cNvSpPr txBox="true"/>
          <p:nvPr/>
        </p:nvSpPr>
        <p:spPr>
          <a:xfrm rot="0">
            <a:off x="2715563" y="283159"/>
            <a:ext cx="7828810" cy="729082"/>
          </a:xfrm>
          <a:prstGeom prst="rect">
            <a:avLst/>
          </a:prstGeom>
        </p:spPr>
        <p:txBody>
          <a:bodyPr anchor="t" rtlCol="false" tIns="0" lIns="0" bIns="0" rIns="0">
            <a:spAutoFit/>
          </a:bodyPr>
          <a:lstStyle/>
          <a:p>
            <a:pPr algn="l">
              <a:lnSpc>
                <a:spcPts val="6014"/>
              </a:lnSpc>
            </a:pPr>
            <a:r>
              <a:rPr lang="en-US" sz="4295">
                <a:solidFill>
                  <a:srgbClr val="373372"/>
                </a:solidFill>
                <a:latin typeface="Century Gothic Paneuropean"/>
                <a:ea typeface="Century Gothic Paneuropean"/>
                <a:cs typeface="Century Gothic Paneuropean"/>
                <a:sym typeface="Century Gothic Paneuropean"/>
              </a:rPr>
              <a:t>Formation en ligne</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916725" cy="6858000"/>
          </a:xfrm>
          <a:custGeom>
            <a:avLst/>
            <a:gdLst/>
            <a:ahLst/>
            <a:cxnLst/>
            <a:rect r="r" b="b" t="t" l="l"/>
            <a:pathLst>
              <a:path h="6858000" w="1916725">
                <a:moveTo>
                  <a:pt x="0" y="0"/>
                </a:moveTo>
                <a:lnTo>
                  <a:pt x="1916725" y="0"/>
                </a:lnTo>
                <a:lnTo>
                  <a:pt x="1916725" y="6858000"/>
                </a:lnTo>
                <a:lnTo>
                  <a:pt x="0" y="6858000"/>
                </a:lnTo>
                <a:lnTo>
                  <a:pt x="0" y="0"/>
                </a:lnTo>
                <a:close/>
              </a:path>
            </a:pathLst>
          </a:custGeom>
          <a:blipFill>
            <a:blip r:embed="rId2"/>
            <a:stretch>
              <a:fillRect l="-137912" t="0" r="-548192" b="0"/>
            </a:stretch>
          </a:blipFill>
        </p:spPr>
      </p:sp>
      <p:sp>
        <p:nvSpPr>
          <p:cNvPr name="Freeform 3" id="3"/>
          <p:cNvSpPr/>
          <p:nvPr/>
        </p:nvSpPr>
        <p:spPr>
          <a:xfrm flipH="false" flipV="false" rot="0">
            <a:off x="9997087" y="6172200"/>
            <a:ext cx="2074692" cy="606847"/>
          </a:xfrm>
          <a:custGeom>
            <a:avLst/>
            <a:gdLst/>
            <a:ahLst/>
            <a:cxnLst/>
            <a:rect r="r" b="b" t="t" l="l"/>
            <a:pathLst>
              <a:path h="606847" w="2074692">
                <a:moveTo>
                  <a:pt x="0" y="0"/>
                </a:moveTo>
                <a:lnTo>
                  <a:pt x="2074692" y="0"/>
                </a:lnTo>
                <a:lnTo>
                  <a:pt x="2074692" y="606847"/>
                </a:lnTo>
                <a:lnTo>
                  <a:pt x="0" y="606847"/>
                </a:lnTo>
                <a:lnTo>
                  <a:pt x="0" y="0"/>
                </a:lnTo>
                <a:close/>
              </a:path>
            </a:pathLst>
          </a:custGeom>
          <a:blipFill>
            <a:blip r:embed="rId3"/>
            <a:stretch>
              <a:fillRect l="0" t="0" r="0" b="0"/>
            </a:stretch>
          </a:blipFill>
        </p:spPr>
      </p:sp>
      <p:sp>
        <p:nvSpPr>
          <p:cNvPr name="TextBox 4" id="4"/>
          <p:cNvSpPr txBox="true"/>
          <p:nvPr/>
        </p:nvSpPr>
        <p:spPr>
          <a:xfrm rot="0">
            <a:off x="2232824" y="122855"/>
            <a:ext cx="9838955" cy="1358059"/>
          </a:xfrm>
          <a:prstGeom prst="rect">
            <a:avLst/>
          </a:prstGeom>
        </p:spPr>
        <p:txBody>
          <a:bodyPr anchor="t" rtlCol="false" tIns="0" lIns="0" bIns="0" rIns="0">
            <a:spAutoFit/>
          </a:bodyPr>
          <a:lstStyle/>
          <a:p>
            <a:pPr algn="l">
              <a:lnSpc>
                <a:spcPts val="5489"/>
              </a:lnSpc>
            </a:pPr>
            <a:r>
              <a:rPr lang="en-US" sz="3921">
                <a:solidFill>
                  <a:srgbClr val="373372"/>
                </a:solidFill>
                <a:latin typeface="Century Gothic Paneuropean"/>
                <a:ea typeface="Century Gothic Paneuropean"/>
                <a:cs typeface="Century Gothic Paneuropean"/>
                <a:sym typeface="Century Gothic Paneuropean"/>
              </a:rPr>
              <a:t>Nos grands domaines de connaissance</a:t>
            </a:r>
          </a:p>
          <a:p>
            <a:pPr algn="l">
              <a:lnSpc>
                <a:spcPts val="5489"/>
              </a:lnSpc>
            </a:pPr>
          </a:p>
        </p:txBody>
      </p:sp>
      <p:sp>
        <p:nvSpPr>
          <p:cNvPr name="Freeform 5" id="5"/>
          <p:cNvSpPr/>
          <p:nvPr/>
        </p:nvSpPr>
        <p:spPr>
          <a:xfrm flipH="false" flipV="false" rot="0">
            <a:off x="2539983" y="1480914"/>
            <a:ext cx="9268696" cy="4564833"/>
          </a:xfrm>
          <a:custGeom>
            <a:avLst/>
            <a:gdLst/>
            <a:ahLst/>
            <a:cxnLst/>
            <a:rect r="r" b="b" t="t" l="l"/>
            <a:pathLst>
              <a:path h="4564833" w="9268696">
                <a:moveTo>
                  <a:pt x="0" y="0"/>
                </a:moveTo>
                <a:lnTo>
                  <a:pt x="9268695" y="0"/>
                </a:lnTo>
                <a:lnTo>
                  <a:pt x="9268695" y="4564833"/>
                </a:lnTo>
                <a:lnTo>
                  <a:pt x="0" y="4564833"/>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6" id="6"/>
          <p:cNvSpPr txBox="true"/>
          <p:nvPr/>
        </p:nvSpPr>
        <p:spPr>
          <a:xfrm rot="0">
            <a:off x="6359011" y="3292979"/>
            <a:ext cx="1634176" cy="1016510"/>
          </a:xfrm>
          <a:prstGeom prst="rect">
            <a:avLst/>
          </a:prstGeom>
        </p:spPr>
        <p:txBody>
          <a:bodyPr anchor="t" rtlCol="false" tIns="0" lIns="0" bIns="0" rIns="0">
            <a:spAutoFit/>
          </a:bodyPr>
          <a:lstStyle/>
          <a:p>
            <a:pPr algn="ctr">
              <a:lnSpc>
                <a:spcPts val="2771"/>
              </a:lnSpc>
              <a:spcBef>
                <a:spcPct val="0"/>
              </a:spcBef>
            </a:pPr>
            <a:r>
              <a:rPr lang="en-US" sz="1979">
                <a:solidFill>
                  <a:srgbClr val="373372"/>
                </a:solidFill>
                <a:latin typeface="Helios"/>
                <a:ea typeface="Helios"/>
                <a:cs typeface="Helios"/>
                <a:sym typeface="Helios"/>
              </a:rPr>
              <a:t>Domaines généraux de connaissance</a:t>
            </a:r>
          </a:p>
        </p:txBody>
      </p:sp>
      <p:sp>
        <p:nvSpPr>
          <p:cNvPr name="TextBox 7" id="7"/>
          <p:cNvSpPr txBox="true"/>
          <p:nvPr/>
        </p:nvSpPr>
        <p:spPr>
          <a:xfrm rot="0">
            <a:off x="2733333" y="1761525"/>
            <a:ext cx="1872472" cy="233677"/>
          </a:xfrm>
          <a:prstGeom prst="rect">
            <a:avLst/>
          </a:prstGeom>
        </p:spPr>
        <p:txBody>
          <a:bodyPr anchor="t" rtlCol="false" tIns="0" lIns="0" bIns="0" rIns="0">
            <a:spAutoFit/>
          </a:bodyPr>
          <a:lstStyle/>
          <a:p>
            <a:pPr algn="ctr">
              <a:lnSpc>
                <a:spcPts val="1931"/>
              </a:lnSpc>
              <a:spcBef>
                <a:spcPct val="0"/>
              </a:spcBef>
            </a:pPr>
            <a:r>
              <a:rPr lang="en-US" sz="1379">
                <a:solidFill>
                  <a:srgbClr val="FFFFFF"/>
                </a:solidFill>
                <a:latin typeface="Helios"/>
                <a:ea typeface="Helios"/>
                <a:cs typeface="Helios"/>
                <a:sym typeface="Helios"/>
              </a:rPr>
              <a:t>Sciences biologiques</a:t>
            </a:r>
          </a:p>
        </p:txBody>
      </p:sp>
      <p:sp>
        <p:nvSpPr>
          <p:cNvPr name="TextBox 8" id="8"/>
          <p:cNvSpPr txBox="true"/>
          <p:nvPr/>
        </p:nvSpPr>
        <p:spPr>
          <a:xfrm rot="0">
            <a:off x="2787543" y="2610972"/>
            <a:ext cx="1764053" cy="473830"/>
          </a:xfrm>
          <a:prstGeom prst="rect">
            <a:avLst/>
          </a:prstGeom>
        </p:spPr>
        <p:txBody>
          <a:bodyPr anchor="t" rtlCol="false" tIns="0" lIns="0" bIns="0" rIns="0">
            <a:spAutoFit/>
          </a:bodyPr>
          <a:lstStyle/>
          <a:p>
            <a:pPr algn="ctr">
              <a:lnSpc>
                <a:spcPts val="1931"/>
              </a:lnSpc>
              <a:spcBef>
                <a:spcPct val="0"/>
              </a:spcBef>
            </a:pPr>
            <a:r>
              <a:rPr lang="en-US" sz="1379">
                <a:solidFill>
                  <a:srgbClr val="FFFFFF"/>
                </a:solidFill>
                <a:latin typeface="Helios"/>
                <a:ea typeface="Helios"/>
                <a:cs typeface="Helios"/>
                <a:sym typeface="Helios"/>
              </a:rPr>
              <a:t>Sciences médicales et de la santé</a:t>
            </a:r>
          </a:p>
        </p:txBody>
      </p:sp>
      <p:sp>
        <p:nvSpPr>
          <p:cNvPr name="TextBox 9" id="9"/>
          <p:cNvSpPr txBox="true"/>
          <p:nvPr/>
        </p:nvSpPr>
        <p:spPr>
          <a:xfrm rot="0">
            <a:off x="2574102" y="3624211"/>
            <a:ext cx="2190935" cy="249664"/>
          </a:xfrm>
          <a:prstGeom prst="rect">
            <a:avLst/>
          </a:prstGeom>
        </p:spPr>
        <p:txBody>
          <a:bodyPr anchor="t" rtlCol="false" tIns="0" lIns="0" bIns="0" rIns="0">
            <a:spAutoFit/>
          </a:bodyPr>
          <a:lstStyle/>
          <a:p>
            <a:pPr algn="ctr">
              <a:lnSpc>
                <a:spcPts val="2082"/>
              </a:lnSpc>
              <a:spcBef>
                <a:spcPct val="0"/>
              </a:spcBef>
            </a:pPr>
            <a:r>
              <a:rPr lang="en-US" sz="1487">
                <a:solidFill>
                  <a:srgbClr val="FFFFFF"/>
                </a:solidFill>
                <a:latin typeface="Helios"/>
                <a:ea typeface="Helios"/>
                <a:cs typeface="Helios"/>
                <a:sym typeface="Helios"/>
              </a:rPr>
              <a:t>Ingénierie et informatique</a:t>
            </a:r>
          </a:p>
        </p:txBody>
      </p:sp>
      <p:sp>
        <p:nvSpPr>
          <p:cNvPr name="TextBox 10" id="10"/>
          <p:cNvSpPr txBox="true"/>
          <p:nvPr/>
        </p:nvSpPr>
        <p:spPr>
          <a:xfrm rot="0">
            <a:off x="2626613" y="4459918"/>
            <a:ext cx="2085914" cy="473830"/>
          </a:xfrm>
          <a:prstGeom prst="rect">
            <a:avLst/>
          </a:prstGeom>
        </p:spPr>
        <p:txBody>
          <a:bodyPr anchor="t" rtlCol="false" tIns="0" lIns="0" bIns="0" rIns="0">
            <a:spAutoFit/>
          </a:bodyPr>
          <a:lstStyle/>
          <a:p>
            <a:pPr algn="ctr">
              <a:lnSpc>
                <a:spcPts val="1931"/>
              </a:lnSpc>
              <a:spcBef>
                <a:spcPct val="0"/>
              </a:spcBef>
            </a:pPr>
            <a:r>
              <a:rPr lang="en-US" sz="1379">
                <a:solidFill>
                  <a:srgbClr val="FFFFFF"/>
                </a:solidFill>
                <a:latin typeface="Helios"/>
                <a:ea typeface="Helios"/>
                <a:cs typeface="Helios"/>
                <a:sym typeface="Helios"/>
              </a:rPr>
              <a:t>Sciences agronomiques et vétérinaires</a:t>
            </a:r>
          </a:p>
        </p:txBody>
      </p:sp>
      <p:sp>
        <p:nvSpPr>
          <p:cNvPr name="TextBox 11" id="11"/>
          <p:cNvSpPr txBox="true"/>
          <p:nvPr/>
        </p:nvSpPr>
        <p:spPr>
          <a:xfrm rot="0">
            <a:off x="2786204" y="5519792"/>
            <a:ext cx="1625141" cy="233677"/>
          </a:xfrm>
          <a:prstGeom prst="rect">
            <a:avLst/>
          </a:prstGeom>
        </p:spPr>
        <p:txBody>
          <a:bodyPr anchor="t" rtlCol="false" tIns="0" lIns="0" bIns="0" rIns="0">
            <a:spAutoFit/>
          </a:bodyPr>
          <a:lstStyle/>
          <a:p>
            <a:pPr algn="ctr">
              <a:lnSpc>
                <a:spcPts val="1931"/>
              </a:lnSpc>
              <a:spcBef>
                <a:spcPct val="0"/>
              </a:spcBef>
            </a:pPr>
            <a:r>
              <a:rPr lang="en-US" sz="1379">
                <a:solidFill>
                  <a:srgbClr val="FFFFFF"/>
                </a:solidFill>
                <a:latin typeface="Helios"/>
                <a:ea typeface="Helios"/>
                <a:cs typeface="Helios"/>
                <a:sym typeface="Helios"/>
              </a:rPr>
              <a:t>Sciences humaines</a:t>
            </a:r>
          </a:p>
        </p:txBody>
      </p:sp>
      <p:sp>
        <p:nvSpPr>
          <p:cNvPr name="TextBox 12" id="12"/>
          <p:cNvSpPr txBox="true"/>
          <p:nvPr/>
        </p:nvSpPr>
        <p:spPr>
          <a:xfrm rot="0">
            <a:off x="9533376" y="5334326"/>
            <a:ext cx="2218853" cy="504206"/>
          </a:xfrm>
          <a:prstGeom prst="rect">
            <a:avLst/>
          </a:prstGeom>
        </p:spPr>
        <p:txBody>
          <a:bodyPr anchor="t" rtlCol="false" tIns="0" lIns="0" bIns="0" rIns="0">
            <a:spAutoFit/>
          </a:bodyPr>
          <a:lstStyle/>
          <a:p>
            <a:pPr algn="ctr">
              <a:lnSpc>
                <a:spcPts val="2063"/>
              </a:lnSpc>
              <a:spcBef>
                <a:spcPct val="0"/>
              </a:spcBef>
            </a:pPr>
            <a:r>
              <a:rPr lang="en-US" sz="1474">
                <a:solidFill>
                  <a:srgbClr val="FFFFFF"/>
                </a:solidFill>
                <a:latin typeface="Helios"/>
                <a:ea typeface="Helios"/>
                <a:cs typeface="Helios"/>
                <a:sym typeface="Helios"/>
              </a:rPr>
              <a:t>Multidisciplinaire: Technologie / Gestion</a:t>
            </a:r>
          </a:p>
        </p:txBody>
      </p:sp>
      <p:sp>
        <p:nvSpPr>
          <p:cNvPr name="TextBox 13" id="13"/>
          <p:cNvSpPr txBox="true"/>
          <p:nvPr/>
        </p:nvSpPr>
        <p:spPr>
          <a:xfrm rot="0">
            <a:off x="9648528" y="4459918"/>
            <a:ext cx="2103701" cy="488241"/>
          </a:xfrm>
          <a:prstGeom prst="rect">
            <a:avLst/>
          </a:prstGeom>
        </p:spPr>
        <p:txBody>
          <a:bodyPr anchor="t" rtlCol="false" tIns="0" lIns="0" bIns="0" rIns="0">
            <a:spAutoFit/>
          </a:bodyPr>
          <a:lstStyle/>
          <a:p>
            <a:pPr algn="ctr">
              <a:lnSpc>
                <a:spcPts val="1959"/>
              </a:lnSpc>
              <a:spcBef>
                <a:spcPct val="0"/>
              </a:spcBef>
            </a:pPr>
            <a:r>
              <a:rPr lang="en-US" sz="1399">
                <a:solidFill>
                  <a:srgbClr val="FFFFFF"/>
                </a:solidFill>
                <a:latin typeface="Helios"/>
                <a:ea typeface="Helios"/>
                <a:cs typeface="Helios"/>
                <a:sym typeface="Helios"/>
              </a:rPr>
              <a:t>Multidisciplinaire: Ingénierie</a:t>
            </a:r>
          </a:p>
        </p:txBody>
      </p:sp>
      <p:sp>
        <p:nvSpPr>
          <p:cNvPr name="TextBox 14" id="14"/>
          <p:cNvSpPr txBox="true"/>
          <p:nvPr/>
        </p:nvSpPr>
        <p:spPr>
          <a:xfrm rot="0">
            <a:off x="9777130" y="3512128"/>
            <a:ext cx="1846497" cy="473830"/>
          </a:xfrm>
          <a:prstGeom prst="rect">
            <a:avLst/>
          </a:prstGeom>
        </p:spPr>
        <p:txBody>
          <a:bodyPr anchor="t" rtlCol="false" tIns="0" lIns="0" bIns="0" rIns="0">
            <a:spAutoFit/>
          </a:bodyPr>
          <a:lstStyle/>
          <a:p>
            <a:pPr algn="ctr">
              <a:lnSpc>
                <a:spcPts val="1931"/>
              </a:lnSpc>
              <a:spcBef>
                <a:spcPct val="0"/>
              </a:spcBef>
            </a:pPr>
            <a:r>
              <a:rPr lang="en-US" sz="1379">
                <a:solidFill>
                  <a:srgbClr val="FFFFFF"/>
                </a:solidFill>
                <a:latin typeface="Helios"/>
                <a:ea typeface="Helios"/>
                <a:cs typeface="Helios"/>
                <a:sym typeface="Helios"/>
              </a:rPr>
              <a:t>Sciences sociales appliquées</a:t>
            </a:r>
          </a:p>
        </p:txBody>
      </p:sp>
      <p:sp>
        <p:nvSpPr>
          <p:cNvPr name="TextBox 15" id="15"/>
          <p:cNvSpPr txBox="true"/>
          <p:nvPr/>
        </p:nvSpPr>
        <p:spPr>
          <a:xfrm rot="0">
            <a:off x="9648528" y="2610972"/>
            <a:ext cx="2047059" cy="473830"/>
          </a:xfrm>
          <a:prstGeom prst="rect">
            <a:avLst/>
          </a:prstGeom>
        </p:spPr>
        <p:txBody>
          <a:bodyPr anchor="t" rtlCol="false" tIns="0" lIns="0" bIns="0" rIns="0">
            <a:spAutoFit/>
          </a:bodyPr>
          <a:lstStyle/>
          <a:p>
            <a:pPr algn="ctr">
              <a:lnSpc>
                <a:spcPts val="1931"/>
              </a:lnSpc>
              <a:spcBef>
                <a:spcPct val="0"/>
              </a:spcBef>
            </a:pPr>
            <a:r>
              <a:rPr lang="en-US" sz="1379">
                <a:solidFill>
                  <a:srgbClr val="FFFFFF"/>
                </a:solidFill>
                <a:latin typeface="Helios"/>
                <a:ea typeface="Helios"/>
                <a:cs typeface="Helios"/>
                <a:sym typeface="Helios"/>
              </a:rPr>
              <a:t>Sciences mathématiques et naturelles</a:t>
            </a:r>
          </a:p>
        </p:txBody>
      </p:sp>
      <p:sp>
        <p:nvSpPr>
          <p:cNvPr name="TextBox 16" id="16"/>
          <p:cNvSpPr txBox="true"/>
          <p:nvPr/>
        </p:nvSpPr>
        <p:spPr>
          <a:xfrm rot="0">
            <a:off x="9777130" y="1761525"/>
            <a:ext cx="1846497" cy="233677"/>
          </a:xfrm>
          <a:prstGeom prst="rect">
            <a:avLst/>
          </a:prstGeom>
        </p:spPr>
        <p:txBody>
          <a:bodyPr anchor="t" rtlCol="false" tIns="0" lIns="0" bIns="0" rIns="0">
            <a:spAutoFit/>
          </a:bodyPr>
          <a:lstStyle/>
          <a:p>
            <a:pPr algn="ctr">
              <a:lnSpc>
                <a:spcPts val="1931"/>
              </a:lnSpc>
              <a:spcBef>
                <a:spcPct val="0"/>
              </a:spcBef>
            </a:pPr>
            <a:r>
              <a:rPr lang="en-US" sz="1379">
                <a:solidFill>
                  <a:srgbClr val="FFFFFF"/>
                </a:solidFill>
                <a:latin typeface="Helios"/>
                <a:ea typeface="Helios"/>
                <a:cs typeface="Helios"/>
                <a:sym typeface="Helios"/>
              </a:rPr>
              <a:t>Langues et arts</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916725" cy="6858000"/>
          </a:xfrm>
          <a:custGeom>
            <a:avLst/>
            <a:gdLst/>
            <a:ahLst/>
            <a:cxnLst/>
            <a:rect r="r" b="b" t="t" l="l"/>
            <a:pathLst>
              <a:path h="6858000" w="1916725">
                <a:moveTo>
                  <a:pt x="0" y="0"/>
                </a:moveTo>
                <a:lnTo>
                  <a:pt x="1916725" y="0"/>
                </a:lnTo>
                <a:lnTo>
                  <a:pt x="1916725" y="6858000"/>
                </a:lnTo>
                <a:lnTo>
                  <a:pt x="0" y="6858000"/>
                </a:lnTo>
                <a:lnTo>
                  <a:pt x="0" y="0"/>
                </a:lnTo>
                <a:close/>
              </a:path>
            </a:pathLst>
          </a:custGeom>
          <a:blipFill>
            <a:blip r:embed="rId2"/>
            <a:stretch>
              <a:fillRect l="-137912" t="0" r="-548192" b="0"/>
            </a:stretch>
          </a:blipFill>
        </p:spPr>
      </p:sp>
      <p:sp>
        <p:nvSpPr>
          <p:cNvPr name="Freeform 3" id="3"/>
          <p:cNvSpPr/>
          <p:nvPr/>
        </p:nvSpPr>
        <p:spPr>
          <a:xfrm flipH="false" flipV="false" rot="0">
            <a:off x="9982538" y="6108276"/>
            <a:ext cx="2074692" cy="606847"/>
          </a:xfrm>
          <a:custGeom>
            <a:avLst/>
            <a:gdLst/>
            <a:ahLst/>
            <a:cxnLst/>
            <a:rect r="r" b="b" t="t" l="l"/>
            <a:pathLst>
              <a:path h="606847" w="2074692">
                <a:moveTo>
                  <a:pt x="0" y="0"/>
                </a:moveTo>
                <a:lnTo>
                  <a:pt x="2074692" y="0"/>
                </a:lnTo>
                <a:lnTo>
                  <a:pt x="2074692" y="606848"/>
                </a:lnTo>
                <a:lnTo>
                  <a:pt x="0" y="606848"/>
                </a:lnTo>
                <a:lnTo>
                  <a:pt x="0" y="0"/>
                </a:lnTo>
                <a:close/>
              </a:path>
            </a:pathLst>
          </a:custGeom>
          <a:blipFill>
            <a:blip r:embed="rId3"/>
            <a:stretch>
              <a:fillRect l="0" t="0" r="0" b="0"/>
            </a:stretch>
          </a:blipFill>
        </p:spPr>
      </p:sp>
      <p:sp>
        <p:nvSpPr>
          <p:cNvPr name="Freeform 4" id="4"/>
          <p:cNvSpPr/>
          <p:nvPr/>
        </p:nvSpPr>
        <p:spPr>
          <a:xfrm flipH="false" flipV="false" rot="0">
            <a:off x="2320122" y="1624747"/>
            <a:ext cx="3954506" cy="4184662"/>
          </a:xfrm>
          <a:custGeom>
            <a:avLst/>
            <a:gdLst/>
            <a:ahLst/>
            <a:cxnLst/>
            <a:rect r="r" b="b" t="t" l="l"/>
            <a:pathLst>
              <a:path h="4184662" w="3954506">
                <a:moveTo>
                  <a:pt x="0" y="0"/>
                </a:moveTo>
                <a:lnTo>
                  <a:pt x="3954505" y="0"/>
                </a:lnTo>
                <a:lnTo>
                  <a:pt x="3954505" y="4184662"/>
                </a:lnTo>
                <a:lnTo>
                  <a:pt x="0" y="418466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5" id="5"/>
          <p:cNvSpPr txBox="true"/>
          <p:nvPr/>
        </p:nvSpPr>
        <p:spPr>
          <a:xfrm rot="0">
            <a:off x="2196970" y="304790"/>
            <a:ext cx="7668772" cy="729082"/>
          </a:xfrm>
          <a:prstGeom prst="rect">
            <a:avLst/>
          </a:prstGeom>
        </p:spPr>
        <p:txBody>
          <a:bodyPr anchor="t" rtlCol="false" tIns="0" lIns="0" bIns="0" rIns="0">
            <a:spAutoFit/>
          </a:bodyPr>
          <a:lstStyle/>
          <a:p>
            <a:pPr algn="l">
              <a:lnSpc>
                <a:spcPts val="6014"/>
              </a:lnSpc>
            </a:pPr>
            <a:r>
              <a:rPr lang="en-US" sz="4295">
                <a:solidFill>
                  <a:srgbClr val="373372"/>
                </a:solidFill>
                <a:latin typeface="Century Gothic Paneuropean"/>
                <a:ea typeface="Century Gothic Paneuropean"/>
                <a:cs typeface="Century Gothic Paneuropean"/>
                <a:sym typeface="Century Gothic Paneuropean"/>
              </a:rPr>
              <a:t>Données supplémentaires</a:t>
            </a:r>
          </a:p>
        </p:txBody>
      </p:sp>
      <p:sp>
        <p:nvSpPr>
          <p:cNvPr name="TextBox 6" id="6"/>
          <p:cNvSpPr txBox="true"/>
          <p:nvPr/>
        </p:nvSpPr>
        <p:spPr>
          <a:xfrm rot="0">
            <a:off x="2674568" y="4059605"/>
            <a:ext cx="1622807" cy="361315"/>
          </a:xfrm>
          <a:prstGeom prst="rect">
            <a:avLst/>
          </a:prstGeom>
        </p:spPr>
        <p:txBody>
          <a:bodyPr anchor="t" rtlCol="false" tIns="0" lIns="0" bIns="0" rIns="0">
            <a:spAutoFit/>
          </a:bodyPr>
          <a:lstStyle/>
          <a:p>
            <a:pPr algn="ctr" marL="0" indent="0" lvl="0">
              <a:lnSpc>
                <a:spcPts val="2659"/>
              </a:lnSpc>
              <a:spcBef>
                <a:spcPct val="0"/>
              </a:spcBef>
            </a:pPr>
            <a:r>
              <a:rPr lang="en-US" sz="1899" strike="noStrike" u="none">
                <a:solidFill>
                  <a:srgbClr val="FFFFFF"/>
                </a:solidFill>
                <a:latin typeface="Calibri (MS)"/>
                <a:ea typeface="Calibri (MS)"/>
                <a:cs typeface="Calibri (MS)"/>
                <a:sym typeface="Calibri (MS)"/>
              </a:rPr>
              <a:t>1 radio FM</a:t>
            </a:r>
          </a:p>
        </p:txBody>
      </p:sp>
      <p:sp>
        <p:nvSpPr>
          <p:cNvPr name="TextBox 7" id="7"/>
          <p:cNvSpPr txBox="true"/>
          <p:nvPr/>
        </p:nvSpPr>
        <p:spPr>
          <a:xfrm rot="0">
            <a:off x="3996913" y="5148637"/>
            <a:ext cx="2107565" cy="361315"/>
          </a:xfrm>
          <a:prstGeom prst="rect">
            <a:avLst/>
          </a:prstGeom>
        </p:spPr>
        <p:txBody>
          <a:bodyPr anchor="t" rtlCol="false" tIns="0" lIns="0" bIns="0" rIns="0">
            <a:spAutoFit/>
          </a:bodyPr>
          <a:lstStyle/>
          <a:p>
            <a:pPr algn="ctr" marL="0" indent="0" lvl="0">
              <a:lnSpc>
                <a:spcPts val="2659"/>
              </a:lnSpc>
              <a:spcBef>
                <a:spcPct val="0"/>
              </a:spcBef>
            </a:pPr>
            <a:r>
              <a:rPr lang="en-US" sz="1899" strike="noStrike" u="none">
                <a:solidFill>
                  <a:srgbClr val="FFFFFF"/>
                </a:solidFill>
                <a:latin typeface="Calibri (MS)"/>
                <a:ea typeface="Calibri (MS)"/>
                <a:cs typeface="Calibri (MS)"/>
                <a:sym typeface="Calibri (MS)"/>
              </a:rPr>
              <a:t>6 centres sportifs</a:t>
            </a:r>
          </a:p>
        </p:txBody>
      </p:sp>
      <p:sp>
        <p:nvSpPr>
          <p:cNvPr name="TextBox 8" id="8"/>
          <p:cNvSpPr txBox="true"/>
          <p:nvPr/>
        </p:nvSpPr>
        <p:spPr>
          <a:xfrm rot="0">
            <a:off x="3996913" y="2971213"/>
            <a:ext cx="2277714" cy="360674"/>
          </a:xfrm>
          <a:prstGeom prst="rect">
            <a:avLst/>
          </a:prstGeom>
        </p:spPr>
        <p:txBody>
          <a:bodyPr anchor="t" rtlCol="false" tIns="0" lIns="0" bIns="0" rIns="0">
            <a:spAutoFit/>
          </a:bodyPr>
          <a:lstStyle/>
          <a:p>
            <a:pPr algn="ctr" marL="0" indent="0" lvl="0">
              <a:lnSpc>
                <a:spcPts val="2695"/>
              </a:lnSpc>
              <a:spcBef>
                <a:spcPct val="0"/>
              </a:spcBef>
            </a:pPr>
            <a:r>
              <a:rPr lang="en-US" sz="1925" strike="noStrike" u="none">
                <a:solidFill>
                  <a:srgbClr val="FFFFFF"/>
                </a:solidFill>
                <a:latin typeface="Calibri (MS)"/>
                <a:ea typeface="Calibri (MS)"/>
                <a:cs typeface="Calibri (MS)"/>
                <a:sym typeface="Calibri (MS)"/>
              </a:rPr>
              <a:t>1 chaîne de télévision</a:t>
            </a:r>
          </a:p>
        </p:txBody>
      </p:sp>
      <p:sp>
        <p:nvSpPr>
          <p:cNvPr name="TextBox 9" id="9"/>
          <p:cNvSpPr txBox="true"/>
          <p:nvPr/>
        </p:nvSpPr>
        <p:spPr>
          <a:xfrm rot="0">
            <a:off x="2742143" y="1719774"/>
            <a:ext cx="1487655" cy="694690"/>
          </a:xfrm>
          <a:prstGeom prst="rect">
            <a:avLst/>
          </a:prstGeom>
        </p:spPr>
        <p:txBody>
          <a:bodyPr anchor="t" rtlCol="false" tIns="0" lIns="0" bIns="0" rIns="0">
            <a:spAutoFit/>
          </a:bodyPr>
          <a:lstStyle/>
          <a:p>
            <a:pPr algn="ctr">
              <a:lnSpc>
                <a:spcPts val="2659"/>
              </a:lnSpc>
              <a:spcBef>
                <a:spcPct val="0"/>
              </a:spcBef>
            </a:pPr>
            <a:r>
              <a:rPr lang="en-US" sz="1899">
                <a:solidFill>
                  <a:srgbClr val="FFFFFF"/>
                </a:solidFill>
                <a:latin typeface="Calibri (MS)"/>
                <a:ea typeface="Calibri (MS)"/>
                <a:cs typeface="Calibri (MS)"/>
                <a:sym typeface="Calibri (MS)"/>
              </a:rPr>
              <a:t>5 restaurants universitaires</a:t>
            </a:r>
          </a:p>
        </p:txBody>
      </p:sp>
      <p:sp>
        <p:nvSpPr>
          <p:cNvPr name="Freeform 10" id="10"/>
          <p:cNvSpPr/>
          <p:nvPr/>
        </p:nvSpPr>
        <p:spPr>
          <a:xfrm flipH="false" flipV="false" rot="0">
            <a:off x="6848750" y="1757127"/>
            <a:ext cx="4981018" cy="3804252"/>
          </a:xfrm>
          <a:custGeom>
            <a:avLst/>
            <a:gdLst/>
            <a:ahLst/>
            <a:cxnLst/>
            <a:rect r="r" b="b" t="t" l="l"/>
            <a:pathLst>
              <a:path h="3804252" w="4981018">
                <a:moveTo>
                  <a:pt x="0" y="0"/>
                </a:moveTo>
                <a:lnTo>
                  <a:pt x="4981018" y="0"/>
                </a:lnTo>
                <a:lnTo>
                  <a:pt x="4981018" y="3804252"/>
                </a:lnTo>
                <a:lnTo>
                  <a:pt x="0" y="380425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11" id="11"/>
          <p:cNvGrpSpPr/>
          <p:nvPr/>
        </p:nvGrpSpPr>
        <p:grpSpPr>
          <a:xfrm rot="0">
            <a:off x="7103302" y="1885337"/>
            <a:ext cx="2720186" cy="1543663"/>
            <a:chOff x="0" y="0"/>
            <a:chExt cx="3440292" cy="1952312"/>
          </a:xfrm>
        </p:grpSpPr>
        <p:sp>
          <p:nvSpPr>
            <p:cNvPr name="Freeform 12" id="12"/>
            <p:cNvSpPr/>
            <p:nvPr/>
          </p:nvSpPr>
          <p:spPr>
            <a:xfrm flipH="false" flipV="false" rot="0">
              <a:off x="0" y="0"/>
              <a:ext cx="3440292" cy="1952312"/>
            </a:xfrm>
            <a:custGeom>
              <a:avLst/>
              <a:gdLst/>
              <a:ahLst/>
              <a:cxnLst/>
              <a:rect r="r" b="b" t="t" l="l"/>
              <a:pathLst>
                <a:path h="1952312" w="3440292">
                  <a:moveTo>
                    <a:pt x="0" y="0"/>
                  </a:moveTo>
                  <a:lnTo>
                    <a:pt x="3440292" y="0"/>
                  </a:lnTo>
                  <a:lnTo>
                    <a:pt x="3440292" y="1952312"/>
                  </a:lnTo>
                  <a:lnTo>
                    <a:pt x="0" y="1952312"/>
                  </a:lnTo>
                  <a:close/>
                </a:path>
              </a:pathLst>
            </a:custGeom>
            <a:solidFill>
              <a:srgbClr val="000000">
                <a:alpha val="0"/>
              </a:srgbClr>
            </a:solidFill>
          </p:spPr>
        </p:sp>
        <p:sp>
          <p:nvSpPr>
            <p:cNvPr name="TextBox 13" id="13"/>
            <p:cNvSpPr txBox="true"/>
            <p:nvPr/>
          </p:nvSpPr>
          <p:spPr>
            <a:xfrm>
              <a:off x="0" y="-57150"/>
              <a:ext cx="3440292" cy="2009462"/>
            </a:xfrm>
            <a:prstGeom prst="rect">
              <a:avLst/>
            </a:prstGeom>
          </p:spPr>
          <p:txBody>
            <a:bodyPr anchor="t" rtlCol="false" tIns="0" lIns="0" bIns="0" rIns="0"/>
            <a:lstStyle/>
            <a:p>
              <a:pPr algn="l">
                <a:lnSpc>
                  <a:spcPts val="2898"/>
                </a:lnSpc>
              </a:pPr>
              <a:r>
                <a:rPr lang="en-US" sz="2300">
                  <a:solidFill>
                    <a:srgbClr val="231F20"/>
                  </a:solidFill>
                  <a:latin typeface="Calibri (MS)"/>
                  <a:ea typeface="Calibri (MS)"/>
                  <a:cs typeface="Calibri (MS)"/>
                  <a:sym typeface="Calibri (MS)"/>
                </a:rPr>
                <a:t>+</a:t>
              </a:r>
              <a:r>
                <a:rPr lang="en-US" sz="2300">
                  <a:solidFill>
                    <a:srgbClr val="231F20"/>
                  </a:solidFill>
                  <a:latin typeface="Calibri (MS)"/>
                  <a:ea typeface="Calibri (MS)"/>
                  <a:cs typeface="Calibri (MS)"/>
                  <a:sym typeface="Calibri (MS)"/>
                </a:rPr>
                <a:t> 90% de nos professeurs détiennent un doctorat</a:t>
              </a:r>
            </a:p>
          </p:txBody>
        </p:sp>
      </p:grpSp>
      <p:grpSp>
        <p:nvGrpSpPr>
          <p:cNvPr name="Group 14" id="14"/>
          <p:cNvGrpSpPr/>
          <p:nvPr/>
        </p:nvGrpSpPr>
        <p:grpSpPr>
          <a:xfrm rot="0">
            <a:off x="10053290" y="2105219"/>
            <a:ext cx="1776478" cy="960990"/>
            <a:chOff x="0" y="0"/>
            <a:chExt cx="2246760" cy="1215390"/>
          </a:xfrm>
        </p:grpSpPr>
        <p:sp>
          <p:nvSpPr>
            <p:cNvPr name="Freeform 15" id="15"/>
            <p:cNvSpPr/>
            <p:nvPr/>
          </p:nvSpPr>
          <p:spPr>
            <a:xfrm flipH="false" flipV="false" rot="0">
              <a:off x="0" y="0"/>
              <a:ext cx="2246760" cy="1215390"/>
            </a:xfrm>
            <a:custGeom>
              <a:avLst/>
              <a:gdLst/>
              <a:ahLst/>
              <a:cxnLst/>
              <a:rect r="r" b="b" t="t" l="l"/>
              <a:pathLst>
                <a:path h="1215390" w="2246760">
                  <a:moveTo>
                    <a:pt x="0" y="0"/>
                  </a:moveTo>
                  <a:lnTo>
                    <a:pt x="2246760" y="0"/>
                  </a:lnTo>
                  <a:lnTo>
                    <a:pt x="2246760" y="1215390"/>
                  </a:lnTo>
                  <a:lnTo>
                    <a:pt x="0" y="1215390"/>
                  </a:lnTo>
                  <a:close/>
                </a:path>
              </a:pathLst>
            </a:custGeom>
            <a:solidFill>
              <a:srgbClr val="000000">
                <a:alpha val="0"/>
              </a:srgbClr>
            </a:solidFill>
          </p:spPr>
        </p:sp>
        <p:sp>
          <p:nvSpPr>
            <p:cNvPr name="TextBox 16" id="16"/>
            <p:cNvSpPr txBox="true"/>
            <p:nvPr/>
          </p:nvSpPr>
          <p:spPr>
            <a:xfrm>
              <a:off x="0" y="-57150"/>
              <a:ext cx="2246760" cy="1272540"/>
            </a:xfrm>
            <a:prstGeom prst="rect">
              <a:avLst/>
            </a:prstGeom>
          </p:spPr>
          <p:txBody>
            <a:bodyPr anchor="t" rtlCol="false" tIns="0" lIns="0" bIns="0" rIns="0"/>
            <a:lstStyle/>
            <a:p>
              <a:pPr algn="l">
                <a:lnSpc>
                  <a:spcPts val="2897"/>
                </a:lnSpc>
              </a:pPr>
              <a:r>
                <a:rPr lang="en-US" sz="2299" spc="-12">
                  <a:solidFill>
                    <a:srgbClr val="231F20"/>
                  </a:solidFill>
                  <a:latin typeface="Calibri (MS)"/>
                  <a:ea typeface="Calibri (MS)"/>
                  <a:cs typeface="Calibri (MS)"/>
                  <a:sym typeface="Calibri (MS)"/>
                </a:rPr>
                <a:t>3 hôspitaux universitaires</a:t>
              </a:r>
            </a:p>
          </p:txBody>
        </p:sp>
      </p:grpSp>
      <p:grpSp>
        <p:nvGrpSpPr>
          <p:cNvPr name="Group 17" id="17"/>
          <p:cNvGrpSpPr/>
          <p:nvPr/>
        </p:nvGrpSpPr>
        <p:grpSpPr>
          <a:xfrm rot="0">
            <a:off x="7043379" y="4453600"/>
            <a:ext cx="2012736" cy="493047"/>
            <a:chOff x="0" y="0"/>
            <a:chExt cx="2545562" cy="623570"/>
          </a:xfrm>
        </p:grpSpPr>
        <p:sp>
          <p:nvSpPr>
            <p:cNvPr name="Freeform 18" id="18"/>
            <p:cNvSpPr/>
            <p:nvPr/>
          </p:nvSpPr>
          <p:spPr>
            <a:xfrm flipH="false" flipV="false" rot="0">
              <a:off x="0" y="0"/>
              <a:ext cx="2545562" cy="623570"/>
            </a:xfrm>
            <a:custGeom>
              <a:avLst/>
              <a:gdLst/>
              <a:ahLst/>
              <a:cxnLst/>
              <a:rect r="r" b="b" t="t" l="l"/>
              <a:pathLst>
                <a:path h="623570" w="2545562">
                  <a:moveTo>
                    <a:pt x="0" y="0"/>
                  </a:moveTo>
                  <a:lnTo>
                    <a:pt x="2545562" y="0"/>
                  </a:lnTo>
                  <a:lnTo>
                    <a:pt x="2545562" y="623570"/>
                  </a:lnTo>
                  <a:lnTo>
                    <a:pt x="0" y="623570"/>
                  </a:lnTo>
                  <a:close/>
                </a:path>
              </a:pathLst>
            </a:custGeom>
            <a:solidFill>
              <a:srgbClr val="000000">
                <a:alpha val="0"/>
              </a:srgbClr>
            </a:solidFill>
          </p:spPr>
        </p:sp>
        <p:sp>
          <p:nvSpPr>
            <p:cNvPr name="TextBox 19" id="19"/>
            <p:cNvSpPr txBox="true"/>
            <p:nvPr/>
          </p:nvSpPr>
          <p:spPr>
            <a:xfrm>
              <a:off x="0" y="-47625"/>
              <a:ext cx="2545562" cy="671195"/>
            </a:xfrm>
            <a:prstGeom prst="rect">
              <a:avLst/>
            </a:prstGeom>
          </p:spPr>
          <p:txBody>
            <a:bodyPr anchor="t" rtlCol="false" tIns="0" lIns="0" bIns="0" rIns="0"/>
            <a:lstStyle/>
            <a:p>
              <a:pPr algn="l">
                <a:lnSpc>
                  <a:spcPts val="2759"/>
                </a:lnSpc>
              </a:pPr>
              <a:r>
                <a:rPr lang="en-US" sz="2299" spc="-12">
                  <a:solidFill>
                    <a:srgbClr val="231F20"/>
                  </a:solidFill>
                  <a:latin typeface="Calibri (MS)"/>
                  <a:ea typeface="Calibri (MS)"/>
                  <a:cs typeface="Calibri (MS)"/>
                  <a:sym typeface="Calibri (MS)"/>
                </a:rPr>
                <a:t>9 bibliothèques</a:t>
              </a:r>
            </a:p>
          </p:txBody>
        </p:sp>
      </p:grpSp>
      <p:grpSp>
        <p:nvGrpSpPr>
          <p:cNvPr name="Group 20" id="20"/>
          <p:cNvGrpSpPr/>
          <p:nvPr/>
        </p:nvGrpSpPr>
        <p:grpSpPr>
          <a:xfrm rot="0">
            <a:off x="9581420" y="4171861"/>
            <a:ext cx="2293665" cy="1549573"/>
            <a:chOff x="0" y="0"/>
            <a:chExt cx="2900860" cy="1959786"/>
          </a:xfrm>
        </p:grpSpPr>
        <p:sp>
          <p:nvSpPr>
            <p:cNvPr name="Freeform 21" id="21"/>
            <p:cNvSpPr/>
            <p:nvPr/>
          </p:nvSpPr>
          <p:spPr>
            <a:xfrm flipH="false" flipV="false" rot="0">
              <a:off x="0" y="0"/>
              <a:ext cx="2900860" cy="1959786"/>
            </a:xfrm>
            <a:custGeom>
              <a:avLst/>
              <a:gdLst/>
              <a:ahLst/>
              <a:cxnLst/>
              <a:rect r="r" b="b" t="t" l="l"/>
              <a:pathLst>
                <a:path h="1959786" w="2900860">
                  <a:moveTo>
                    <a:pt x="0" y="0"/>
                  </a:moveTo>
                  <a:lnTo>
                    <a:pt x="2900860" y="0"/>
                  </a:lnTo>
                  <a:lnTo>
                    <a:pt x="2900860" y="1959786"/>
                  </a:lnTo>
                  <a:lnTo>
                    <a:pt x="0" y="1959786"/>
                  </a:lnTo>
                  <a:close/>
                </a:path>
              </a:pathLst>
            </a:custGeom>
            <a:solidFill>
              <a:srgbClr val="000000">
                <a:alpha val="0"/>
              </a:srgbClr>
            </a:solidFill>
          </p:spPr>
        </p:sp>
        <p:sp>
          <p:nvSpPr>
            <p:cNvPr name="TextBox 22" id="22"/>
            <p:cNvSpPr txBox="true"/>
            <p:nvPr/>
          </p:nvSpPr>
          <p:spPr>
            <a:xfrm>
              <a:off x="0" y="-57150"/>
              <a:ext cx="2900860" cy="2016936"/>
            </a:xfrm>
            <a:prstGeom prst="rect">
              <a:avLst/>
            </a:prstGeom>
          </p:spPr>
          <p:txBody>
            <a:bodyPr anchor="t" rtlCol="false" tIns="0" lIns="0" bIns="0" rIns="0"/>
            <a:lstStyle/>
            <a:p>
              <a:pPr algn="ctr">
                <a:lnSpc>
                  <a:spcPts val="2620"/>
                </a:lnSpc>
              </a:pPr>
              <a:r>
                <a:rPr lang="en-US" sz="2100" spc="-11">
                  <a:solidFill>
                    <a:srgbClr val="000000"/>
                  </a:solidFill>
                  <a:latin typeface="Calibri (MS)"/>
                  <a:ea typeface="Calibri (MS)"/>
                  <a:cs typeface="Calibri (MS)"/>
                  <a:sym typeface="Calibri (MS)"/>
                </a:rPr>
                <a:t>30 tonnes de déchets recyclables donnés à des ONG</a:t>
              </a:r>
            </a:p>
          </p:txBody>
        </p:sp>
      </p:gr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135352" y="5592683"/>
            <a:ext cx="3962508" cy="1159034"/>
          </a:xfrm>
          <a:custGeom>
            <a:avLst/>
            <a:gdLst/>
            <a:ahLst/>
            <a:cxnLst/>
            <a:rect r="r" b="b" t="t" l="l"/>
            <a:pathLst>
              <a:path h="1159034" w="3962508">
                <a:moveTo>
                  <a:pt x="0" y="0"/>
                </a:moveTo>
                <a:lnTo>
                  <a:pt x="3962508" y="0"/>
                </a:lnTo>
                <a:lnTo>
                  <a:pt x="3962508" y="1159034"/>
                </a:lnTo>
                <a:lnTo>
                  <a:pt x="0" y="1159034"/>
                </a:lnTo>
                <a:lnTo>
                  <a:pt x="0" y="0"/>
                </a:lnTo>
                <a:close/>
              </a:path>
            </a:pathLst>
          </a:custGeom>
          <a:blipFill>
            <a:blip r:embed="rId2"/>
            <a:stretch>
              <a:fillRect l="0" t="0" r="0" b="0"/>
            </a:stretch>
          </a:blipFill>
        </p:spPr>
      </p:sp>
      <p:sp>
        <p:nvSpPr>
          <p:cNvPr name="Freeform 3" id="3"/>
          <p:cNvSpPr/>
          <p:nvPr/>
        </p:nvSpPr>
        <p:spPr>
          <a:xfrm flipH="true" flipV="false" rot="0">
            <a:off x="0" y="-1280305"/>
            <a:ext cx="12317589" cy="6589119"/>
          </a:xfrm>
          <a:custGeom>
            <a:avLst/>
            <a:gdLst/>
            <a:ahLst/>
            <a:cxnLst/>
            <a:rect r="r" b="b" t="t" l="l"/>
            <a:pathLst>
              <a:path h="6589119" w="12317589">
                <a:moveTo>
                  <a:pt x="12317589" y="0"/>
                </a:moveTo>
                <a:lnTo>
                  <a:pt x="0" y="0"/>
                </a:lnTo>
                <a:lnTo>
                  <a:pt x="0" y="6589118"/>
                </a:lnTo>
                <a:lnTo>
                  <a:pt x="12317589" y="6589118"/>
                </a:lnTo>
                <a:lnTo>
                  <a:pt x="12317589" y="0"/>
                </a:lnTo>
                <a:close/>
              </a:path>
            </a:pathLst>
          </a:custGeom>
          <a:blipFill>
            <a:blip r:embed="rId3"/>
            <a:stretch>
              <a:fillRect l="0" t="-11481" r="0" b="-12364"/>
            </a:stretch>
          </a:blipFill>
        </p:spPr>
      </p:sp>
      <p:sp>
        <p:nvSpPr>
          <p:cNvPr name="TextBox 4" id="4"/>
          <p:cNvSpPr txBox="true"/>
          <p:nvPr/>
        </p:nvSpPr>
        <p:spPr>
          <a:xfrm rot="0">
            <a:off x="162065" y="5345917"/>
            <a:ext cx="7693397" cy="1405799"/>
          </a:xfrm>
          <a:prstGeom prst="rect">
            <a:avLst/>
          </a:prstGeom>
        </p:spPr>
        <p:txBody>
          <a:bodyPr anchor="t" rtlCol="false" tIns="0" lIns="0" bIns="0" rIns="0">
            <a:spAutoFit/>
          </a:bodyPr>
          <a:lstStyle/>
          <a:p>
            <a:pPr algn="l">
              <a:lnSpc>
                <a:spcPts val="5706"/>
              </a:lnSpc>
            </a:pPr>
            <a:r>
              <a:rPr lang="en-US" sz="4076">
                <a:solidFill>
                  <a:srgbClr val="373372"/>
                </a:solidFill>
                <a:latin typeface="Century Gothic Paneuropean"/>
                <a:ea typeface="Century Gothic Paneuropean"/>
                <a:cs typeface="Century Gothic Paneuropean"/>
                <a:sym typeface="Century Gothic Paneuropean"/>
              </a:rPr>
              <a:t>Découvrez notre bureau des affaires internationales</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982538" y="6108276"/>
            <a:ext cx="2074692" cy="606847"/>
          </a:xfrm>
          <a:custGeom>
            <a:avLst/>
            <a:gdLst/>
            <a:ahLst/>
            <a:cxnLst/>
            <a:rect r="r" b="b" t="t" l="l"/>
            <a:pathLst>
              <a:path h="606847" w="2074692">
                <a:moveTo>
                  <a:pt x="0" y="0"/>
                </a:moveTo>
                <a:lnTo>
                  <a:pt x="2074692" y="0"/>
                </a:lnTo>
                <a:lnTo>
                  <a:pt x="2074692" y="606848"/>
                </a:lnTo>
                <a:lnTo>
                  <a:pt x="0" y="606848"/>
                </a:lnTo>
                <a:lnTo>
                  <a:pt x="0" y="0"/>
                </a:lnTo>
                <a:close/>
              </a:path>
            </a:pathLst>
          </a:custGeom>
          <a:blipFill>
            <a:blip r:embed="rId2"/>
            <a:stretch>
              <a:fillRect l="0" t="0" r="0" b="0"/>
            </a:stretch>
          </a:blipFill>
        </p:spPr>
      </p:sp>
      <p:sp>
        <p:nvSpPr>
          <p:cNvPr name="TextBox 3" id="3"/>
          <p:cNvSpPr txBox="true"/>
          <p:nvPr/>
        </p:nvSpPr>
        <p:spPr>
          <a:xfrm rot="0">
            <a:off x="2196970" y="206603"/>
            <a:ext cx="8903412" cy="729082"/>
          </a:xfrm>
          <a:prstGeom prst="rect">
            <a:avLst/>
          </a:prstGeom>
        </p:spPr>
        <p:txBody>
          <a:bodyPr anchor="t" rtlCol="false" tIns="0" lIns="0" bIns="0" rIns="0">
            <a:spAutoFit/>
          </a:bodyPr>
          <a:lstStyle/>
          <a:p>
            <a:pPr algn="l">
              <a:lnSpc>
                <a:spcPts val="6014"/>
              </a:lnSpc>
            </a:pPr>
            <a:r>
              <a:rPr lang="en-US" sz="4295" spc="4">
                <a:solidFill>
                  <a:srgbClr val="373372"/>
                </a:solidFill>
                <a:latin typeface="Century Gothic Paneuropean"/>
                <a:ea typeface="Century Gothic Paneuropean"/>
                <a:cs typeface="Century Gothic Paneuropean"/>
                <a:sym typeface="Century Gothic Paneuropean"/>
              </a:rPr>
              <a:t>Nos chiffres internationaux</a:t>
            </a:r>
          </a:p>
        </p:txBody>
      </p:sp>
      <p:sp>
        <p:nvSpPr>
          <p:cNvPr name="Freeform 4" id="4"/>
          <p:cNvSpPr/>
          <p:nvPr/>
        </p:nvSpPr>
        <p:spPr>
          <a:xfrm flipH="false" flipV="false" rot="0">
            <a:off x="6138489" y="1468422"/>
            <a:ext cx="1381773" cy="3181493"/>
          </a:xfrm>
          <a:custGeom>
            <a:avLst/>
            <a:gdLst/>
            <a:ahLst/>
            <a:cxnLst/>
            <a:rect r="r" b="b" t="t" l="l"/>
            <a:pathLst>
              <a:path h="3181493" w="1381773">
                <a:moveTo>
                  <a:pt x="0" y="0"/>
                </a:moveTo>
                <a:lnTo>
                  <a:pt x="1381773" y="0"/>
                </a:lnTo>
                <a:lnTo>
                  <a:pt x="1381773" y="3181492"/>
                </a:lnTo>
                <a:lnTo>
                  <a:pt x="0" y="318149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5" id="5"/>
          <p:cNvSpPr txBox="true"/>
          <p:nvPr/>
        </p:nvSpPr>
        <p:spPr>
          <a:xfrm rot="0">
            <a:off x="6246312" y="1798652"/>
            <a:ext cx="1152173" cy="831080"/>
          </a:xfrm>
          <a:prstGeom prst="rect">
            <a:avLst/>
          </a:prstGeom>
        </p:spPr>
        <p:txBody>
          <a:bodyPr anchor="t" rtlCol="false" tIns="0" lIns="0" bIns="0" rIns="0">
            <a:spAutoFit/>
          </a:bodyPr>
          <a:lstStyle/>
          <a:p>
            <a:pPr algn="l">
              <a:lnSpc>
                <a:spcPts val="6165"/>
              </a:lnSpc>
            </a:pPr>
            <a:r>
              <a:rPr lang="en-US" sz="4404">
                <a:solidFill>
                  <a:srgbClr val="FFFFFF"/>
                </a:solidFill>
                <a:latin typeface="Calibri (MS)"/>
                <a:ea typeface="Calibri (MS)"/>
                <a:cs typeface="Calibri (MS)"/>
                <a:sym typeface="Calibri (MS)"/>
              </a:rPr>
              <a:t>+180</a:t>
            </a:r>
          </a:p>
        </p:txBody>
      </p:sp>
      <p:sp>
        <p:nvSpPr>
          <p:cNvPr name="TextBox 6" id="6"/>
          <p:cNvSpPr txBox="true"/>
          <p:nvPr/>
        </p:nvSpPr>
        <p:spPr>
          <a:xfrm rot="0">
            <a:off x="6285638" y="4855683"/>
            <a:ext cx="1234624" cy="838200"/>
          </a:xfrm>
          <a:prstGeom prst="rect">
            <a:avLst/>
          </a:prstGeom>
        </p:spPr>
        <p:txBody>
          <a:bodyPr anchor="t" rtlCol="false" tIns="0" lIns="0" bIns="0" rIns="0">
            <a:spAutoFit/>
          </a:bodyPr>
          <a:lstStyle/>
          <a:p>
            <a:pPr algn="ctr">
              <a:lnSpc>
                <a:spcPts val="2160"/>
              </a:lnSpc>
            </a:pPr>
            <a:r>
              <a:rPr lang="en-US" sz="1800">
                <a:solidFill>
                  <a:srgbClr val="000000"/>
                </a:solidFill>
                <a:latin typeface="Calibri (MS)"/>
                <a:ea typeface="Calibri (MS)"/>
                <a:cs typeface="Calibri (MS)"/>
                <a:sym typeface="Calibri (MS)"/>
              </a:rPr>
              <a:t>+180 universités partenaires</a:t>
            </a:r>
          </a:p>
        </p:txBody>
      </p:sp>
      <p:sp>
        <p:nvSpPr>
          <p:cNvPr name="Freeform 7" id="7"/>
          <p:cNvSpPr/>
          <p:nvPr/>
        </p:nvSpPr>
        <p:spPr>
          <a:xfrm flipH="false" flipV="false" rot="0">
            <a:off x="10464320" y="1479737"/>
            <a:ext cx="1381773" cy="3181493"/>
          </a:xfrm>
          <a:custGeom>
            <a:avLst/>
            <a:gdLst/>
            <a:ahLst/>
            <a:cxnLst/>
            <a:rect r="r" b="b" t="t" l="l"/>
            <a:pathLst>
              <a:path h="3181493" w="1381773">
                <a:moveTo>
                  <a:pt x="0" y="0"/>
                </a:moveTo>
                <a:lnTo>
                  <a:pt x="1381772" y="0"/>
                </a:lnTo>
                <a:lnTo>
                  <a:pt x="1381772" y="3181493"/>
                </a:lnTo>
                <a:lnTo>
                  <a:pt x="0" y="318149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8" id="8"/>
          <p:cNvSpPr txBox="true"/>
          <p:nvPr/>
        </p:nvSpPr>
        <p:spPr>
          <a:xfrm rot="0">
            <a:off x="10865965" y="1798652"/>
            <a:ext cx="578482" cy="831080"/>
          </a:xfrm>
          <a:prstGeom prst="rect">
            <a:avLst/>
          </a:prstGeom>
        </p:spPr>
        <p:txBody>
          <a:bodyPr anchor="t" rtlCol="false" tIns="0" lIns="0" bIns="0" rIns="0">
            <a:spAutoFit/>
          </a:bodyPr>
          <a:lstStyle/>
          <a:p>
            <a:pPr algn="l">
              <a:lnSpc>
                <a:spcPts val="6165"/>
              </a:lnSpc>
            </a:pPr>
            <a:r>
              <a:rPr lang="en-US" sz="4404">
                <a:solidFill>
                  <a:srgbClr val="FFFFFF"/>
                </a:solidFill>
                <a:latin typeface="Calibri (MS)"/>
                <a:ea typeface="Calibri (MS)"/>
                <a:cs typeface="Calibri (MS)"/>
                <a:sym typeface="Calibri (MS)"/>
              </a:rPr>
              <a:t>11</a:t>
            </a:r>
          </a:p>
        </p:txBody>
      </p:sp>
      <p:sp>
        <p:nvSpPr>
          <p:cNvPr name="TextBox 9" id="9"/>
          <p:cNvSpPr txBox="true"/>
          <p:nvPr/>
        </p:nvSpPr>
        <p:spPr>
          <a:xfrm rot="0">
            <a:off x="10779078" y="4891345"/>
            <a:ext cx="1067014" cy="838200"/>
          </a:xfrm>
          <a:prstGeom prst="rect">
            <a:avLst/>
          </a:prstGeom>
        </p:spPr>
        <p:txBody>
          <a:bodyPr anchor="t" rtlCol="false" tIns="0" lIns="0" bIns="0" rIns="0">
            <a:spAutoFit/>
          </a:bodyPr>
          <a:lstStyle/>
          <a:p>
            <a:pPr algn="l">
              <a:lnSpc>
                <a:spcPts val="2160"/>
              </a:lnSpc>
            </a:pPr>
            <a:r>
              <a:rPr lang="en-US" sz="1800">
                <a:solidFill>
                  <a:srgbClr val="000000"/>
                </a:solidFill>
                <a:latin typeface="Calibri (MS)"/>
                <a:ea typeface="Calibri (MS)"/>
                <a:cs typeface="Calibri (MS)"/>
                <a:sym typeface="Calibri (MS)"/>
              </a:rPr>
              <a:t>11 options de double diplôme</a:t>
            </a:r>
            <a:r>
              <a:rPr lang="en-US" sz="1800">
                <a:solidFill>
                  <a:srgbClr val="000000"/>
                </a:solidFill>
                <a:latin typeface="Calibri (MS)"/>
                <a:ea typeface="Calibri (MS)"/>
                <a:cs typeface="Calibri (MS)"/>
                <a:sym typeface="Calibri (MS)"/>
              </a:rPr>
              <a:t> </a:t>
            </a:r>
          </a:p>
        </p:txBody>
      </p:sp>
      <p:sp>
        <p:nvSpPr>
          <p:cNvPr name="Freeform 10" id="10"/>
          <p:cNvSpPr/>
          <p:nvPr/>
        </p:nvSpPr>
        <p:spPr>
          <a:xfrm flipH="false" flipV="false" rot="0">
            <a:off x="4137816" y="1444076"/>
            <a:ext cx="1402528" cy="3181493"/>
          </a:xfrm>
          <a:custGeom>
            <a:avLst/>
            <a:gdLst/>
            <a:ahLst/>
            <a:cxnLst/>
            <a:rect r="r" b="b" t="t" l="l"/>
            <a:pathLst>
              <a:path h="3181493" w="1402528">
                <a:moveTo>
                  <a:pt x="0" y="0"/>
                </a:moveTo>
                <a:lnTo>
                  <a:pt x="1402528" y="0"/>
                </a:lnTo>
                <a:lnTo>
                  <a:pt x="1402528" y="3181493"/>
                </a:lnTo>
                <a:lnTo>
                  <a:pt x="0" y="318149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11" id="11"/>
          <p:cNvSpPr txBox="true"/>
          <p:nvPr/>
        </p:nvSpPr>
        <p:spPr>
          <a:xfrm rot="0">
            <a:off x="4228523" y="4855683"/>
            <a:ext cx="1447855" cy="571500"/>
          </a:xfrm>
          <a:prstGeom prst="rect">
            <a:avLst/>
          </a:prstGeom>
        </p:spPr>
        <p:txBody>
          <a:bodyPr anchor="t" rtlCol="false" tIns="0" lIns="0" bIns="0" rIns="0">
            <a:spAutoFit/>
          </a:bodyPr>
          <a:lstStyle/>
          <a:p>
            <a:pPr algn="ctr">
              <a:lnSpc>
                <a:spcPts val="2160"/>
              </a:lnSpc>
            </a:pPr>
            <a:r>
              <a:rPr lang="en-US" sz="1800">
                <a:solidFill>
                  <a:srgbClr val="000000"/>
                </a:solidFill>
                <a:latin typeface="Calibri (MS)"/>
                <a:ea typeface="Calibri (MS)"/>
                <a:cs typeface="Calibri (MS)"/>
                <a:sym typeface="Calibri (MS)"/>
              </a:rPr>
              <a:t>25 professeurs internationaux</a:t>
            </a:r>
          </a:p>
        </p:txBody>
      </p:sp>
      <p:sp>
        <p:nvSpPr>
          <p:cNvPr name="TextBox 12" id="12"/>
          <p:cNvSpPr txBox="true"/>
          <p:nvPr/>
        </p:nvSpPr>
        <p:spPr>
          <a:xfrm rot="0">
            <a:off x="4404735" y="1809968"/>
            <a:ext cx="906294" cy="831113"/>
          </a:xfrm>
          <a:prstGeom prst="rect">
            <a:avLst/>
          </a:prstGeom>
        </p:spPr>
        <p:txBody>
          <a:bodyPr anchor="t" rtlCol="false" tIns="0" lIns="0" bIns="0" rIns="0">
            <a:spAutoFit/>
          </a:bodyPr>
          <a:lstStyle/>
          <a:p>
            <a:pPr algn="l">
              <a:lnSpc>
                <a:spcPts val="6165"/>
              </a:lnSpc>
            </a:pPr>
            <a:r>
              <a:rPr lang="en-US" sz="4404">
                <a:solidFill>
                  <a:srgbClr val="FFFFFF"/>
                </a:solidFill>
                <a:latin typeface="Calibri (MS)"/>
                <a:ea typeface="Calibri (MS)"/>
                <a:cs typeface="Calibri (MS)"/>
                <a:sym typeface="Calibri (MS)"/>
              </a:rPr>
              <a:t>+25</a:t>
            </a:r>
          </a:p>
        </p:txBody>
      </p:sp>
      <p:sp>
        <p:nvSpPr>
          <p:cNvPr name="Freeform 13" id="13"/>
          <p:cNvSpPr/>
          <p:nvPr/>
        </p:nvSpPr>
        <p:spPr>
          <a:xfrm flipH="false" flipV="false" rot="0">
            <a:off x="8290267" y="1479737"/>
            <a:ext cx="1402528" cy="3181493"/>
          </a:xfrm>
          <a:custGeom>
            <a:avLst/>
            <a:gdLst/>
            <a:ahLst/>
            <a:cxnLst/>
            <a:rect r="r" b="b" t="t" l="l"/>
            <a:pathLst>
              <a:path h="3181493" w="1402528">
                <a:moveTo>
                  <a:pt x="0" y="0"/>
                </a:moveTo>
                <a:lnTo>
                  <a:pt x="1402528" y="0"/>
                </a:lnTo>
                <a:lnTo>
                  <a:pt x="1402528" y="3181493"/>
                </a:lnTo>
                <a:lnTo>
                  <a:pt x="0" y="318149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4" id="14"/>
          <p:cNvSpPr txBox="true"/>
          <p:nvPr/>
        </p:nvSpPr>
        <p:spPr>
          <a:xfrm rot="0">
            <a:off x="8374256" y="4855683"/>
            <a:ext cx="1452784" cy="571500"/>
          </a:xfrm>
          <a:prstGeom prst="rect">
            <a:avLst/>
          </a:prstGeom>
        </p:spPr>
        <p:txBody>
          <a:bodyPr anchor="t" rtlCol="false" tIns="0" lIns="0" bIns="0" rIns="0">
            <a:spAutoFit/>
          </a:bodyPr>
          <a:lstStyle/>
          <a:p>
            <a:pPr algn="ctr">
              <a:lnSpc>
                <a:spcPts val="2160"/>
              </a:lnSpc>
            </a:pPr>
            <a:r>
              <a:rPr lang="en-US" sz="1800" spc="1">
                <a:solidFill>
                  <a:srgbClr val="000000"/>
                </a:solidFill>
                <a:latin typeface="Calibri (MS)"/>
                <a:ea typeface="Calibri (MS)"/>
                <a:cs typeface="Calibri (MS)"/>
                <a:sym typeface="Calibri (MS)"/>
              </a:rPr>
              <a:t>8 programmes internationaux</a:t>
            </a:r>
          </a:p>
        </p:txBody>
      </p:sp>
      <p:sp>
        <p:nvSpPr>
          <p:cNvPr name="TextBox 15" id="15"/>
          <p:cNvSpPr txBox="true"/>
          <p:nvPr/>
        </p:nvSpPr>
        <p:spPr>
          <a:xfrm rot="0">
            <a:off x="8815540" y="1809968"/>
            <a:ext cx="351982" cy="831080"/>
          </a:xfrm>
          <a:prstGeom prst="rect">
            <a:avLst/>
          </a:prstGeom>
        </p:spPr>
        <p:txBody>
          <a:bodyPr anchor="t" rtlCol="false" tIns="0" lIns="0" bIns="0" rIns="0">
            <a:spAutoFit/>
          </a:bodyPr>
          <a:lstStyle/>
          <a:p>
            <a:pPr algn="l">
              <a:lnSpc>
                <a:spcPts val="6165"/>
              </a:lnSpc>
            </a:pPr>
            <a:r>
              <a:rPr lang="en-US" sz="4404">
                <a:solidFill>
                  <a:srgbClr val="FFFFFF"/>
                </a:solidFill>
                <a:latin typeface="Calibri (MS)"/>
                <a:ea typeface="Calibri (MS)"/>
                <a:cs typeface="Calibri (MS)"/>
                <a:sym typeface="Calibri (MS)"/>
              </a:rPr>
              <a:t>8</a:t>
            </a:r>
          </a:p>
        </p:txBody>
      </p:sp>
      <p:sp>
        <p:nvSpPr>
          <p:cNvPr name="Freeform 16" id="16"/>
          <p:cNvSpPr/>
          <p:nvPr/>
        </p:nvSpPr>
        <p:spPr>
          <a:xfrm flipH="false" flipV="false" rot="0">
            <a:off x="2196970" y="1479737"/>
            <a:ext cx="1402528" cy="3181493"/>
          </a:xfrm>
          <a:custGeom>
            <a:avLst/>
            <a:gdLst/>
            <a:ahLst/>
            <a:cxnLst/>
            <a:rect r="r" b="b" t="t" l="l"/>
            <a:pathLst>
              <a:path h="3181493" w="1402528">
                <a:moveTo>
                  <a:pt x="0" y="0"/>
                </a:moveTo>
                <a:lnTo>
                  <a:pt x="1402528" y="0"/>
                </a:lnTo>
                <a:lnTo>
                  <a:pt x="1402528" y="3181493"/>
                </a:lnTo>
                <a:lnTo>
                  <a:pt x="0" y="3181493"/>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7" id="17"/>
          <p:cNvSpPr txBox="true"/>
          <p:nvPr/>
        </p:nvSpPr>
        <p:spPr>
          <a:xfrm rot="0">
            <a:off x="2108265" y="4855683"/>
            <a:ext cx="1579938" cy="838200"/>
          </a:xfrm>
          <a:prstGeom prst="rect">
            <a:avLst/>
          </a:prstGeom>
        </p:spPr>
        <p:txBody>
          <a:bodyPr anchor="t" rtlCol="false" tIns="0" lIns="0" bIns="0" rIns="0">
            <a:spAutoFit/>
          </a:bodyPr>
          <a:lstStyle/>
          <a:p>
            <a:pPr algn="ctr">
              <a:lnSpc>
                <a:spcPts val="2160"/>
              </a:lnSpc>
            </a:pPr>
            <a:r>
              <a:rPr lang="en-US" sz="1800" spc="1">
                <a:solidFill>
                  <a:srgbClr val="000000"/>
                </a:solidFill>
                <a:latin typeface="Calibri (MS)"/>
                <a:ea typeface="Calibri (MS)"/>
                <a:cs typeface="Calibri (MS)"/>
                <a:sym typeface="Calibri (MS)"/>
              </a:rPr>
              <a:t>+2.000 étudiants en mobilité internationale</a:t>
            </a:r>
          </a:p>
        </p:txBody>
      </p:sp>
      <p:sp>
        <p:nvSpPr>
          <p:cNvPr name="TextBox 18" id="18"/>
          <p:cNvSpPr txBox="true"/>
          <p:nvPr/>
        </p:nvSpPr>
        <p:spPr>
          <a:xfrm rot="0">
            <a:off x="2457124" y="1810001"/>
            <a:ext cx="882219" cy="831080"/>
          </a:xfrm>
          <a:prstGeom prst="rect">
            <a:avLst/>
          </a:prstGeom>
        </p:spPr>
        <p:txBody>
          <a:bodyPr anchor="t" rtlCol="false" tIns="0" lIns="0" bIns="0" rIns="0">
            <a:spAutoFit/>
          </a:bodyPr>
          <a:lstStyle/>
          <a:p>
            <a:pPr algn="l">
              <a:lnSpc>
                <a:spcPts val="6165"/>
              </a:lnSpc>
            </a:pPr>
            <a:r>
              <a:rPr lang="en-US" sz="4404">
                <a:solidFill>
                  <a:srgbClr val="FFFFFF"/>
                </a:solidFill>
                <a:latin typeface="Calibri (MS)"/>
                <a:ea typeface="Calibri (MS)"/>
                <a:cs typeface="Calibri (MS)"/>
                <a:sym typeface="Calibri (MS)"/>
              </a:rPr>
              <a:t>+2k</a:t>
            </a:r>
          </a:p>
        </p:txBody>
      </p:sp>
      <p:sp>
        <p:nvSpPr>
          <p:cNvPr name="Freeform 19" id="19"/>
          <p:cNvSpPr/>
          <p:nvPr/>
        </p:nvSpPr>
        <p:spPr>
          <a:xfrm flipH="true" flipV="false" rot="0">
            <a:off x="-1047227" y="-1044145"/>
            <a:ext cx="2872722" cy="7902145"/>
          </a:xfrm>
          <a:custGeom>
            <a:avLst/>
            <a:gdLst/>
            <a:ahLst/>
            <a:cxnLst/>
            <a:rect r="r" b="b" t="t" l="l"/>
            <a:pathLst>
              <a:path h="7902145" w="2872722">
                <a:moveTo>
                  <a:pt x="2872722" y="0"/>
                </a:moveTo>
                <a:lnTo>
                  <a:pt x="0" y="0"/>
                </a:lnTo>
                <a:lnTo>
                  <a:pt x="0" y="7902145"/>
                </a:lnTo>
                <a:lnTo>
                  <a:pt x="2872722" y="7902145"/>
                </a:lnTo>
                <a:lnTo>
                  <a:pt x="2872722" y="0"/>
                </a:lnTo>
                <a:close/>
              </a:path>
            </a:pathLst>
          </a:custGeom>
          <a:blipFill>
            <a:blip r:embed="rId13"/>
            <a:stretch>
              <a:fillRect l="-174310" t="0" r="-154467" b="-3268"/>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false" rot="0">
            <a:off x="-1047227" y="-1044145"/>
            <a:ext cx="2872722" cy="7902145"/>
          </a:xfrm>
          <a:custGeom>
            <a:avLst/>
            <a:gdLst/>
            <a:ahLst/>
            <a:cxnLst/>
            <a:rect r="r" b="b" t="t" l="l"/>
            <a:pathLst>
              <a:path h="7902145" w="2872722">
                <a:moveTo>
                  <a:pt x="2872722" y="0"/>
                </a:moveTo>
                <a:lnTo>
                  <a:pt x="0" y="0"/>
                </a:lnTo>
                <a:lnTo>
                  <a:pt x="0" y="7902145"/>
                </a:lnTo>
                <a:lnTo>
                  <a:pt x="2872722" y="7902145"/>
                </a:lnTo>
                <a:lnTo>
                  <a:pt x="2872722" y="0"/>
                </a:lnTo>
                <a:close/>
              </a:path>
            </a:pathLst>
          </a:custGeom>
          <a:blipFill>
            <a:blip r:embed="rId2"/>
            <a:stretch>
              <a:fillRect l="-174310" t="0" r="-154467" b="-3268"/>
            </a:stretch>
          </a:blipFill>
        </p:spPr>
      </p:sp>
      <p:sp>
        <p:nvSpPr>
          <p:cNvPr name="Freeform 3" id="3"/>
          <p:cNvSpPr/>
          <p:nvPr/>
        </p:nvSpPr>
        <p:spPr>
          <a:xfrm flipH="false" flipV="false" rot="0">
            <a:off x="1476479" y="1164220"/>
            <a:ext cx="10715521" cy="5693780"/>
          </a:xfrm>
          <a:custGeom>
            <a:avLst/>
            <a:gdLst/>
            <a:ahLst/>
            <a:cxnLst/>
            <a:rect r="r" b="b" t="t" l="l"/>
            <a:pathLst>
              <a:path h="5693780" w="10715521">
                <a:moveTo>
                  <a:pt x="0" y="0"/>
                </a:moveTo>
                <a:lnTo>
                  <a:pt x="10715521" y="0"/>
                </a:lnTo>
                <a:lnTo>
                  <a:pt x="10715521" y="5693780"/>
                </a:lnTo>
                <a:lnTo>
                  <a:pt x="0" y="569378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9982538" y="6108276"/>
            <a:ext cx="2074692" cy="606847"/>
          </a:xfrm>
          <a:custGeom>
            <a:avLst/>
            <a:gdLst/>
            <a:ahLst/>
            <a:cxnLst/>
            <a:rect r="r" b="b" t="t" l="l"/>
            <a:pathLst>
              <a:path h="606847" w="2074692">
                <a:moveTo>
                  <a:pt x="0" y="0"/>
                </a:moveTo>
                <a:lnTo>
                  <a:pt x="2074692" y="0"/>
                </a:lnTo>
                <a:lnTo>
                  <a:pt x="2074692" y="606848"/>
                </a:lnTo>
                <a:lnTo>
                  <a:pt x="0" y="606848"/>
                </a:lnTo>
                <a:lnTo>
                  <a:pt x="0" y="0"/>
                </a:lnTo>
                <a:close/>
              </a:path>
            </a:pathLst>
          </a:custGeom>
          <a:blipFill>
            <a:blip r:embed="rId5"/>
            <a:stretch>
              <a:fillRect l="0" t="0" r="0" b="0"/>
            </a:stretch>
          </a:blipFill>
        </p:spPr>
      </p:sp>
      <p:grpSp>
        <p:nvGrpSpPr>
          <p:cNvPr name="Group 5" id="5"/>
          <p:cNvGrpSpPr>
            <a:grpSpLocks noChangeAspect="true"/>
          </p:cNvGrpSpPr>
          <p:nvPr/>
        </p:nvGrpSpPr>
        <p:grpSpPr>
          <a:xfrm rot="0">
            <a:off x="6676398" y="2906928"/>
            <a:ext cx="725889" cy="876316"/>
            <a:chOff x="0" y="0"/>
            <a:chExt cx="5760720" cy="6954520"/>
          </a:xfrm>
        </p:grpSpPr>
        <p:sp>
          <p:nvSpPr>
            <p:cNvPr name="Freeform 6" id="6"/>
            <p:cNvSpPr/>
            <p:nvPr/>
          </p:nvSpPr>
          <p:spPr>
            <a:xfrm flipH="false" flipV="false" rot="0">
              <a:off x="-7620" y="0"/>
              <a:ext cx="5773420" cy="6955790"/>
            </a:xfrm>
            <a:custGeom>
              <a:avLst/>
              <a:gdLst/>
              <a:ahLst/>
              <a:cxnLst/>
              <a:rect r="r" b="b" t="t" l="l"/>
              <a:pathLst>
                <a:path h="6955790" w="5773420">
                  <a:moveTo>
                    <a:pt x="3972560" y="210820"/>
                  </a:moveTo>
                  <a:cubicBezTo>
                    <a:pt x="3627120" y="71120"/>
                    <a:pt x="3262630" y="0"/>
                    <a:pt x="2887980" y="0"/>
                  </a:cubicBezTo>
                  <a:cubicBezTo>
                    <a:pt x="2513330" y="0"/>
                    <a:pt x="2148840" y="71120"/>
                    <a:pt x="1803400" y="210820"/>
                  </a:cubicBezTo>
                  <a:cubicBezTo>
                    <a:pt x="1446530" y="355600"/>
                    <a:pt x="1125220" y="568960"/>
                    <a:pt x="850900" y="843280"/>
                  </a:cubicBezTo>
                  <a:cubicBezTo>
                    <a:pt x="314960" y="1380490"/>
                    <a:pt x="15240" y="2094230"/>
                    <a:pt x="7620" y="2852420"/>
                  </a:cubicBezTo>
                  <a:cubicBezTo>
                    <a:pt x="0" y="3609340"/>
                    <a:pt x="284480" y="4328160"/>
                    <a:pt x="808990" y="4874260"/>
                  </a:cubicBezTo>
                  <a:lnTo>
                    <a:pt x="807720" y="4875530"/>
                  </a:lnTo>
                  <a:lnTo>
                    <a:pt x="2887980" y="6955790"/>
                  </a:lnTo>
                  <a:lnTo>
                    <a:pt x="4956810" y="4886960"/>
                  </a:lnTo>
                  <a:lnTo>
                    <a:pt x="4955540" y="4885690"/>
                  </a:lnTo>
                  <a:cubicBezTo>
                    <a:pt x="5485130" y="4339590"/>
                    <a:pt x="5773420" y="3620770"/>
                    <a:pt x="5768340" y="2860040"/>
                  </a:cubicBezTo>
                  <a:cubicBezTo>
                    <a:pt x="5763260" y="2098040"/>
                    <a:pt x="5463540" y="1383030"/>
                    <a:pt x="4925060" y="843280"/>
                  </a:cubicBezTo>
                  <a:cubicBezTo>
                    <a:pt x="4649470" y="568960"/>
                    <a:pt x="4329430" y="355600"/>
                    <a:pt x="3972560" y="210820"/>
                  </a:cubicBezTo>
                  <a:close/>
                </a:path>
              </a:pathLst>
            </a:custGeom>
            <a:solidFill>
              <a:srgbClr val="373372"/>
            </a:solidFill>
          </p:spPr>
        </p:sp>
        <p:sp>
          <p:nvSpPr>
            <p:cNvPr name="Freeform 7" id="7"/>
            <p:cNvSpPr/>
            <p:nvPr/>
          </p:nvSpPr>
          <p:spPr>
            <a:xfrm flipH="false" flipV="false" rot="0">
              <a:off x="147004" y="265068"/>
              <a:ext cx="5464172" cy="5215345"/>
            </a:xfrm>
            <a:custGeom>
              <a:avLst/>
              <a:gdLst/>
              <a:ahLst/>
              <a:cxnLst/>
              <a:rect r="r" b="b" t="t" l="l"/>
              <a:pathLst>
                <a:path h="5215345" w="5464172">
                  <a:moveTo>
                    <a:pt x="2732086" y="4172"/>
                  </a:moveTo>
                  <a:cubicBezTo>
                    <a:pt x="1799171" y="0"/>
                    <a:pt x="935332" y="495310"/>
                    <a:pt x="467666" y="1302549"/>
                  </a:cubicBezTo>
                  <a:cubicBezTo>
                    <a:pt x="0" y="2109789"/>
                    <a:pt x="0" y="3105555"/>
                    <a:pt x="467666" y="3912795"/>
                  </a:cubicBezTo>
                  <a:cubicBezTo>
                    <a:pt x="935332" y="4720034"/>
                    <a:pt x="1799171" y="5215344"/>
                    <a:pt x="2732086" y="5211172"/>
                  </a:cubicBezTo>
                  <a:cubicBezTo>
                    <a:pt x="3665001" y="5215344"/>
                    <a:pt x="4528840" y="4720034"/>
                    <a:pt x="4996506" y="3912795"/>
                  </a:cubicBezTo>
                  <a:cubicBezTo>
                    <a:pt x="5464172" y="3105555"/>
                    <a:pt x="5464172" y="2109789"/>
                    <a:pt x="4996506" y="1302549"/>
                  </a:cubicBezTo>
                  <a:cubicBezTo>
                    <a:pt x="4528840" y="495310"/>
                    <a:pt x="3665001" y="0"/>
                    <a:pt x="2732086" y="4172"/>
                  </a:cubicBezTo>
                  <a:close/>
                </a:path>
              </a:pathLst>
            </a:custGeom>
            <a:blipFill>
              <a:blip r:embed="rId6"/>
              <a:stretch>
                <a:fillRect l="-39831" t="0" r="-37153" b="0"/>
              </a:stretch>
            </a:blipFill>
          </p:spPr>
        </p:sp>
      </p:grpSp>
      <p:grpSp>
        <p:nvGrpSpPr>
          <p:cNvPr name="Group 8" id="8"/>
          <p:cNvGrpSpPr>
            <a:grpSpLocks noChangeAspect="true"/>
          </p:cNvGrpSpPr>
          <p:nvPr/>
        </p:nvGrpSpPr>
        <p:grpSpPr>
          <a:xfrm rot="0">
            <a:off x="3191057" y="1725101"/>
            <a:ext cx="584678" cy="705841"/>
            <a:chOff x="0" y="0"/>
            <a:chExt cx="5760720" cy="6954520"/>
          </a:xfrm>
        </p:grpSpPr>
        <p:sp>
          <p:nvSpPr>
            <p:cNvPr name="Freeform 9" id="9"/>
            <p:cNvSpPr/>
            <p:nvPr/>
          </p:nvSpPr>
          <p:spPr>
            <a:xfrm flipH="false" flipV="false" rot="0">
              <a:off x="-7620" y="0"/>
              <a:ext cx="5773420" cy="6955790"/>
            </a:xfrm>
            <a:custGeom>
              <a:avLst/>
              <a:gdLst/>
              <a:ahLst/>
              <a:cxnLst/>
              <a:rect r="r" b="b" t="t" l="l"/>
              <a:pathLst>
                <a:path h="6955790" w="5773420">
                  <a:moveTo>
                    <a:pt x="3972560" y="210820"/>
                  </a:moveTo>
                  <a:cubicBezTo>
                    <a:pt x="3627120" y="71120"/>
                    <a:pt x="3262630" y="0"/>
                    <a:pt x="2887980" y="0"/>
                  </a:cubicBezTo>
                  <a:cubicBezTo>
                    <a:pt x="2513330" y="0"/>
                    <a:pt x="2148840" y="71120"/>
                    <a:pt x="1803400" y="210820"/>
                  </a:cubicBezTo>
                  <a:cubicBezTo>
                    <a:pt x="1446530" y="355600"/>
                    <a:pt x="1125220" y="568960"/>
                    <a:pt x="850900" y="843280"/>
                  </a:cubicBezTo>
                  <a:cubicBezTo>
                    <a:pt x="314960" y="1380490"/>
                    <a:pt x="15240" y="2094230"/>
                    <a:pt x="7620" y="2852420"/>
                  </a:cubicBezTo>
                  <a:cubicBezTo>
                    <a:pt x="0" y="3609340"/>
                    <a:pt x="284480" y="4328160"/>
                    <a:pt x="808990" y="4874260"/>
                  </a:cubicBezTo>
                  <a:lnTo>
                    <a:pt x="807720" y="4875530"/>
                  </a:lnTo>
                  <a:lnTo>
                    <a:pt x="2887980" y="6955790"/>
                  </a:lnTo>
                  <a:lnTo>
                    <a:pt x="4956810" y="4886960"/>
                  </a:lnTo>
                  <a:lnTo>
                    <a:pt x="4955540" y="4885690"/>
                  </a:lnTo>
                  <a:cubicBezTo>
                    <a:pt x="5485130" y="4339590"/>
                    <a:pt x="5773420" y="3620770"/>
                    <a:pt x="5768340" y="2860040"/>
                  </a:cubicBezTo>
                  <a:cubicBezTo>
                    <a:pt x="5763260" y="2098040"/>
                    <a:pt x="5463540" y="1383030"/>
                    <a:pt x="4925060" y="843280"/>
                  </a:cubicBezTo>
                  <a:cubicBezTo>
                    <a:pt x="4649470" y="568960"/>
                    <a:pt x="4329430" y="355600"/>
                    <a:pt x="3972560" y="210820"/>
                  </a:cubicBezTo>
                  <a:close/>
                </a:path>
              </a:pathLst>
            </a:custGeom>
            <a:solidFill>
              <a:srgbClr val="373372"/>
            </a:solidFill>
          </p:spPr>
        </p:sp>
        <p:sp>
          <p:nvSpPr>
            <p:cNvPr name="Freeform 10" id="10"/>
            <p:cNvSpPr/>
            <p:nvPr/>
          </p:nvSpPr>
          <p:spPr>
            <a:xfrm flipH="false" flipV="false" rot="0">
              <a:off x="147004" y="265068"/>
              <a:ext cx="5464172" cy="5215345"/>
            </a:xfrm>
            <a:custGeom>
              <a:avLst/>
              <a:gdLst/>
              <a:ahLst/>
              <a:cxnLst/>
              <a:rect r="r" b="b" t="t" l="l"/>
              <a:pathLst>
                <a:path h="5215345" w="5464172">
                  <a:moveTo>
                    <a:pt x="2732086" y="4172"/>
                  </a:moveTo>
                  <a:cubicBezTo>
                    <a:pt x="1799171" y="0"/>
                    <a:pt x="935332" y="495310"/>
                    <a:pt x="467666" y="1302549"/>
                  </a:cubicBezTo>
                  <a:cubicBezTo>
                    <a:pt x="0" y="2109789"/>
                    <a:pt x="0" y="3105555"/>
                    <a:pt x="467666" y="3912795"/>
                  </a:cubicBezTo>
                  <a:cubicBezTo>
                    <a:pt x="935332" y="4720034"/>
                    <a:pt x="1799171" y="5215344"/>
                    <a:pt x="2732086" y="5211172"/>
                  </a:cubicBezTo>
                  <a:cubicBezTo>
                    <a:pt x="3665001" y="5215344"/>
                    <a:pt x="4528840" y="4720034"/>
                    <a:pt x="4996506" y="3912795"/>
                  </a:cubicBezTo>
                  <a:cubicBezTo>
                    <a:pt x="5464172" y="3105555"/>
                    <a:pt x="5464172" y="2109789"/>
                    <a:pt x="4996506" y="1302549"/>
                  </a:cubicBezTo>
                  <a:cubicBezTo>
                    <a:pt x="4528840" y="495310"/>
                    <a:pt x="3665001" y="0"/>
                    <a:pt x="2732086" y="4172"/>
                  </a:cubicBezTo>
                  <a:close/>
                </a:path>
              </a:pathLst>
            </a:custGeom>
            <a:blipFill>
              <a:blip r:embed="rId7"/>
              <a:stretch>
                <a:fillRect l="-39597" t="0" r="-37386" b="0"/>
              </a:stretch>
            </a:blipFill>
          </p:spPr>
        </p:sp>
      </p:grpSp>
      <p:grpSp>
        <p:nvGrpSpPr>
          <p:cNvPr name="Group 11" id="11"/>
          <p:cNvGrpSpPr>
            <a:grpSpLocks noChangeAspect="true"/>
          </p:cNvGrpSpPr>
          <p:nvPr/>
        </p:nvGrpSpPr>
        <p:grpSpPr>
          <a:xfrm rot="0">
            <a:off x="4168693" y="3855934"/>
            <a:ext cx="669166" cy="807838"/>
            <a:chOff x="0" y="0"/>
            <a:chExt cx="5760720" cy="6954520"/>
          </a:xfrm>
        </p:grpSpPr>
        <p:sp>
          <p:nvSpPr>
            <p:cNvPr name="Freeform 12" id="12"/>
            <p:cNvSpPr/>
            <p:nvPr/>
          </p:nvSpPr>
          <p:spPr>
            <a:xfrm flipH="false" flipV="false" rot="0">
              <a:off x="-7620" y="0"/>
              <a:ext cx="5773420" cy="6955790"/>
            </a:xfrm>
            <a:custGeom>
              <a:avLst/>
              <a:gdLst/>
              <a:ahLst/>
              <a:cxnLst/>
              <a:rect r="r" b="b" t="t" l="l"/>
              <a:pathLst>
                <a:path h="6955790" w="5773420">
                  <a:moveTo>
                    <a:pt x="3972560" y="210820"/>
                  </a:moveTo>
                  <a:cubicBezTo>
                    <a:pt x="3627120" y="71120"/>
                    <a:pt x="3262630" y="0"/>
                    <a:pt x="2887980" y="0"/>
                  </a:cubicBezTo>
                  <a:cubicBezTo>
                    <a:pt x="2513330" y="0"/>
                    <a:pt x="2148840" y="71120"/>
                    <a:pt x="1803400" y="210820"/>
                  </a:cubicBezTo>
                  <a:cubicBezTo>
                    <a:pt x="1446530" y="355600"/>
                    <a:pt x="1125220" y="568960"/>
                    <a:pt x="850900" y="843280"/>
                  </a:cubicBezTo>
                  <a:cubicBezTo>
                    <a:pt x="314960" y="1380490"/>
                    <a:pt x="15240" y="2094230"/>
                    <a:pt x="7620" y="2852420"/>
                  </a:cubicBezTo>
                  <a:cubicBezTo>
                    <a:pt x="0" y="3609340"/>
                    <a:pt x="284480" y="4328160"/>
                    <a:pt x="808990" y="4874260"/>
                  </a:cubicBezTo>
                  <a:lnTo>
                    <a:pt x="807720" y="4875530"/>
                  </a:lnTo>
                  <a:lnTo>
                    <a:pt x="2887980" y="6955790"/>
                  </a:lnTo>
                  <a:lnTo>
                    <a:pt x="4956810" y="4886960"/>
                  </a:lnTo>
                  <a:lnTo>
                    <a:pt x="4955540" y="4885690"/>
                  </a:lnTo>
                  <a:cubicBezTo>
                    <a:pt x="5485130" y="4339590"/>
                    <a:pt x="5773420" y="3620770"/>
                    <a:pt x="5768340" y="2860040"/>
                  </a:cubicBezTo>
                  <a:cubicBezTo>
                    <a:pt x="5763260" y="2098040"/>
                    <a:pt x="5463540" y="1383030"/>
                    <a:pt x="4925060" y="843280"/>
                  </a:cubicBezTo>
                  <a:cubicBezTo>
                    <a:pt x="4649470" y="568960"/>
                    <a:pt x="4329430" y="355600"/>
                    <a:pt x="3972560" y="210820"/>
                  </a:cubicBezTo>
                  <a:close/>
                </a:path>
              </a:pathLst>
            </a:custGeom>
            <a:solidFill>
              <a:srgbClr val="373372"/>
            </a:solidFill>
          </p:spPr>
        </p:sp>
        <p:sp>
          <p:nvSpPr>
            <p:cNvPr name="Freeform 13" id="13"/>
            <p:cNvSpPr/>
            <p:nvPr/>
          </p:nvSpPr>
          <p:spPr>
            <a:xfrm flipH="false" flipV="false" rot="0">
              <a:off x="147004" y="265068"/>
              <a:ext cx="5464172" cy="5215345"/>
            </a:xfrm>
            <a:custGeom>
              <a:avLst/>
              <a:gdLst/>
              <a:ahLst/>
              <a:cxnLst/>
              <a:rect r="r" b="b" t="t" l="l"/>
              <a:pathLst>
                <a:path h="5215345" w="5464172">
                  <a:moveTo>
                    <a:pt x="2732086" y="4172"/>
                  </a:moveTo>
                  <a:cubicBezTo>
                    <a:pt x="1799171" y="0"/>
                    <a:pt x="935332" y="495310"/>
                    <a:pt x="467666" y="1302549"/>
                  </a:cubicBezTo>
                  <a:cubicBezTo>
                    <a:pt x="0" y="2109789"/>
                    <a:pt x="0" y="3105555"/>
                    <a:pt x="467666" y="3912795"/>
                  </a:cubicBezTo>
                  <a:cubicBezTo>
                    <a:pt x="935332" y="4720034"/>
                    <a:pt x="1799171" y="5215344"/>
                    <a:pt x="2732086" y="5211172"/>
                  </a:cubicBezTo>
                  <a:cubicBezTo>
                    <a:pt x="3665001" y="5215344"/>
                    <a:pt x="4528840" y="4720034"/>
                    <a:pt x="4996506" y="3912795"/>
                  </a:cubicBezTo>
                  <a:cubicBezTo>
                    <a:pt x="5464172" y="3105555"/>
                    <a:pt x="5464172" y="2109789"/>
                    <a:pt x="4996506" y="1302549"/>
                  </a:cubicBezTo>
                  <a:cubicBezTo>
                    <a:pt x="4528840" y="495310"/>
                    <a:pt x="3665001" y="0"/>
                    <a:pt x="2732086" y="4172"/>
                  </a:cubicBezTo>
                  <a:close/>
                </a:path>
              </a:pathLst>
            </a:custGeom>
            <a:blipFill>
              <a:blip r:embed="rId8"/>
              <a:stretch>
                <a:fillRect l="-39945" t="0" r="-37039" b="0"/>
              </a:stretch>
            </a:blipFill>
          </p:spPr>
        </p:sp>
      </p:grpSp>
      <p:grpSp>
        <p:nvGrpSpPr>
          <p:cNvPr name="Group 14" id="14"/>
          <p:cNvGrpSpPr>
            <a:grpSpLocks noChangeAspect="true"/>
          </p:cNvGrpSpPr>
          <p:nvPr/>
        </p:nvGrpSpPr>
        <p:grpSpPr>
          <a:xfrm rot="0">
            <a:off x="3416325" y="2706001"/>
            <a:ext cx="598890" cy="722999"/>
            <a:chOff x="0" y="0"/>
            <a:chExt cx="5760720" cy="6954520"/>
          </a:xfrm>
        </p:grpSpPr>
        <p:sp>
          <p:nvSpPr>
            <p:cNvPr name="Freeform 15" id="15"/>
            <p:cNvSpPr/>
            <p:nvPr/>
          </p:nvSpPr>
          <p:spPr>
            <a:xfrm flipH="false" flipV="false" rot="0">
              <a:off x="-7620" y="0"/>
              <a:ext cx="5773420" cy="6955790"/>
            </a:xfrm>
            <a:custGeom>
              <a:avLst/>
              <a:gdLst/>
              <a:ahLst/>
              <a:cxnLst/>
              <a:rect r="r" b="b" t="t" l="l"/>
              <a:pathLst>
                <a:path h="6955790" w="5773420">
                  <a:moveTo>
                    <a:pt x="3972560" y="210820"/>
                  </a:moveTo>
                  <a:cubicBezTo>
                    <a:pt x="3627120" y="71120"/>
                    <a:pt x="3262630" y="0"/>
                    <a:pt x="2887980" y="0"/>
                  </a:cubicBezTo>
                  <a:cubicBezTo>
                    <a:pt x="2513330" y="0"/>
                    <a:pt x="2148840" y="71120"/>
                    <a:pt x="1803400" y="210820"/>
                  </a:cubicBezTo>
                  <a:cubicBezTo>
                    <a:pt x="1446530" y="355600"/>
                    <a:pt x="1125220" y="568960"/>
                    <a:pt x="850900" y="843280"/>
                  </a:cubicBezTo>
                  <a:cubicBezTo>
                    <a:pt x="314960" y="1380490"/>
                    <a:pt x="15240" y="2094230"/>
                    <a:pt x="7620" y="2852420"/>
                  </a:cubicBezTo>
                  <a:cubicBezTo>
                    <a:pt x="0" y="3609340"/>
                    <a:pt x="284480" y="4328160"/>
                    <a:pt x="808990" y="4874260"/>
                  </a:cubicBezTo>
                  <a:lnTo>
                    <a:pt x="807720" y="4875530"/>
                  </a:lnTo>
                  <a:lnTo>
                    <a:pt x="2887980" y="6955790"/>
                  </a:lnTo>
                  <a:lnTo>
                    <a:pt x="4956810" y="4886960"/>
                  </a:lnTo>
                  <a:lnTo>
                    <a:pt x="4955540" y="4885690"/>
                  </a:lnTo>
                  <a:cubicBezTo>
                    <a:pt x="5485130" y="4339590"/>
                    <a:pt x="5773420" y="3620770"/>
                    <a:pt x="5768340" y="2860040"/>
                  </a:cubicBezTo>
                  <a:cubicBezTo>
                    <a:pt x="5763260" y="2098040"/>
                    <a:pt x="5463540" y="1383030"/>
                    <a:pt x="4925060" y="843280"/>
                  </a:cubicBezTo>
                  <a:cubicBezTo>
                    <a:pt x="4649470" y="568960"/>
                    <a:pt x="4329430" y="355600"/>
                    <a:pt x="3972560" y="210820"/>
                  </a:cubicBezTo>
                  <a:close/>
                </a:path>
              </a:pathLst>
            </a:custGeom>
            <a:solidFill>
              <a:srgbClr val="373372"/>
            </a:solidFill>
          </p:spPr>
        </p:sp>
        <p:sp>
          <p:nvSpPr>
            <p:cNvPr name="Freeform 16" id="16"/>
            <p:cNvSpPr/>
            <p:nvPr/>
          </p:nvSpPr>
          <p:spPr>
            <a:xfrm flipH="false" flipV="false" rot="0">
              <a:off x="147004" y="265068"/>
              <a:ext cx="5464172" cy="5215345"/>
            </a:xfrm>
            <a:custGeom>
              <a:avLst/>
              <a:gdLst/>
              <a:ahLst/>
              <a:cxnLst/>
              <a:rect r="r" b="b" t="t" l="l"/>
              <a:pathLst>
                <a:path h="5215345" w="5464172">
                  <a:moveTo>
                    <a:pt x="2732086" y="4172"/>
                  </a:moveTo>
                  <a:cubicBezTo>
                    <a:pt x="1799171" y="0"/>
                    <a:pt x="935332" y="495310"/>
                    <a:pt x="467666" y="1302549"/>
                  </a:cubicBezTo>
                  <a:cubicBezTo>
                    <a:pt x="0" y="2109789"/>
                    <a:pt x="0" y="3105555"/>
                    <a:pt x="467666" y="3912795"/>
                  </a:cubicBezTo>
                  <a:cubicBezTo>
                    <a:pt x="935332" y="4720034"/>
                    <a:pt x="1799171" y="5215344"/>
                    <a:pt x="2732086" y="5211172"/>
                  </a:cubicBezTo>
                  <a:cubicBezTo>
                    <a:pt x="3665001" y="5215344"/>
                    <a:pt x="4528840" y="4720034"/>
                    <a:pt x="4996506" y="3912795"/>
                  </a:cubicBezTo>
                  <a:cubicBezTo>
                    <a:pt x="5464172" y="3105555"/>
                    <a:pt x="5464172" y="2109789"/>
                    <a:pt x="4996506" y="1302549"/>
                  </a:cubicBezTo>
                  <a:cubicBezTo>
                    <a:pt x="4528840" y="495310"/>
                    <a:pt x="3665001" y="0"/>
                    <a:pt x="2732086" y="4172"/>
                  </a:cubicBezTo>
                  <a:close/>
                </a:path>
              </a:pathLst>
            </a:custGeom>
            <a:blipFill>
              <a:blip r:embed="rId9"/>
              <a:stretch>
                <a:fillRect l="-40795" t="0" r="-36188" b="0"/>
              </a:stretch>
            </a:blipFill>
          </p:spPr>
        </p:sp>
      </p:grpSp>
      <p:grpSp>
        <p:nvGrpSpPr>
          <p:cNvPr name="Group 17" id="17"/>
          <p:cNvGrpSpPr>
            <a:grpSpLocks noChangeAspect="true"/>
          </p:cNvGrpSpPr>
          <p:nvPr/>
        </p:nvGrpSpPr>
        <p:grpSpPr>
          <a:xfrm rot="0">
            <a:off x="6676398" y="1391527"/>
            <a:ext cx="725889" cy="876316"/>
            <a:chOff x="0" y="0"/>
            <a:chExt cx="5760720" cy="6954520"/>
          </a:xfrm>
        </p:grpSpPr>
        <p:sp>
          <p:nvSpPr>
            <p:cNvPr name="Freeform 18" id="18"/>
            <p:cNvSpPr/>
            <p:nvPr/>
          </p:nvSpPr>
          <p:spPr>
            <a:xfrm flipH="false" flipV="false" rot="0">
              <a:off x="-7620" y="0"/>
              <a:ext cx="5773420" cy="6955790"/>
            </a:xfrm>
            <a:custGeom>
              <a:avLst/>
              <a:gdLst/>
              <a:ahLst/>
              <a:cxnLst/>
              <a:rect r="r" b="b" t="t" l="l"/>
              <a:pathLst>
                <a:path h="6955790" w="5773420">
                  <a:moveTo>
                    <a:pt x="3972560" y="210820"/>
                  </a:moveTo>
                  <a:cubicBezTo>
                    <a:pt x="3627120" y="71120"/>
                    <a:pt x="3262630" y="0"/>
                    <a:pt x="2887980" y="0"/>
                  </a:cubicBezTo>
                  <a:cubicBezTo>
                    <a:pt x="2513330" y="0"/>
                    <a:pt x="2148840" y="71120"/>
                    <a:pt x="1803400" y="210820"/>
                  </a:cubicBezTo>
                  <a:cubicBezTo>
                    <a:pt x="1446530" y="355600"/>
                    <a:pt x="1125220" y="568960"/>
                    <a:pt x="850900" y="843280"/>
                  </a:cubicBezTo>
                  <a:cubicBezTo>
                    <a:pt x="314960" y="1380490"/>
                    <a:pt x="15240" y="2094230"/>
                    <a:pt x="7620" y="2852420"/>
                  </a:cubicBezTo>
                  <a:cubicBezTo>
                    <a:pt x="0" y="3609340"/>
                    <a:pt x="284480" y="4328160"/>
                    <a:pt x="808990" y="4874260"/>
                  </a:cubicBezTo>
                  <a:lnTo>
                    <a:pt x="807720" y="4875530"/>
                  </a:lnTo>
                  <a:lnTo>
                    <a:pt x="2887980" y="6955790"/>
                  </a:lnTo>
                  <a:lnTo>
                    <a:pt x="4956810" y="4886960"/>
                  </a:lnTo>
                  <a:lnTo>
                    <a:pt x="4955540" y="4885690"/>
                  </a:lnTo>
                  <a:cubicBezTo>
                    <a:pt x="5485130" y="4339590"/>
                    <a:pt x="5773420" y="3620770"/>
                    <a:pt x="5768340" y="2860040"/>
                  </a:cubicBezTo>
                  <a:cubicBezTo>
                    <a:pt x="5763260" y="2098040"/>
                    <a:pt x="5463540" y="1383030"/>
                    <a:pt x="4925060" y="843280"/>
                  </a:cubicBezTo>
                  <a:cubicBezTo>
                    <a:pt x="4649470" y="568960"/>
                    <a:pt x="4329430" y="355600"/>
                    <a:pt x="3972560" y="210820"/>
                  </a:cubicBezTo>
                  <a:close/>
                </a:path>
              </a:pathLst>
            </a:custGeom>
            <a:solidFill>
              <a:srgbClr val="373372"/>
            </a:solidFill>
          </p:spPr>
        </p:sp>
        <p:sp>
          <p:nvSpPr>
            <p:cNvPr name="Freeform 19" id="19"/>
            <p:cNvSpPr/>
            <p:nvPr/>
          </p:nvSpPr>
          <p:spPr>
            <a:xfrm flipH="false" flipV="false" rot="0">
              <a:off x="147004" y="265068"/>
              <a:ext cx="5464172" cy="5215345"/>
            </a:xfrm>
            <a:custGeom>
              <a:avLst/>
              <a:gdLst/>
              <a:ahLst/>
              <a:cxnLst/>
              <a:rect r="r" b="b" t="t" l="l"/>
              <a:pathLst>
                <a:path h="5215345" w="5464172">
                  <a:moveTo>
                    <a:pt x="2732086" y="4172"/>
                  </a:moveTo>
                  <a:cubicBezTo>
                    <a:pt x="1799171" y="0"/>
                    <a:pt x="935332" y="495310"/>
                    <a:pt x="467666" y="1302549"/>
                  </a:cubicBezTo>
                  <a:cubicBezTo>
                    <a:pt x="0" y="2109789"/>
                    <a:pt x="0" y="3105555"/>
                    <a:pt x="467666" y="3912795"/>
                  </a:cubicBezTo>
                  <a:cubicBezTo>
                    <a:pt x="935332" y="4720034"/>
                    <a:pt x="1799171" y="5215344"/>
                    <a:pt x="2732086" y="5211172"/>
                  </a:cubicBezTo>
                  <a:cubicBezTo>
                    <a:pt x="3665001" y="5215344"/>
                    <a:pt x="4528840" y="4720034"/>
                    <a:pt x="4996506" y="3912795"/>
                  </a:cubicBezTo>
                  <a:cubicBezTo>
                    <a:pt x="5464172" y="3105555"/>
                    <a:pt x="5464172" y="2109789"/>
                    <a:pt x="4996506" y="1302549"/>
                  </a:cubicBezTo>
                  <a:cubicBezTo>
                    <a:pt x="4528840" y="495310"/>
                    <a:pt x="3665001" y="0"/>
                    <a:pt x="2732086" y="4172"/>
                  </a:cubicBezTo>
                  <a:close/>
                </a:path>
              </a:pathLst>
            </a:custGeom>
            <a:blipFill>
              <a:blip r:embed="rId10"/>
              <a:stretch>
                <a:fillRect l="-39831" t="0" r="-37153" b="0"/>
              </a:stretch>
            </a:blipFill>
          </p:spPr>
        </p:sp>
      </p:grpSp>
      <p:grpSp>
        <p:nvGrpSpPr>
          <p:cNvPr name="Group 20" id="20"/>
          <p:cNvGrpSpPr>
            <a:grpSpLocks noChangeAspect="true"/>
          </p:cNvGrpSpPr>
          <p:nvPr/>
        </p:nvGrpSpPr>
        <p:grpSpPr>
          <a:xfrm rot="0">
            <a:off x="8858634" y="1725101"/>
            <a:ext cx="725889" cy="876316"/>
            <a:chOff x="0" y="0"/>
            <a:chExt cx="5760720" cy="6954520"/>
          </a:xfrm>
        </p:grpSpPr>
        <p:sp>
          <p:nvSpPr>
            <p:cNvPr name="Freeform 21" id="21"/>
            <p:cNvSpPr/>
            <p:nvPr/>
          </p:nvSpPr>
          <p:spPr>
            <a:xfrm flipH="false" flipV="false" rot="0">
              <a:off x="-7620" y="0"/>
              <a:ext cx="5773420" cy="6955790"/>
            </a:xfrm>
            <a:custGeom>
              <a:avLst/>
              <a:gdLst/>
              <a:ahLst/>
              <a:cxnLst/>
              <a:rect r="r" b="b" t="t" l="l"/>
              <a:pathLst>
                <a:path h="6955790" w="5773420">
                  <a:moveTo>
                    <a:pt x="3972560" y="210820"/>
                  </a:moveTo>
                  <a:cubicBezTo>
                    <a:pt x="3627120" y="71120"/>
                    <a:pt x="3262630" y="0"/>
                    <a:pt x="2887980" y="0"/>
                  </a:cubicBezTo>
                  <a:cubicBezTo>
                    <a:pt x="2513330" y="0"/>
                    <a:pt x="2148840" y="71120"/>
                    <a:pt x="1803400" y="210820"/>
                  </a:cubicBezTo>
                  <a:cubicBezTo>
                    <a:pt x="1446530" y="355600"/>
                    <a:pt x="1125220" y="568960"/>
                    <a:pt x="850900" y="843280"/>
                  </a:cubicBezTo>
                  <a:cubicBezTo>
                    <a:pt x="314960" y="1380490"/>
                    <a:pt x="15240" y="2094230"/>
                    <a:pt x="7620" y="2852420"/>
                  </a:cubicBezTo>
                  <a:cubicBezTo>
                    <a:pt x="0" y="3609340"/>
                    <a:pt x="284480" y="4328160"/>
                    <a:pt x="808990" y="4874260"/>
                  </a:cubicBezTo>
                  <a:lnTo>
                    <a:pt x="807720" y="4875530"/>
                  </a:lnTo>
                  <a:lnTo>
                    <a:pt x="2887980" y="6955790"/>
                  </a:lnTo>
                  <a:lnTo>
                    <a:pt x="4956810" y="4886960"/>
                  </a:lnTo>
                  <a:lnTo>
                    <a:pt x="4955540" y="4885690"/>
                  </a:lnTo>
                  <a:cubicBezTo>
                    <a:pt x="5485130" y="4339590"/>
                    <a:pt x="5773420" y="3620770"/>
                    <a:pt x="5768340" y="2860040"/>
                  </a:cubicBezTo>
                  <a:cubicBezTo>
                    <a:pt x="5763260" y="2098040"/>
                    <a:pt x="5463540" y="1383030"/>
                    <a:pt x="4925060" y="843280"/>
                  </a:cubicBezTo>
                  <a:cubicBezTo>
                    <a:pt x="4649470" y="568960"/>
                    <a:pt x="4329430" y="355600"/>
                    <a:pt x="3972560" y="210820"/>
                  </a:cubicBezTo>
                  <a:close/>
                </a:path>
              </a:pathLst>
            </a:custGeom>
            <a:solidFill>
              <a:srgbClr val="373372"/>
            </a:solidFill>
          </p:spPr>
        </p:sp>
        <p:sp>
          <p:nvSpPr>
            <p:cNvPr name="Freeform 22" id="22"/>
            <p:cNvSpPr/>
            <p:nvPr/>
          </p:nvSpPr>
          <p:spPr>
            <a:xfrm flipH="false" flipV="false" rot="0">
              <a:off x="147004" y="265068"/>
              <a:ext cx="5464172" cy="5215345"/>
            </a:xfrm>
            <a:custGeom>
              <a:avLst/>
              <a:gdLst/>
              <a:ahLst/>
              <a:cxnLst/>
              <a:rect r="r" b="b" t="t" l="l"/>
              <a:pathLst>
                <a:path h="5215345" w="5464172">
                  <a:moveTo>
                    <a:pt x="2732086" y="4172"/>
                  </a:moveTo>
                  <a:cubicBezTo>
                    <a:pt x="1799171" y="0"/>
                    <a:pt x="935332" y="495310"/>
                    <a:pt x="467666" y="1302549"/>
                  </a:cubicBezTo>
                  <a:cubicBezTo>
                    <a:pt x="0" y="2109789"/>
                    <a:pt x="0" y="3105555"/>
                    <a:pt x="467666" y="3912795"/>
                  </a:cubicBezTo>
                  <a:cubicBezTo>
                    <a:pt x="935332" y="4720034"/>
                    <a:pt x="1799171" y="5215344"/>
                    <a:pt x="2732086" y="5211172"/>
                  </a:cubicBezTo>
                  <a:cubicBezTo>
                    <a:pt x="3665001" y="5215344"/>
                    <a:pt x="4528840" y="4720034"/>
                    <a:pt x="4996506" y="3912795"/>
                  </a:cubicBezTo>
                  <a:cubicBezTo>
                    <a:pt x="5464172" y="3105555"/>
                    <a:pt x="5464172" y="2109789"/>
                    <a:pt x="4996506" y="1302549"/>
                  </a:cubicBezTo>
                  <a:cubicBezTo>
                    <a:pt x="4528840" y="495310"/>
                    <a:pt x="3665001" y="0"/>
                    <a:pt x="2732086" y="4172"/>
                  </a:cubicBezTo>
                  <a:close/>
                </a:path>
              </a:pathLst>
            </a:custGeom>
            <a:blipFill>
              <a:blip r:embed="rId11"/>
              <a:stretch>
                <a:fillRect l="-39831" t="0" r="-37153" b="0"/>
              </a:stretch>
            </a:blipFill>
          </p:spPr>
        </p:sp>
      </p:grpSp>
      <p:sp>
        <p:nvSpPr>
          <p:cNvPr name="TextBox 23" id="23"/>
          <p:cNvSpPr txBox="true"/>
          <p:nvPr/>
        </p:nvSpPr>
        <p:spPr>
          <a:xfrm rot="0">
            <a:off x="2099880" y="28120"/>
            <a:ext cx="9749972" cy="729082"/>
          </a:xfrm>
          <a:prstGeom prst="rect">
            <a:avLst/>
          </a:prstGeom>
        </p:spPr>
        <p:txBody>
          <a:bodyPr anchor="t" rtlCol="false" tIns="0" lIns="0" bIns="0" rIns="0">
            <a:spAutoFit/>
          </a:bodyPr>
          <a:lstStyle/>
          <a:p>
            <a:pPr algn="l">
              <a:lnSpc>
                <a:spcPts val="6014"/>
              </a:lnSpc>
            </a:pPr>
            <a:r>
              <a:rPr lang="en-US" sz="4295" spc="4">
                <a:solidFill>
                  <a:srgbClr val="373372"/>
                </a:solidFill>
                <a:latin typeface="Century Gothic Paneuropean"/>
                <a:ea typeface="Century Gothic Paneuropean"/>
                <a:cs typeface="Century Gothic Paneuropean"/>
                <a:sym typeface="Century Gothic Paneuropean"/>
              </a:rPr>
              <a:t>Nos chiffres d’accords bilatéraux</a:t>
            </a:r>
          </a:p>
        </p:txBody>
      </p:sp>
      <p:sp>
        <p:nvSpPr>
          <p:cNvPr name="TextBox 24" id="24"/>
          <p:cNvSpPr txBox="true"/>
          <p:nvPr/>
        </p:nvSpPr>
        <p:spPr>
          <a:xfrm rot="0">
            <a:off x="2586880" y="719102"/>
            <a:ext cx="2078329" cy="339725"/>
          </a:xfrm>
          <a:prstGeom prst="rect">
            <a:avLst/>
          </a:prstGeom>
        </p:spPr>
        <p:txBody>
          <a:bodyPr anchor="t" rtlCol="false" tIns="0" lIns="0" bIns="0" rIns="0">
            <a:spAutoFit/>
          </a:bodyPr>
          <a:lstStyle/>
          <a:p>
            <a:pPr algn="l">
              <a:lnSpc>
                <a:spcPts val="2800"/>
              </a:lnSpc>
            </a:pPr>
            <a:r>
              <a:rPr lang="en-US" sz="2000" spc="2">
                <a:solidFill>
                  <a:srgbClr val="373372"/>
                </a:solidFill>
                <a:latin typeface="Century Gothic Paneuropean"/>
                <a:ea typeface="Century Gothic Paneuropean"/>
                <a:cs typeface="Century Gothic Paneuropean"/>
                <a:sym typeface="Century Gothic Paneuropean"/>
              </a:rPr>
              <a:t>Par continent</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4250555" y="3671813"/>
            <a:ext cx="5577510" cy="625228"/>
          </a:xfrm>
          <a:custGeom>
            <a:avLst/>
            <a:gdLst/>
            <a:ahLst/>
            <a:cxnLst/>
            <a:rect r="r" b="b" t="t" l="l"/>
            <a:pathLst>
              <a:path h="625228" w="5577510">
                <a:moveTo>
                  <a:pt x="0" y="0"/>
                </a:moveTo>
                <a:lnTo>
                  <a:pt x="5577510" y="0"/>
                </a:lnTo>
                <a:lnTo>
                  <a:pt x="5577510" y="625228"/>
                </a:lnTo>
                <a:lnTo>
                  <a:pt x="0" y="625228"/>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4250555" y="1863470"/>
            <a:ext cx="5575475" cy="625000"/>
          </a:xfrm>
          <a:custGeom>
            <a:avLst/>
            <a:gdLst/>
            <a:ahLst/>
            <a:cxnLst/>
            <a:rect r="r" b="b" t="t" l="l"/>
            <a:pathLst>
              <a:path h="625000" w="5575475">
                <a:moveTo>
                  <a:pt x="0" y="0"/>
                </a:moveTo>
                <a:lnTo>
                  <a:pt x="5575475" y="0"/>
                </a:lnTo>
                <a:lnTo>
                  <a:pt x="5575475" y="625000"/>
                </a:lnTo>
                <a:lnTo>
                  <a:pt x="0" y="6250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4250555" y="2796377"/>
            <a:ext cx="5575475" cy="625000"/>
          </a:xfrm>
          <a:custGeom>
            <a:avLst/>
            <a:gdLst/>
            <a:ahLst/>
            <a:cxnLst/>
            <a:rect r="r" b="b" t="t" l="l"/>
            <a:pathLst>
              <a:path h="625000" w="5575475">
                <a:moveTo>
                  <a:pt x="0" y="0"/>
                </a:moveTo>
                <a:lnTo>
                  <a:pt x="5575475" y="0"/>
                </a:lnTo>
                <a:lnTo>
                  <a:pt x="5575475" y="625000"/>
                </a:lnTo>
                <a:lnTo>
                  <a:pt x="0" y="6250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0">
            <a:off x="4250555" y="4495954"/>
            <a:ext cx="5618721" cy="629847"/>
          </a:xfrm>
          <a:custGeom>
            <a:avLst/>
            <a:gdLst/>
            <a:ahLst/>
            <a:cxnLst/>
            <a:rect r="r" b="b" t="t" l="l"/>
            <a:pathLst>
              <a:path h="629847" w="5618721">
                <a:moveTo>
                  <a:pt x="0" y="0"/>
                </a:moveTo>
                <a:lnTo>
                  <a:pt x="5618721" y="0"/>
                </a:lnTo>
                <a:lnTo>
                  <a:pt x="5618721" y="629848"/>
                </a:lnTo>
                <a:lnTo>
                  <a:pt x="0" y="62984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6" id="6"/>
          <p:cNvSpPr txBox="true"/>
          <p:nvPr/>
        </p:nvSpPr>
        <p:spPr>
          <a:xfrm rot="0">
            <a:off x="4308123" y="4542067"/>
            <a:ext cx="5697905" cy="499522"/>
          </a:xfrm>
          <a:prstGeom prst="rect">
            <a:avLst/>
          </a:prstGeom>
        </p:spPr>
        <p:txBody>
          <a:bodyPr anchor="t" rtlCol="false" tIns="0" lIns="0" bIns="0" rIns="0">
            <a:spAutoFit/>
          </a:bodyPr>
          <a:lstStyle/>
          <a:p>
            <a:pPr algn="l">
              <a:lnSpc>
                <a:spcPts val="1330"/>
              </a:lnSpc>
            </a:pPr>
            <a:r>
              <a:rPr lang="en-US" sz="950">
                <a:solidFill>
                  <a:srgbClr val="000000"/>
                </a:solidFill>
                <a:latin typeface="Calibri (MS)"/>
                <a:ea typeface="Calibri (MS)"/>
                <a:cs typeface="Calibri (MS)"/>
                <a:sym typeface="Calibri (MS)"/>
              </a:rPr>
              <a:t>L’</a:t>
            </a:r>
            <a:r>
              <a:rPr lang="en-US" b="true" sz="950">
                <a:solidFill>
                  <a:srgbClr val="000000"/>
                </a:solidFill>
                <a:latin typeface="Calibri (MS) Bold"/>
                <a:ea typeface="Calibri (MS) Bold"/>
                <a:cs typeface="Calibri (MS) Bold"/>
                <a:sym typeface="Calibri (MS) Bold"/>
              </a:rPr>
              <a:t>Institut franco-brésilien d’administration des entreprises</a:t>
            </a:r>
            <a:r>
              <a:rPr lang="en-US" sz="950">
                <a:solidFill>
                  <a:srgbClr val="000000"/>
                </a:solidFill>
                <a:latin typeface="Calibri (MS)"/>
                <a:ea typeface="Calibri (MS)"/>
                <a:cs typeface="Calibri (MS)"/>
                <a:sym typeface="Calibri (MS)"/>
              </a:rPr>
              <a:t> est une structures associative  qui a pour objectifs de renforcer les relations universitaires et économiques entre la France et le Brésil, en mettant l’accent sur la formation et la recherche en gestion d’entreprise, pour les étudiants ainsi que pour les enseignants</a:t>
            </a:r>
          </a:p>
        </p:txBody>
      </p:sp>
      <p:sp>
        <p:nvSpPr>
          <p:cNvPr name="Freeform 7" id="7"/>
          <p:cNvSpPr/>
          <p:nvPr/>
        </p:nvSpPr>
        <p:spPr>
          <a:xfrm flipH="false" flipV="false" rot="0">
            <a:off x="4250555" y="5332271"/>
            <a:ext cx="5618721" cy="629847"/>
          </a:xfrm>
          <a:custGeom>
            <a:avLst/>
            <a:gdLst/>
            <a:ahLst/>
            <a:cxnLst/>
            <a:rect r="r" b="b" t="t" l="l"/>
            <a:pathLst>
              <a:path h="629847" w="5618721">
                <a:moveTo>
                  <a:pt x="0" y="0"/>
                </a:moveTo>
                <a:lnTo>
                  <a:pt x="5618721" y="0"/>
                </a:lnTo>
                <a:lnTo>
                  <a:pt x="5618721" y="629848"/>
                </a:lnTo>
                <a:lnTo>
                  <a:pt x="0" y="629848"/>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8" id="8"/>
          <p:cNvSpPr txBox="true"/>
          <p:nvPr/>
        </p:nvSpPr>
        <p:spPr>
          <a:xfrm rot="0">
            <a:off x="4299510" y="5355098"/>
            <a:ext cx="5483119" cy="536569"/>
          </a:xfrm>
          <a:prstGeom prst="rect">
            <a:avLst/>
          </a:prstGeom>
        </p:spPr>
        <p:txBody>
          <a:bodyPr anchor="t" rtlCol="false" tIns="0" lIns="0" bIns="0" rIns="0">
            <a:spAutoFit/>
          </a:bodyPr>
          <a:lstStyle/>
          <a:p>
            <a:pPr algn="just">
              <a:lnSpc>
                <a:spcPts val="1412"/>
              </a:lnSpc>
            </a:pPr>
            <a:r>
              <a:rPr lang="en-US" sz="1009">
                <a:solidFill>
                  <a:srgbClr val="000000"/>
                </a:solidFill>
                <a:latin typeface="Calibri (MS)"/>
                <a:ea typeface="Calibri (MS)"/>
                <a:cs typeface="Calibri (MS)"/>
                <a:sym typeface="Calibri (MS)"/>
              </a:rPr>
              <a:t>Un forum de rélexion et d’action réunissant plus de 350 membres parmi lesquels des d ‘établissements d’enseignement supérieur, des centres de recherches, et diverses s associations nationales, régionales et internationales.</a:t>
            </a:r>
          </a:p>
        </p:txBody>
      </p:sp>
      <p:sp>
        <p:nvSpPr>
          <p:cNvPr name="TextBox 9" id="9"/>
          <p:cNvSpPr txBox="true"/>
          <p:nvPr/>
        </p:nvSpPr>
        <p:spPr>
          <a:xfrm rot="0">
            <a:off x="4306273" y="2851948"/>
            <a:ext cx="5469592" cy="485171"/>
          </a:xfrm>
          <a:prstGeom prst="rect">
            <a:avLst/>
          </a:prstGeom>
        </p:spPr>
        <p:txBody>
          <a:bodyPr anchor="t" rtlCol="false" tIns="0" lIns="0" bIns="0" rIns="0">
            <a:spAutoFit/>
          </a:bodyPr>
          <a:lstStyle/>
          <a:p>
            <a:pPr algn="just">
              <a:lnSpc>
                <a:spcPts val="1313"/>
              </a:lnSpc>
            </a:pPr>
            <a:r>
              <a:rPr lang="en-US" sz="1091">
                <a:solidFill>
                  <a:srgbClr val="000000"/>
                </a:solidFill>
                <a:latin typeface="Calibri (MS)"/>
                <a:ea typeface="Calibri (MS)"/>
                <a:cs typeface="Calibri (MS)"/>
                <a:sym typeface="Calibri (MS)"/>
              </a:rPr>
              <a:t>L’ Association des universités de langues portugaises (</a:t>
            </a:r>
            <a:r>
              <a:rPr lang="en-US" sz="1091" b="true">
                <a:solidFill>
                  <a:srgbClr val="000000"/>
                </a:solidFill>
                <a:latin typeface="Calibri (MS) Bold"/>
                <a:ea typeface="Calibri (MS) Bold"/>
                <a:cs typeface="Calibri (MS) Bold"/>
                <a:sym typeface="Calibri (MS) Bold"/>
              </a:rPr>
              <a:t>AULP</a:t>
            </a:r>
            <a:r>
              <a:rPr lang="en-US" sz="1091">
                <a:solidFill>
                  <a:srgbClr val="000000"/>
                </a:solidFill>
                <a:latin typeface="Calibri (MS)"/>
                <a:ea typeface="Calibri (MS)"/>
                <a:cs typeface="Calibri (MS)"/>
                <a:sym typeface="Calibri (MS)"/>
              </a:rPr>
              <a:t>) est une organisation qui regroupe des établissements d’enseignement  supérieur des pays lusophones du monde entier.</a:t>
            </a:r>
          </a:p>
          <a:p>
            <a:pPr algn="just">
              <a:lnSpc>
                <a:spcPts val="1091"/>
              </a:lnSpc>
            </a:pPr>
          </a:p>
        </p:txBody>
      </p:sp>
      <p:sp>
        <p:nvSpPr>
          <p:cNvPr name="TextBox 10" id="10"/>
          <p:cNvSpPr txBox="true"/>
          <p:nvPr/>
        </p:nvSpPr>
        <p:spPr>
          <a:xfrm rot="0">
            <a:off x="4308123" y="1990752"/>
            <a:ext cx="5462373" cy="380692"/>
          </a:xfrm>
          <a:prstGeom prst="rect">
            <a:avLst/>
          </a:prstGeom>
        </p:spPr>
        <p:txBody>
          <a:bodyPr anchor="t" rtlCol="false" tIns="0" lIns="0" bIns="0" rIns="0">
            <a:spAutoFit/>
          </a:bodyPr>
          <a:lstStyle/>
          <a:p>
            <a:pPr algn="l">
              <a:lnSpc>
                <a:spcPts val="1443"/>
              </a:lnSpc>
            </a:pPr>
            <a:r>
              <a:rPr lang="en-US" sz="1199">
                <a:solidFill>
                  <a:srgbClr val="000000"/>
                </a:solidFill>
                <a:latin typeface="Calibri (MS)"/>
                <a:ea typeface="Calibri (MS)"/>
                <a:cs typeface="Calibri (MS)"/>
                <a:sym typeface="Calibri (MS)"/>
              </a:rPr>
              <a:t>L’Agence universitaire de la francophonie (</a:t>
            </a:r>
            <a:r>
              <a:rPr lang="en-US" b="true" sz="1199">
                <a:solidFill>
                  <a:srgbClr val="000000"/>
                </a:solidFill>
                <a:latin typeface="Calibri (MS) Bold"/>
                <a:ea typeface="Calibri (MS) Bold"/>
                <a:cs typeface="Calibri (MS) Bold"/>
                <a:sym typeface="Calibri (MS) Bold"/>
              </a:rPr>
              <a:t>AUF</a:t>
            </a:r>
            <a:r>
              <a:rPr lang="en-US" sz="1199">
                <a:solidFill>
                  <a:srgbClr val="000000"/>
                </a:solidFill>
                <a:latin typeface="Calibri (MS)"/>
                <a:ea typeface="Calibri (MS)"/>
                <a:cs typeface="Calibri (MS)"/>
                <a:sym typeface="Calibri (MS)"/>
              </a:rPr>
              <a:t>) regroupe plus de 1000 universités et institutions sur tous les continents, dans  environ 120 pays.</a:t>
            </a:r>
          </a:p>
        </p:txBody>
      </p:sp>
      <p:sp>
        <p:nvSpPr>
          <p:cNvPr name="TextBox 11" id="11"/>
          <p:cNvSpPr txBox="true"/>
          <p:nvPr/>
        </p:nvSpPr>
        <p:spPr>
          <a:xfrm rot="0">
            <a:off x="4345607" y="3649977"/>
            <a:ext cx="5385371" cy="638080"/>
          </a:xfrm>
          <a:prstGeom prst="rect">
            <a:avLst/>
          </a:prstGeom>
        </p:spPr>
        <p:txBody>
          <a:bodyPr anchor="t" rtlCol="false" tIns="0" lIns="0" bIns="0" rIns="0">
            <a:spAutoFit/>
          </a:bodyPr>
          <a:lstStyle/>
          <a:p>
            <a:pPr algn="just">
              <a:lnSpc>
                <a:spcPts val="1239"/>
              </a:lnSpc>
            </a:pPr>
            <a:r>
              <a:rPr lang="en-US" sz="1030" spc="7">
                <a:solidFill>
                  <a:srgbClr val="000000"/>
                </a:solidFill>
                <a:latin typeface="Calibri (MS)"/>
                <a:ea typeface="Calibri (MS)"/>
                <a:cs typeface="Calibri (MS)"/>
                <a:sym typeface="Calibri (MS)"/>
              </a:rPr>
              <a:t>Le partenariat stratégique </a:t>
            </a:r>
            <a:r>
              <a:rPr lang="en-US" b="true" sz="1030" spc="7">
                <a:solidFill>
                  <a:srgbClr val="000000"/>
                </a:solidFill>
                <a:latin typeface="Calibri (MS) Bold"/>
                <a:ea typeface="Calibri (MS) Bold"/>
                <a:cs typeface="Calibri (MS) Bold"/>
                <a:sym typeface="Calibri (MS) Bold"/>
              </a:rPr>
              <a:t>germano-brésilien</a:t>
            </a:r>
            <a:r>
              <a:rPr lang="en-US" sz="1030" spc="7">
                <a:solidFill>
                  <a:srgbClr val="000000"/>
                </a:solidFill>
                <a:latin typeface="Calibri (MS)"/>
                <a:ea typeface="Calibri (MS)"/>
                <a:cs typeface="Calibri (MS)"/>
                <a:sym typeface="Calibri (MS)"/>
              </a:rPr>
              <a:t> se concentre sur le renforcement de la coopération dans des domaines tels que l’énergie, l’environnement, le climat, la science, l’économie, le commerce, la défense, le travail, les affaires sociales et les droits de l’hommes,  sur le plan bilatéral et multilatéral, y compris au sein des Nations Unies.</a:t>
            </a:r>
          </a:p>
        </p:txBody>
      </p:sp>
      <p:sp>
        <p:nvSpPr>
          <p:cNvPr name="Freeform 12" id="12"/>
          <p:cNvSpPr/>
          <p:nvPr/>
        </p:nvSpPr>
        <p:spPr>
          <a:xfrm flipH="false" flipV="false" rot="0">
            <a:off x="2642037" y="1863470"/>
            <a:ext cx="1403716" cy="514498"/>
          </a:xfrm>
          <a:custGeom>
            <a:avLst/>
            <a:gdLst/>
            <a:ahLst/>
            <a:cxnLst/>
            <a:rect r="r" b="b" t="t" l="l"/>
            <a:pathLst>
              <a:path h="514498" w="1403716">
                <a:moveTo>
                  <a:pt x="0" y="0"/>
                </a:moveTo>
                <a:lnTo>
                  <a:pt x="1403716" y="0"/>
                </a:lnTo>
                <a:lnTo>
                  <a:pt x="1403716" y="514498"/>
                </a:lnTo>
                <a:lnTo>
                  <a:pt x="0" y="514498"/>
                </a:lnTo>
                <a:lnTo>
                  <a:pt x="0" y="0"/>
                </a:lnTo>
                <a:close/>
              </a:path>
            </a:pathLst>
          </a:custGeom>
          <a:blipFill>
            <a:blip r:embed="rId12"/>
            <a:stretch>
              <a:fillRect l="-25806" t="-32756" r="-161628" b="-32756"/>
            </a:stretch>
          </a:blipFill>
        </p:spPr>
      </p:sp>
      <p:sp>
        <p:nvSpPr>
          <p:cNvPr name="Freeform 13" id="13"/>
          <p:cNvSpPr/>
          <p:nvPr/>
        </p:nvSpPr>
        <p:spPr>
          <a:xfrm flipH="false" flipV="false" rot="0">
            <a:off x="2642037" y="1863470"/>
            <a:ext cx="1403716" cy="514498"/>
          </a:xfrm>
          <a:custGeom>
            <a:avLst/>
            <a:gdLst/>
            <a:ahLst/>
            <a:cxnLst/>
            <a:rect r="r" b="b" t="t" l="l"/>
            <a:pathLst>
              <a:path h="514498" w="1403716">
                <a:moveTo>
                  <a:pt x="0" y="0"/>
                </a:moveTo>
                <a:lnTo>
                  <a:pt x="1403716" y="0"/>
                </a:lnTo>
                <a:lnTo>
                  <a:pt x="1403716" y="514498"/>
                </a:lnTo>
                <a:lnTo>
                  <a:pt x="0" y="514498"/>
                </a:lnTo>
                <a:lnTo>
                  <a:pt x="0" y="0"/>
                </a:lnTo>
                <a:close/>
              </a:path>
            </a:pathLst>
          </a:custGeom>
          <a:blipFill>
            <a:blip r:embed="rId13"/>
            <a:stretch>
              <a:fillRect l="0" t="-16843" r="0" b="-16843"/>
            </a:stretch>
          </a:blipFill>
        </p:spPr>
      </p:sp>
      <p:sp>
        <p:nvSpPr>
          <p:cNvPr name="Freeform 14" id="14"/>
          <p:cNvSpPr/>
          <p:nvPr/>
        </p:nvSpPr>
        <p:spPr>
          <a:xfrm flipH="false" flipV="false" rot="0">
            <a:off x="2753237" y="2710833"/>
            <a:ext cx="1116756" cy="609212"/>
          </a:xfrm>
          <a:custGeom>
            <a:avLst/>
            <a:gdLst/>
            <a:ahLst/>
            <a:cxnLst/>
            <a:rect r="r" b="b" t="t" l="l"/>
            <a:pathLst>
              <a:path h="609212" w="1116756">
                <a:moveTo>
                  <a:pt x="0" y="0"/>
                </a:moveTo>
                <a:lnTo>
                  <a:pt x="1116756" y="0"/>
                </a:lnTo>
                <a:lnTo>
                  <a:pt x="1116756" y="609211"/>
                </a:lnTo>
                <a:lnTo>
                  <a:pt x="0" y="609211"/>
                </a:lnTo>
                <a:lnTo>
                  <a:pt x="0" y="0"/>
                </a:lnTo>
                <a:close/>
              </a:path>
            </a:pathLst>
          </a:custGeom>
          <a:blipFill>
            <a:blip r:embed="rId14"/>
            <a:stretch>
              <a:fillRect l="0" t="-38388" r="0" b="-44922"/>
            </a:stretch>
          </a:blipFill>
        </p:spPr>
      </p:sp>
      <p:sp>
        <p:nvSpPr>
          <p:cNvPr name="Freeform 15" id="15"/>
          <p:cNvSpPr/>
          <p:nvPr/>
        </p:nvSpPr>
        <p:spPr>
          <a:xfrm flipH="false" flipV="false" rot="0">
            <a:off x="2753237" y="3706872"/>
            <a:ext cx="1118204" cy="555109"/>
          </a:xfrm>
          <a:custGeom>
            <a:avLst/>
            <a:gdLst/>
            <a:ahLst/>
            <a:cxnLst/>
            <a:rect r="r" b="b" t="t" l="l"/>
            <a:pathLst>
              <a:path h="555109" w="1118204">
                <a:moveTo>
                  <a:pt x="0" y="0"/>
                </a:moveTo>
                <a:lnTo>
                  <a:pt x="1118204" y="0"/>
                </a:lnTo>
                <a:lnTo>
                  <a:pt x="1118204" y="555109"/>
                </a:lnTo>
                <a:lnTo>
                  <a:pt x="0" y="555109"/>
                </a:lnTo>
                <a:lnTo>
                  <a:pt x="0" y="0"/>
                </a:lnTo>
                <a:close/>
              </a:path>
            </a:pathLst>
          </a:custGeom>
          <a:blipFill>
            <a:blip r:embed="rId15"/>
            <a:stretch>
              <a:fillRect l="0" t="-17024" r="0" b="-17024"/>
            </a:stretch>
          </a:blipFill>
        </p:spPr>
      </p:sp>
      <p:sp>
        <p:nvSpPr>
          <p:cNvPr name="Freeform 16" id="16"/>
          <p:cNvSpPr/>
          <p:nvPr/>
        </p:nvSpPr>
        <p:spPr>
          <a:xfrm flipH="false" flipV="false" rot="0">
            <a:off x="2905852" y="4445873"/>
            <a:ext cx="732216" cy="694964"/>
          </a:xfrm>
          <a:custGeom>
            <a:avLst/>
            <a:gdLst/>
            <a:ahLst/>
            <a:cxnLst/>
            <a:rect r="r" b="b" t="t" l="l"/>
            <a:pathLst>
              <a:path h="694964" w="732216">
                <a:moveTo>
                  <a:pt x="0" y="0"/>
                </a:moveTo>
                <a:lnTo>
                  <a:pt x="732216" y="0"/>
                </a:lnTo>
                <a:lnTo>
                  <a:pt x="732216" y="694963"/>
                </a:lnTo>
                <a:lnTo>
                  <a:pt x="0" y="694963"/>
                </a:lnTo>
                <a:lnTo>
                  <a:pt x="0" y="0"/>
                </a:lnTo>
                <a:close/>
              </a:path>
            </a:pathLst>
          </a:custGeom>
          <a:blipFill>
            <a:blip r:embed="rId16"/>
            <a:stretch>
              <a:fillRect l="0" t="0" r="-2917" b="0"/>
            </a:stretch>
          </a:blipFill>
        </p:spPr>
      </p:sp>
      <p:sp>
        <p:nvSpPr>
          <p:cNvPr name="Freeform 17" id="17"/>
          <p:cNvSpPr/>
          <p:nvPr/>
        </p:nvSpPr>
        <p:spPr>
          <a:xfrm flipH="false" flipV="false" rot="0">
            <a:off x="3025596" y="5353063"/>
            <a:ext cx="568559" cy="624790"/>
          </a:xfrm>
          <a:custGeom>
            <a:avLst/>
            <a:gdLst/>
            <a:ahLst/>
            <a:cxnLst/>
            <a:rect r="r" b="b" t="t" l="l"/>
            <a:pathLst>
              <a:path h="624790" w="568559">
                <a:moveTo>
                  <a:pt x="0" y="0"/>
                </a:moveTo>
                <a:lnTo>
                  <a:pt x="568559" y="0"/>
                </a:lnTo>
                <a:lnTo>
                  <a:pt x="568559" y="624790"/>
                </a:lnTo>
                <a:lnTo>
                  <a:pt x="0" y="624790"/>
                </a:lnTo>
                <a:lnTo>
                  <a:pt x="0" y="0"/>
                </a:lnTo>
                <a:close/>
              </a:path>
            </a:pathLst>
          </a:custGeom>
          <a:blipFill>
            <a:blip r:embed="rId17"/>
            <a:stretch>
              <a:fillRect l="0" t="0" r="0" b="0"/>
            </a:stretch>
          </a:blipFill>
        </p:spPr>
      </p:sp>
      <p:sp>
        <p:nvSpPr>
          <p:cNvPr name="Freeform 18" id="18"/>
          <p:cNvSpPr/>
          <p:nvPr/>
        </p:nvSpPr>
        <p:spPr>
          <a:xfrm flipH="false" flipV="false" rot="0">
            <a:off x="9982538" y="6108276"/>
            <a:ext cx="2074692" cy="606847"/>
          </a:xfrm>
          <a:custGeom>
            <a:avLst/>
            <a:gdLst/>
            <a:ahLst/>
            <a:cxnLst/>
            <a:rect r="r" b="b" t="t" l="l"/>
            <a:pathLst>
              <a:path h="606847" w="2074692">
                <a:moveTo>
                  <a:pt x="0" y="0"/>
                </a:moveTo>
                <a:lnTo>
                  <a:pt x="2074692" y="0"/>
                </a:lnTo>
                <a:lnTo>
                  <a:pt x="2074692" y="606848"/>
                </a:lnTo>
                <a:lnTo>
                  <a:pt x="0" y="606848"/>
                </a:lnTo>
                <a:lnTo>
                  <a:pt x="0" y="0"/>
                </a:lnTo>
                <a:close/>
              </a:path>
            </a:pathLst>
          </a:custGeom>
          <a:blipFill>
            <a:blip r:embed="rId18"/>
            <a:stretch>
              <a:fillRect l="0" t="0" r="0" b="0"/>
            </a:stretch>
          </a:blipFill>
        </p:spPr>
      </p:sp>
      <p:sp>
        <p:nvSpPr>
          <p:cNvPr name="Freeform 19" id="19"/>
          <p:cNvSpPr/>
          <p:nvPr/>
        </p:nvSpPr>
        <p:spPr>
          <a:xfrm flipH="false" flipV="false" rot="0">
            <a:off x="2888986" y="6084284"/>
            <a:ext cx="749082" cy="724847"/>
          </a:xfrm>
          <a:custGeom>
            <a:avLst/>
            <a:gdLst/>
            <a:ahLst/>
            <a:cxnLst/>
            <a:rect r="r" b="b" t="t" l="l"/>
            <a:pathLst>
              <a:path h="724847" w="749082">
                <a:moveTo>
                  <a:pt x="0" y="0"/>
                </a:moveTo>
                <a:lnTo>
                  <a:pt x="749082" y="0"/>
                </a:lnTo>
                <a:lnTo>
                  <a:pt x="749082" y="724847"/>
                </a:lnTo>
                <a:lnTo>
                  <a:pt x="0" y="724847"/>
                </a:lnTo>
                <a:lnTo>
                  <a:pt x="0" y="0"/>
                </a:lnTo>
                <a:close/>
              </a:path>
            </a:pathLst>
          </a:custGeom>
          <a:blipFill>
            <a:blip r:embed="rId19"/>
            <a:stretch>
              <a:fillRect l="0" t="0" r="0" b="0"/>
            </a:stretch>
          </a:blipFill>
        </p:spPr>
      </p:sp>
      <p:sp>
        <p:nvSpPr>
          <p:cNvPr name="TextBox 20" id="20"/>
          <p:cNvSpPr txBox="true"/>
          <p:nvPr/>
        </p:nvSpPr>
        <p:spPr>
          <a:xfrm rot="0">
            <a:off x="1999854" y="82306"/>
            <a:ext cx="10192146" cy="695858"/>
          </a:xfrm>
          <a:prstGeom prst="rect">
            <a:avLst/>
          </a:prstGeom>
        </p:spPr>
        <p:txBody>
          <a:bodyPr anchor="t" rtlCol="false" tIns="0" lIns="0" bIns="0" rIns="0">
            <a:spAutoFit/>
          </a:bodyPr>
          <a:lstStyle/>
          <a:p>
            <a:pPr algn="l">
              <a:lnSpc>
                <a:spcPts val="5745"/>
              </a:lnSpc>
            </a:pPr>
            <a:r>
              <a:rPr lang="en-US" sz="4104">
                <a:solidFill>
                  <a:srgbClr val="022B71"/>
                </a:solidFill>
                <a:latin typeface="Century Gothic Paneuropean"/>
                <a:ea typeface="Century Gothic Paneuropean"/>
                <a:cs typeface="Century Gothic Paneuropean"/>
                <a:sym typeface="Century Gothic Paneuropean"/>
              </a:rPr>
              <a:t>Associations et réseaux internationaux</a:t>
            </a:r>
          </a:p>
        </p:txBody>
      </p:sp>
      <p:sp>
        <p:nvSpPr>
          <p:cNvPr name="Freeform 21" id="21"/>
          <p:cNvSpPr/>
          <p:nvPr/>
        </p:nvSpPr>
        <p:spPr>
          <a:xfrm flipH="false" flipV="false" rot="0">
            <a:off x="4250555" y="6117105"/>
            <a:ext cx="5618721" cy="629847"/>
          </a:xfrm>
          <a:custGeom>
            <a:avLst/>
            <a:gdLst/>
            <a:ahLst/>
            <a:cxnLst/>
            <a:rect r="r" b="b" t="t" l="l"/>
            <a:pathLst>
              <a:path h="629847" w="5618721">
                <a:moveTo>
                  <a:pt x="0" y="0"/>
                </a:moveTo>
                <a:lnTo>
                  <a:pt x="5618721" y="0"/>
                </a:lnTo>
                <a:lnTo>
                  <a:pt x="5618721" y="629847"/>
                </a:lnTo>
                <a:lnTo>
                  <a:pt x="0" y="629847"/>
                </a:lnTo>
                <a:lnTo>
                  <a:pt x="0"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TextBox 22" id="22"/>
          <p:cNvSpPr txBox="true"/>
          <p:nvPr/>
        </p:nvSpPr>
        <p:spPr>
          <a:xfrm rot="0">
            <a:off x="4306273" y="6181194"/>
            <a:ext cx="5521792" cy="465167"/>
          </a:xfrm>
          <a:prstGeom prst="rect">
            <a:avLst/>
          </a:prstGeom>
        </p:spPr>
        <p:txBody>
          <a:bodyPr anchor="t" rtlCol="false" tIns="0" lIns="0" bIns="0" rIns="0">
            <a:spAutoFit/>
          </a:bodyPr>
          <a:lstStyle/>
          <a:p>
            <a:pPr algn="just">
              <a:lnSpc>
                <a:spcPts val="1238"/>
              </a:lnSpc>
              <a:spcBef>
                <a:spcPct val="0"/>
              </a:spcBef>
            </a:pPr>
            <a:r>
              <a:rPr lang="en-US" b="true" sz="884">
                <a:solidFill>
                  <a:srgbClr val="000000"/>
                </a:solidFill>
                <a:latin typeface="Calibri (MS) Bold"/>
                <a:ea typeface="Calibri (MS) Bold"/>
                <a:cs typeface="Calibri (MS) Bold"/>
                <a:sym typeface="Calibri (MS) Bold"/>
              </a:rPr>
              <a:t>L’Association internationale des universités</a:t>
            </a:r>
            <a:r>
              <a:rPr lang="en-US" sz="884">
                <a:solidFill>
                  <a:srgbClr val="000000"/>
                </a:solidFill>
                <a:latin typeface="Calibri (MS)"/>
                <a:ea typeface="Calibri (MS)"/>
                <a:cs typeface="Calibri (MS)"/>
                <a:sym typeface="Calibri (MS)"/>
              </a:rPr>
              <a:t> est une organisation à adhésion qui soutient la communauté mondiale de l’enseignement supérieur par l’analyse des connaissances et des tendances, la publication de ressources et de portails, des services de conseils, des échanges entre pairs, des événements, ainsi  qu’un plaidoyer à l’échelle internationale.</a:t>
            </a:r>
          </a:p>
        </p:txBody>
      </p:sp>
      <p:sp>
        <p:nvSpPr>
          <p:cNvPr name="Freeform 23" id="23"/>
          <p:cNvSpPr/>
          <p:nvPr/>
        </p:nvSpPr>
        <p:spPr>
          <a:xfrm flipH="true" flipV="false" rot="0">
            <a:off x="-996694" y="-753067"/>
            <a:ext cx="2872722" cy="7902145"/>
          </a:xfrm>
          <a:custGeom>
            <a:avLst/>
            <a:gdLst/>
            <a:ahLst/>
            <a:cxnLst/>
            <a:rect r="r" b="b" t="t" l="l"/>
            <a:pathLst>
              <a:path h="7902145" w="2872722">
                <a:moveTo>
                  <a:pt x="2872723" y="0"/>
                </a:moveTo>
                <a:lnTo>
                  <a:pt x="0" y="0"/>
                </a:lnTo>
                <a:lnTo>
                  <a:pt x="0" y="7902144"/>
                </a:lnTo>
                <a:lnTo>
                  <a:pt x="2872723" y="7902144"/>
                </a:lnTo>
                <a:lnTo>
                  <a:pt x="2872723" y="0"/>
                </a:lnTo>
                <a:close/>
              </a:path>
            </a:pathLst>
          </a:custGeom>
          <a:blipFill>
            <a:blip r:embed="rId22"/>
            <a:stretch>
              <a:fillRect l="-174310" t="0" r="-154467" b="-3268"/>
            </a:stretch>
          </a:blipFill>
        </p:spPr>
      </p:sp>
      <p:sp>
        <p:nvSpPr>
          <p:cNvPr name="Freeform 24" id="24"/>
          <p:cNvSpPr/>
          <p:nvPr/>
        </p:nvSpPr>
        <p:spPr>
          <a:xfrm flipH="false" flipV="false" rot="0">
            <a:off x="4284633" y="1062276"/>
            <a:ext cx="5560809" cy="623356"/>
          </a:xfrm>
          <a:custGeom>
            <a:avLst/>
            <a:gdLst/>
            <a:ahLst/>
            <a:cxnLst/>
            <a:rect r="r" b="b" t="t" l="l"/>
            <a:pathLst>
              <a:path h="623356" w="5560809">
                <a:moveTo>
                  <a:pt x="0" y="0"/>
                </a:moveTo>
                <a:lnTo>
                  <a:pt x="5560809" y="0"/>
                </a:lnTo>
                <a:lnTo>
                  <a:pt x="5560809" y="623356"/>
                </a:lnTo>
                <a:lnTo>
                  <a:pt x="0" y="623356"/>
                </a:lnTo>
                <a:lnTo>
                  <a:pt x="0" y="0"/>
                </a:lnTo>
                <a:close/>
              </a:path>
            </a:pathLst>
          </a:custGeom>
          <a:blipFill>
            <a:blip r:embed="rId23">
              <a:extLst>
                <a:ext uri="{96DAC541-7B7A-43D3-8B79-37D633B846F1}">
                  <asvg:svgBlip xmlns:asvg="http://schemas.microsoft.com/office/drawing/2016/SVG/main" r:embed="rId24"/>
                </a:ext>
              </a:extLst>
            </a:blip>
            <a:stretch>
              <a:fillRect l="0" t="-236" r="0" b="-236"/>
            </a:stretch>
          </a:blipFill>
        </p:spPr>
      </p:sp>
      <p:grpSp>
        <p:nvGrpSpPr>
          <p:cNvPr name="Group 25" id="25"/>
          <p:cNvGrpSpPr/>
          <p:nvPr/>
        </p:nvGrpSpPr>
        <p:grpSpPr>
          <a:xfrm rot="0">
            <a:off x="2604288" y="1062276"/>
            <a:ext cx="1552120" cy="474912"/>
            <a:chOff x="0" y="0"/>
            <a:chExt cx="3112422" cy="952328"/>
          </a:xfrm>
        </p:grpSpPr>
        <p:sp>
          <p:nvSpPr>
            <p:cNvPr name="Freeform 26" id="26"/>
            <p:cNvSpPr/>
            <p:nvPr/>
          </p:nvSpPr>
          <p:spPr>
            <a:xfrm flipH="false" flipV="false" rot="0">
              <a:off x="0" y="0"/>
              <a:ext cx="3112389" cy="952373"/>
            </a:xfrm>
            <a:custGeom>
              <a:avLst/>
              <a:gdLst/>
              <a:ahLst/>
              <a:cxnLst/>
              <a:rect r="r" b="b" t="t" l="l"/>
              <a:pathLst>
                <a:path h="952373" w="3112389">
                  <a:moveTo>
                    <a:pt x="0" y="0"/>
                  </a:moveTo>
                  <a:lnTo>
                    <a:pt x="3112389" y="0"/>
                  </a:lnTo>
                  <a:lnTo>
                    <a:pt x="3112389" y="952373"/>
                  </a:lnTo>
                  <a:lnTo>
                    <a:pt x="0" y="952373"/>
                  </a:lnTo>
                  <a:lnTo>
                    <a:pt x="0" y="0"/>
                  </a:lnTo>
                  <a:close/>
                </a:path>
              </a:pathLst>
            </a:custGeom>
            <a:blipFill>
              <a:blip r:embed="rId25"/>
              <a:stretch>
                <a:fillRect l="0" t="-13726" r="0" b="-13726"/>
              </a:stretch>
            </a:blipFill>
          </p:spPr>
        </p:sp>
      </p:grpSp>
      <p:sp>
        <p:nvSpPr>
          <p:cNvPr name="TextBox 27" id="27"/>
          <p:cNvSpPr txBox="true"/>
          <p:nvPr/>
        </p:nvSpPr>
        <p:spPr>
          <a:xfrm rot="0">
            <a:off x="4340195" y="1059061"/>
            <a:ext cx="5371214" cy="590191"/>
          </a:xfrm>
          <a:prstGeom prst="rect">
            <a:avLst/>
          </a:prstGeom>
        </p:spPr>
        <p:txBody>
          <a:bodyPr anchor="t" rtlCol="false" tIns="0" lIns="0" bIns="0" rIns="0">
            <a:spAutoFit/>
          </a:bodyPr>
          <a:lstStyle/>
          <a:p>
            <a:pPr algn="just">
              <a:lnSpc>
                <a:spcPts val="1168"/>
              </a:lnSpc>
            </a:pPr>
            <a:r>
              <a:rPr lang="en-US" sz="971" b="true">
                <a:solidFill>
                  <a:srgbClr val="000000"/>
                </a:solidFill>
                <a:latin typeface="Calibri (MS) Bold"/>
                <a:ea typeface="Calibri (MS) Bold"/>
                <a:cs typeface="Calibri (MS) Bold"/>
                <a:sym typeface="Calibri (MS) Bold"/>
              </a:rPr>
              <a:t>L'UDUALC</a:t>
            </a:r>
            <a:r>
              <a:rPr lang="en-US" sz="971">
                <a:solidFill>
                  <a:srgbClr val="000000"/>
                </a:solidFill>
                <a:latin typeface="Calibri (MS)"/>
                <a:ea typeface="Calibri (MS)"/>
                <a:cs typeface="Calibri (MS)"/>
                <a:sym typeface="Calibri (MS)"/>
              </a:rPr>
              <a:t> est une organisation non gouvernementale à but non lucratif reconnue par l'UNESCO en tant qu'organe consultatif régional. Elle vise à renforcer les échanges universitaires, la mobilité, la reconnaissance des crédits et l'assurance qualité, en encourageant la coopération entre les établissements d'enseignement supérieur dans un cadre de respect, de pluralité et d'engagement social.</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982538" y="6108276"/>
            <a:ext cx="2074692" cy="606847"/>
          </a:xfrm>
          <a:custGeom>
            <a:avLst/>
            <a:gdLst/>
            <a:ahLst/>
            <a:cxnLst/>
            <a:rect r="r" b="b" t="t" l="l"/>
            <a:pathLst>
              <a:path h="606847" w="2074692">
                <a:moveTo>
                  <a:pt x="0" y="0"/>
                </a:moveTo>
                <a:lnTo>
                  <a:pt x="2074692" y="0"/>
                </a:lnTo>
                <a:lnTo>
                  <a:pt x="2074692" y="606848"/>
                </a:lnTo>
                <a:lnTo>
                  <a:pt x="0" y="606848"/>
                </a:lnTo>
                <a:lnTo>
                  <a:pt x="0" y="0"/>
                </a:lnTo>
                <a:close/>
              </a:path>
            </a:pathLst>
          </a:custGeom>
          <a:blipFill>
            <a:blip r:embed="rId2"/>
            <a:stretch>
              <a:fillRect l="0" t="0" r="0" b="0"/>
            </a:stretch>
          </a:blipFill>
        </p:spPr>
      </p:sp>
      <p:sp>
        <p:nvSpPr>
          <p:cNvPr name="Freeform 3" id="3"/>
          <p:cNvSpPr/>
          <p:nvPr/>
        </p:nvSpPr>
        <p:spPr>
          <a:xfrm flipH="true" flipV="false" rot="0">
            <a:off x="-996694" y="-753067"/>
            <a:ext cx="2872722" cy="7902145"/>
          </a:xfrm>
          <a:custGeom>
            <a:avLst/>
            <a:gdLst/>
            <a:ahLst/>
            <a:cxnLst/>
            <a:rect r="r" b="b" t="t" l="l"/>
            <a:pathLst>
              <a:path h="7902145" w="2872722">
                <a:moveTo>
                  <a:pt x="2872723" y="0"/>
                </a:moveTo>
                <a:lnTo>
                  <a:pt x="0" y="0"/>
                </a:lnTo>
                <a:lnTo>
                  <a:pt x="0" y="7902144"/>
                </a:lnTo>
                <a:lnTo>
                  <a:pt x="2872723" y="7902144"/>
                </a:lnTo>
                <a:lnTo>
                  <a:pt x="2872723" y="0"/>
                </a:lnTo>
                <a:close/>
              </a:path>
            </a:pathLst>
          </a:custGeom>
          <a:blipFill>
            <a:blip r:embed="rId3"/>
            <a:stretch>
              <a:fillRect l="-174310" t="0" r="-154467" b="-3268"/>
            </a:stretch>
          </a:blipFill>
        </p:spPr>
      </p:sp>
      <p:sp>
        <p:nvSpPr>
          <p:cNvPr name="Freeform 4" id="4"/>
          <p:cNvSpPr/>
          <p:nvPr/>
        </p:nvSpPr>
        <p:spPr>
          <a:xfrm flipH="false" flipV="false" rot="0">
            <a:off x="4630443" y="3397605"/>
            <a:ext cx="7193577" cy="806386"/>
          </a:xfrm>
          <a:custGeom>
            <a:avLst/>
            <a:gdLst/>
            <a:ahLst/>
            <a:cxnLst/>
            <a:rect r="r" b="b" t="t" l="l"/>
            <a:pathLst>
              <a:path h="806386" w="7193577">
                <a:moveTo>
                  <a:pt x="0" y="0"/>
                </a:moveTo>
                <a:lnTo>
                  <a:pt x="7193577" y="0"/>
                </a:lnTo>
                <a:lnTo>
                  <a:pt x="7193577" y="806386"/>
                </a:lnTo>
                <a:lnTo>
                  <a:pt x="0" y="806386"/>
                </a:lnTo>
                <a:lnTo>
                  <a:pt x="0" y="0"/>
                </a:lnTo>
                <a:close/>
              </a:path>
            </a:pathLst>
          </a:custGeom>
          <a:blipFill>
            <a:blip r:embed="rId4">
              <a:extLst>
                <a:ext uri="{96DAC541-7B7A-43D3-8B79-37D633B846F1}">
                  <asvg:svgBlip xmlns:asvg="http://schemas.microsoft.com/office/drawing/2016/SVG/main" r:embed="rId5"/>
                </a:ext>
              </a:extLst>
            </a:blip>
            <a:stretch>
              <a:fillRect l="0" t="-236" r="0" b="-236"/>
            </a:stretch>
          </a:blipFill>
        </p:spPr>
      </p:sp>
      <p:sp>
        <p:nvSpPr>
          <p:cNvPr name="Freeform 5" id="5"/>
          <p:cNvSpPr/>
          <p:nvPr/>
        </p:nvSpPr>
        <p:spPr>
          <a:xfrm flipH="false" flipV="false" rot="0">
            <a:off x="4562343" y="4946933"/>
            <a:ext cx="7261676" cy="814020"/>
          </a:xfrm>
          <a:custGeom>
            <a:avLst/>
            <a:gdLst/>
            <a:ahLst/>
            <a:cxnLst/>
            <a:rect r="r" b="b" t="t" l="l"/>
            <a:pathLst>
              <a:path h="814020" w="7261676">
                <a:moveTo>
                  <a:pt x="0" y="0"/>
                </a:moveTo>
                <a:lnTo>
                  <a:pt x="7261677" y="0"/>
                </a:lnTo>
                <a:lnTo>
                  <a:pt x="7261677" y="814020"/>
                </a:lnTo>
                <a:lnTo>
                  <a:pt x="0" y="814020"/>
                </a:lnTo>
                <a:lnTo>
                  <a:pt x="0" y="0"/>
                </a:lnTo>
                <a:close/>
              </a:path>
            </a:pathLst>
          </a:custGeom>
          <a:blipFill>
            <a:blip r:embed="rId6">
              <a:extLst>
                <a:ext uri="{96DAC541-7B7A-43D3-8B79-37D633B846F1}">
                  <asvg:svgBlip xmlns:asvg="http://schemas.microsoft.com/office/drawing/2016/SVG/main" r:embed="rId7"/>
                </a:ext>
              </a:extLst>
            </a:blip>
            <a:stretch>
              <a:fillRect l="0" t="-236" r="0" b="-236"/>
            </a:stretch>
          </a:blipFill>
        </p:spPr>
      </p:sp>
      <p:sp>
        <p:nvSpPr>
          <p:cNvPr name="Freeform 6" id="6"/>
          <p:cNvSpPr/>
          <p:nvPr/>
        </p:nvSpPr>
        <p:spPr>
          <a:xfrm flipH="false" flipV="false" rot="0">
            <a:off x="4686763" y="1719747"/>
            <a:ext cx="7054354" cy="790779"/>
          </a:xfrm>
          <a:custGeom>
            <a:avLst/>
            <a:gdLst/>
            <a:ahLst/>
            <a:cxnLst/>
            <a:rect r="r" b="b" t="t" l="l"/>
            <a:pathLst>
              <a:path h="790779" w="7054354">
                <a:moveTo>
                  <a:pt x="0" y="0"/>
                </a:moveTo>
                <a:lnTo>
                  <a:pt x="7054354" y="0"/>
                </a:lnTo>
                <a:lnTo>
                  <a:pt x="7054354" y="790779"/>
                </a:lnTo>
                <a:lnTo>
                  <a:pt x="0" y="790779"/>
                </a:lnTo>
                <a:lnTo>
                  <a:pt x="0" y="0"/>
                </a:lnTo>
                <a:close/>
              </a:path>
            </a:pathLst>
          </a:custGeom>
          <a:blipFill>
            <a:blip r:embed="rId8">
              <a:extLst>
                <a:ext uri="{96DAC541-7B7A-43D3-8B79-37D633B846F1}">
                  <asvg:svgBlip xmlns:asvg="http://schemas.microsoft.com/office/drawing/2016/SVG/main" r:embed="rId9"/>
                </a:ext>
              </a:extLst>
            </a:blip>
            <a:stretch>
              <a:fillRect l="0" t="-236" r="0" b="-236"/>
            </a:stretch>
          </a:blipFill>
        </p:spPr>
      </p:sp>
      <p:grpSp>
        <p:nvGrpSpPr>
          <p:cNvPr name="Group 7" id="7"/>
          <p:cNvGrpSpPr/>
          <p:nvPr/>
        </p:nvGrpSpPr>
        <p:grpSpPr>
          <a:xfrm rot="0">
            <a:off x="2555104" y="1712123"/>
            <a:ext cx="1968995" cy="602466"/>
            <a:chOff x="0" y="0"/>
            <a:chExt cx="3112422" cy="952328"/>
          </a:xfrm>
        </p:grpSpPr>
        <p:sp>
          <p:nvSpPr>
            <p:cNvPr name="Freeform 8" id="8"/>
            <p:cNvSpPr/>
            <p:nvPr/>
          </p:nvSpPr>
          <p:spPr>
            <a:xfrm flipH="false" flipV="false" rot="0">
              <a:off x="0" y="0"/>
              <a:ext cx="3112389" cy="952373"/>
            </a:xfrm>
            <a:custGeom>
              <a:avLst/>
              <a:gdLst/>
              <a:ahLst/>
              <a:cxnLst/>
              <a:rect r="r" b="b" t="t" l="l"/>
              <a:pathLst>
                <a:path h="952373" w="3112389">
                  <a:moveTo>
                    <a:pt x="0" y="0"/>
                  </a:moveTo>
                  <a:lnTo>
                    <a:pt x="3112389" y="0"/>
                  </a:lnTo>
                  <a:lnTo>
                    <a:pt x="3112389" y="952373"/>
                  </a:lnTo>
                  <a:lnTo>
                    <a:pt x="0" y="952373"/>
                  </a:lnTo>
                  <a:lnTo>
                    <a:pt x="0" y="0"/>
                  </a:lnTo>
                  <a:close/>
                </a:path>
              </a:pathLst>
            </a:custGeom>
            <a:blipFill>
              <a:blip r:embed="rId10"/>
              <a:stretch>
                <a:fillRect l="0" t="-31700" r="0" b="-31700"/>
              </a:stretch>
            </a:blipFill>
          </p:spPr>
        </p:sp>
      </p:grpSp>
      <p:grpSp>
        <p:nvGrpSpPr>
          <p:cNvPr name="Group 9" id="9"/>
          <p:cNvGrpSpPr/>
          <p:nvPr/>
        </p:nvGrpSpPr>
        <p:grpSpPr>
          <a:xfrm rot="0">
            <a:off x="2555104" y="3397605"/>
            <a:ext cx="1811099" cy="663814"/>
            <a:chOff x="0" y="0"/>
            <a:chExt cx="2807432" cy="1028996"/>
          </a:xfrm>
        </p:grpSpPr>
        <p:sp>
          <p:nvSpPr>
            <p:cNvPr name="Freeform 10" id="10"/>
            <p:cNvSpPr/>
            <p:nvPr/>
          </p:nvSpPr>
          <p:spPr>
            <a:xfrm flipH="false" flipV="false" rot="0">
              <a:off x="0" y="0"/>
              <a:ext cx="2807462" cy="1028954"/>
            </a:xfrm>
            <a:custGeom>
              <a:avLst/>
              <a:gdLst/>
              <a:ahLst/>
              <a:cxnLst/>
              <a:rect r="r" b="b" t="t" l="l"/>
              <a:pathLst>
                <a:path h="1028954" w="2807462">
                  <a:moveTo>
                    <a:pt x="0" y="0"/>
                  </a:moveTo>
                  <a:lnTo>
                    <a:pt x="2807462" y="0"/>
                  </a:lnTo>
                  <a:lnTo>
                    <a:pt x="2807462" y="1028954"/>
                  </a:lnTo>
                  <a:lnTo>
                    <a:pt x="0" y="1028954"/>
                  </a:lnTo>
                  <a:lnTo>
                    <a:pt x="0" y="0"/>
                  </a:lnTo>
                  <a:close/>
                </a:path>
              </a:pathLst>
            </a:custGeom>
            <a:blipFill>
              <a:blip r:embed="rId11"/>
              <a:stretch>
                <a:fillRect l="-36831" t="0" r="-36830" b="-4"/>
              </a:stretch>
            </a:blipFill>
          </p:spPr>
        </p:sp>
      </p:grpSp>
      <p:grpSp>
        <p:nvGrpSpPr>
          <p:cNvPr name="Group 11" id="11"/>
          <p:cNvGrpSpPr/>
          <p:nvPr/>
        </p:nvGrpSpPr>
        <p:grpSpPr>
          <a:xfrm rot="0">
            <a:off x="2555104" y="3397605"/>
            <a:ext cx="1811099" cy="663814"/>
            <a:chOff x="0" y="0"/>
            <a:chExt cx="2807432" cy="1028996"/>
          </a:xfrm>
        </p:grpSpPr>
        <p:sp>
          <p:nvSpPr>
            <p:cNvPr name="Freeform 12" id="12"/>
            <p:cNvSpPr/>
            <p:nvPr/>
          </p:nvSpPr>
          <p:spPr>
            <a:xfrm flipH="false" flipV="false" rot="0">
              <a:off x="0" y="0"/>
              <a:ext cx="2807462" cy="1028954"/>
            </a:xfrm>
            <a:custGeom>
              <a:avLst/>
              <a:gdLst/>
              <a:ahLst/>
              <a:cxnLst/>
              <a:rect r="r" b="b" t="t" l="l"/>
              <a:pathLst>
                <a:path h="1028954" w="2807462">
                  <a:moveTo>
                    <a:pt x="0" y="0"/>
                  </a:moveTo>
                  <a:lnTo>
                    <a:pt x="2807462" y="0"/>
                  </a:lnTo>
                  <a:lnTo>
                    <a:pt x="2807462" y="1028954"/>
                  </a:lnTo>
                  <a:lnTo>
                    <a:pt x="0" y="1028954"/>
                  </a:lnTo>
                  <a:lnTo>
                    <a:pt x="0" y="0"/>
                  </a:lnTo>
                  <a:close/>
                </a:path>
              </a:pathLst>
            </a:custGeom>
            <a:blipFill>
              <a:blip r:embed="rId12"/>
              <a:stretch>
                <a:fillRect l="0" t="0" r="0" b="-36423"/>
              </a:stretch>
            </a:blipFill>
          </p:spPr>
        </p:sp>
      </p:grpSp>
      <p:grpSp>
        <p:nvGrpSpPr>
          <p:cNvPr name="Group 13" id="13"/>
          <p:cNvGrpSpPr/>
          <p:nvPr/>
        </p:nvGrpSpPr>
        <p:grpSpPr>
          <a:xfrm rot="0">
            <a:off x="2494031" y="5018894"/>
            <a:ext cx="1828244" cy="670099"/>
            <a:chOff x="0" y="0"/>
            <a:chExt cx="2807432" cy="1028996"/>
          </a:xfrm>
        </p:grpSpPr>
        <p:sp>
          <p:nvSpPr>
            <p:cNvPr name="Freeform 14" id="14"/>
            <p:cNvSpPr/>
            <p:nvPr/>
          </p:nvSpPr>
          <p:spPr>
            <a:xfrm flipH="false" flipV="false" rot="0">
              <a:off x="0" y="0"/>
              <a:ext cx="2807462" cy="1028954"/>
            </a:xfrm>
            <a:custGeom>
              <a:avLst/>
              <a:gdLst/>
              <a:ahLst/>
              <a:cxnLst/>
              <a:rect r="r" b="b" t="t" l="l"/>
              <a:pathLst>
                <a:path h="1028954" w="2807462">
                  <a:moveTo>
                    <a:pt x="0" y="0"/>
                  </a:moveTo>
                  <a:lnTo>
                    <a:pt x="2807462" y="0"/>
                  </a:lnTo>
                  <a:lnTo>
                    <a:pt x="2807462" y="1028954"/>
                  </a:lnTo>
                  <a:lnTo>
                    <a:pt x="0" y="1028954"/>
                  </a:lnTo>
                  <a:lnTo>
                    <a:pt x="0" y="0"/>
                  </a:lnTo>
                  <a:close/>
                </a:path>
              </a:pathLst>
            </a:custGeom>
            <a:blipFill>
              <a:blip r:embed="rId13"/>
              <a:stretch>
                <a:fillRect l="-4836" t="-16009" r="0" b="-16009"/>
              </a:stretch>
            </a:blipFill>
          </p:spPr>
        </p:sp>
      </p:grpSp>
      <p:sp>
        <p:nvSpPr>
          <p:cNvPr name="TextBox 15" id="15"/>
          <p:cNvSpPr txBox="true"/>
          <p:nvPr/>
        </p:nvSpPr>
        <p:spPr>
          <a:xfrm rot="0">
            <a:off x="4630443" y="5018894"/>
            <a:ext cx="7014079" cy="757816"/>
          </a:xfrm>
          <a:prstGeom prst="rect">
            <a:avLst/>
          </a:prstGeom>
        </p:spPr>
        <p:txBody>
          <a:bodyPr anchor="t" rtlCol="false" tIns="0" lIns="0" bIns="0" rIns="0">
            <a:spAutoFit/>
          </a:bodyPr>
          <a:lstStyle/>
          <a:p>
            <a:pPr algn="just">
              <a:lnSpc>
                <a:spcPts val="1490"/>
              </a:lnSpc>
            </a:pPr>
            <a:r>
              <a:rPr lang="en-US" sz="1464">
                <a:solidFill>
                  <a:srgbClr val="000000"/>
                </a:solidFill>
                <a:latin typeface="Calibri (MS)"/>
                <a:ea typeface="Calibri (MS)"/>
                <a:cs typeface="Calibri (MS)"/>
                <a:sym typeface="Calibri (MS)"/>
              </a:rPr>
              <a:t>Rede Uniminas est un groupe collaboratif d'universités de Minas Gerais qui promeut la coopération internationale avec des universités et des centres de recherche étrangers. Elles s'engagent dans des actions conjointes et dans l'échange d'informations et d'expériences liées à la collaboration internationale.</a:t>
            </a:r>
          </a:p>
        </p:txBody>
      </p:sp>
      <p:sp>
        <p:nvSpPr>
          <p:cNvPr name="TextBox 16" id="16"/>
          <p:cNvSpPr txBox="true"/>
          <p:nvPr/>
        </p:nvSpPr>
        <p:spPr>
          <a:xfrm rot="0">
            <a:off x="4724255" y="1745762"/>
            <a:ext cx="7016862" cy="764764"/>
          </a:xfrm>
          <a:prstGeom prst="rect">
            <a:avLst/>
          </a:prstGeom>
        </p:spPr>
        <p:txBody>
          <a:bodyPr anchor="t" rtlCol="false" tIns="0" lIns="0" bIns="0" rIns="0">
            <a:spAutoFit/>
          </a:bodyPr>
          <a:lstStyle/>
          <a:p>
            <a:pPr algn="just">
              <a:lnSpc>
                <a:spcPts val="1939"/>
              </a:lnSpc>
            </a:pPr>
            <a:r>
              <a:rPr lang="en-US" sz="1612">
                <a:solidFill>
                  <a:srgbClr val="000000"/>
                </a:solidFill>
                <a:latin typeface="Calibri (MS)"/>
                <a:ea typeface="Calibri (MS)"/>
                <a:cs typeface="Calibri (MS)"/>
                <a:sym typeface="Calibri (MS)"/>
              </a:rPr>
              <a:t>FAUBAI favorise l’intégration et la formation des administrateurs de l’enseignement supérieur ainsi que des séminaires, atéliers et réunion régionales, nationales et internationales   </a:t>
            </a:r>
          </a:p>
        </p:txBody>
      </p:sp>
      <p:sp>
        <p:nvSpPr>
          <p:cNvPr name="TextBox 17" id="17"/>
          <p:cNvSpPr txBox="true"/>
          <p:nvPr/>
        </p:nvSpPr>
        <p:spPr>
          <a:xfrm rot="0">
            <a:off x="4686142" y="3359505"/>
            <a:ext cx="6975966" cy="813004"/>
          </a:xfrm>
          <a:prstGeom prst="rect">
            <a:avLst/>
          </a:prstGeom>
        </p:spPr>
        <p:txBody>
          <a:bodyPr anchor="t" rtlCol="false" tIns="0" lIns="0" bIns="0" rIns="0">
            <a:spAutoFit/>
          </a:bodyPr>
          <a:lstStyle/>
          <a:p>
            <a:pPr algn="just">
              <a:lnSpc>
                <a:spcPts val="2038"/>
              </a:lnSpc>
            </a:pPr>
            <a:r>
              <a:rPr lang="en-US" sz="1696">
                <a:solidFill>
                  <a:srgbClr val="000000"/>
                </a:solidFill>
                <a:latin typeface="Calibri (MS)"/>
                <a:ea typeface="Calibri (MS)"/>
                <a:cs typeface="Calibri (MS)"/>
                <a:sym typeface="Calibri (MS)"/>
              </a:rPr>
              <a:t> GCUB est une association civile de droit privé, à but non lucratif, à caractère universitaire, scientifique et culturel, composée de 89 établissements d'enseignement supérieur brésiliens.</a:t>
            </a:r>
          </a:p>
        </p:txBody>
      </p:sp>
      <p:sp>
        <p:nvSpPr>
          <p:cNvPr name="TextBox 18" id="18"/>
          <p:cNvSpPr txBox="true"/>
          <p:nvPr/>
        </p:nvSpPr>
        <p:spPr>
          <a:xfrm rot="0">
            <a:off x="2183577" y="11933"/>
            <a:ext cx="9479036" cy="705995"/>
          </a:xfrm>
          <a:prstGeom prst="rect">
            <a:avLst/>
          </a:prstGeom>
        </p:spPr>
        <p:txBody>
          <a:bodyPr anchor="t" rtlCol="false" tIns="0" lIns="0" bIns="0" rIns="0">
            <a:spAutoFit/>
          </a:bodyPr>
          <a:lstStyle/>
          <a:p>
            <a:pPr algn="l">
              <a:lnSpc>
                <a:spcPts val="5715"/>
              </a:lnSpc>
            </a:pPr>
            <a:r>
              <a:rPr lang="en-US" sz="4082">
                <a:solidFill>
                  <a:srgbClr val="022B71"/>
                </a:solidFill>
                <a:latin typeface="Century Gothic Paneuropean"/>
                <a:ea typeface="Century Gothic Paneuropean"/>
                <a:cs typeface="Century Gothic Paneuropean"/>
                <a:sym typeface="Century Gothic Paneuropean"/>
              </a:rPr>
              <a:t>Les Associations et réseaux nationaux</a:t>
            </a:r>
          </a:p>
        </p:txBody>
      </p:sp>
      <p:sp>
        <p:nvSpPr>
          <p:cNvPr name="TextBox 19" id="19"/>
          <p:cNvSpPr txBox="true"/>
          <p:nvPr/>
        </p:nvSpPr>
        <p:spPr>
          <a:xfrm rot="0">
            <a:off x="2722036" y="782240"/>
            <a:ext cx="6627" cy="238450"/>
          </a:xfrm>
          <a:prstGeom prst="rect">
            <a:avLst/>
          </a:prstGeom>
        </p:spPr>
        <p:txBody>
          <a:bodyPr anchor="t" rtlCol="false" tIns="0" lIns="0" bIns="0" rIns="0">
            <a:spAutoFit/>
          </a:bodyPr>
          <a:lstStyle/>
          <a:p>
            <a:pPr algn="l" marL="0" indent="0" lvl="0">
              <a:lnSpc>
                <a:spcPts val="1947"/>
              </a:lnSpc>
              <a:spcBef>
                <a:spcPct val="0"/>
              </a:spcBef>
            </a:pP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2142868" y="2657847"/>
            <a:ext cx="3058813" cy="2341363"/>
            <a:chOff x="0" y="0"/>
            <a:chExt cx="1537717" cy="1177043"/>
          </a:xfrm>
        </p:grpSpPr>
        <p:sp>
          <p:nvSpPr>
            <p:cNvPr name="Freeform 3" id="3"/>
            <p:cNvSpPr/>
            <p:nvPr/>
          </p:nvSpPr>
          <p:spPr>
            <a:xfrm flipH="false" flipV="false" rot="0">
              <a:off x="0" y="0"/>
              <a:ext cx="1537717" cy="1177043"/>
            </a:xfrm>
            <a:custGeom>
              <a:avLst/>
              <a:gdLst/>
              <a:ahLst/>
              <a:cxnLst/>
              <a:rect r="r" b="b" t="t" l="l"/>
              <a:pathLst>
                <a:path h="1177043" w="1537717">
                  <a:moveTo>
                    <a:pt x="86055" y="0"/>
                  </a:moveTo>
                  <a:lnTo>
                    <a:pt x="1451662" y="0"/>
                  </a:lnTo>
                  <a:cubicBezTo>
                    <a:pt x="1499189" y="0"/>
                    <a:pt x="1537717" y="38528"/>
                    <a:pt x="1537717" y="86055"/>
                  </a:cubicBezTo>
                  <a:lnTo>
                    <a:pt x="1537717" y="1090988"/>
                  </a:lnTo>
                  <a:cubicBezTo>
                    <a:pt x="1537717" y="1138515"/>
                    <a:pt x="1499189" y="1177043"/>
                    <a:pt x="1451662" y="1177043"/>
                  </a:cubicBezTo>
                  <a:lnTo>
                    <a:pt x="86055" y="1177043"/>
                  </a:lnTo>
                  <a:cubicBezTo>
                    <a:pt x="38528" y="1177043"/>
                    <a:pt x="0" y="1138515"/>
                    <a:pt x="0" y="1090988"/>
                  </a:cubicBezTo>
                  <a:lnTo>
                    <a:pt x="0" y="86055"/>
                  </a:lnTo>
                  <a:cubicBezTo>
                    <a:pt x="0" y="38528"/>
                    <a:pt x="38528" y="0"/>
                    <a:pt x="86055" y="0"/>
                  </a:cubicBezTo>
                  <a:close/>
                </a:path>
              </a:pathLst>
            </a:custGeom>
            <a:solidFill>
              <a:srgbClr val="373372"/>
            </a:solidFill>
          </p:spPr>
        </p:sp>
        <p:sp>
          <p:nvSpPr>
            <p:cNvPr name="TextBox 4" id="4"/>
            <p:cNvSpPr txBox="true"/>
            <p:nvPr/>
          </p:nvSpPr>
          <p:spPr>
            <a:xfrm>
              <a:off x="0" y="-28575"/>
              <a:ext cx="1537717" cy="1205618"/>
            </a:xfrm>
            <a:prstGeom prst="rect">
              <a:avLst/>
            </a:prstGeom>
          </p:spPr>
          <p:txBody>
            <a:bodyPr anchor="ctr" rtlCol="false" tIns="33867" lIns="33867" bIns="33867" rIns="33867"/>
            <a:lstStyle/>
            <a:p>
              <a:pPr algn="ctr">
                <a:lnSpc>
                  <a:spcPts val="1773"/>
                </a:lnSpc>
                <a:spcBef>
                  <a:spcPct val="0"/>
                </a:spcBef>
              </a:pPr>
            </a:p>
          </p:txBody>
        </p:sp>
      </p:grpSp>
      <p:sp>
        <p:nvSpPr>
          <p:cNvPr name="TextBox 5" id="5"/>
          <p:cNvSpPr txBox="true"/>
          <p:nvPr/>
        </p:nvSpPr>
        <p:spPr>
          <a:xfrm rot="0">
            <a:off x="2246711" y="3270780"/>
            <a:ext cx="2954971" cy="180975"/>
          </a:xfrm>
          <a:prstGeom prst="rect">
            <a:avLst/>
          </a:prstGeom>
        </p:spPr>
        <p:txBody>
          <a:bodyPr anchor="t" rtlCol="false" tIns="0" lIns="0" bIns="0" rIns="0">
            <a:spAutoFit/>
          </a:bodyPr>
          <a:lstStyle/>
          <a:p>
            <a:pPr algn="ctr">
              <a:lnSpc>
                <a:spcPts val="1571"/>
              </a:lnSpc>
            </a:pPr>
            <a:r>
              <a:rPr lang="en-US" sz="1309">
                <a:solidFill>
                  <a:srgbClr val="FFFFFF"/>
                </a:solidFill>
                <a:latin typeface="Century Gothic Paneuropean"/>
                <a:ea typeface="Century Gothic Paneuropean"/>
                <a:cs typeface="Century Gothic Paneuropean"/>
                <a:sym typeface="Century Gothic Paneuropean"/>
              </a:rPr>
              <a:t>Signature d’un protocole d’accord</a:t>
            </a:r>
          </a:p>
        </p:txBody>
      </p:sp>
      <p:grpSp>
        <p:nvGrpSpPr>
          <p:cNvPr name="Group 6" id="6"/>
          <p:cNvGrpSpPr/>
          <p:nvPr/>
        </p:nvGrpSpPr>
        <p:grpSpPr>
          <a:xfrm rot="0">
            <a:off x="5413133" y="2657847"/>
            <a:ext cx="3058813" cy="2341363"/>
            <a:chOff x="0" y="0"/>
            <a:chExt cx="1537717" cy="1177043"/>
          </a:xfrm>
        </p:grpSpPr>
        <p:sp>
          <p:nvSpPr>
            <p:cNvPr name="Freeform 7" id="7"/>
            <p:cNvSpPr/>
            <p:nvPr/>
          </p:nvSpPr>
          <p:spPr>
            <a:xfrm flipH="false" flipV="false" rot="0">
              <a:off x="0" y="0"/>
              <a:ext cx="1537717" cy="1177043"/>
            </a:xfrm>
            <a:custGeom>
              <a:avLst/>
              <a:gdLst/>
              <a:ahLst/>
              <a:cxnLst/>
              <a:rect r="r" b="b" t="t" l="l"/>
              <a:pathLst>
                <a:path h="1177043" w="1537717">
                  <a:moveTo>
                    <a:pt x="86055" y="0"/>
                  </a:moveTo>
                  <a:lnTo>
                    <a:pt x="1451662" y="0"/>
                  </a:lnTo>
                  <a:cubicBezTo>
                    <a:pt x="1499189" y="0"/>
                    <a:pt x="1537717" y="38528"/>
                    <a:pt x="1537717" y="86055"/>
                  </a:cubicBezTo>
                  <a:lnTo>
                    <a:pt x="1537717" y="1090988"/>
                  </a:lnTo>
                  <a:cubicBezTo>
                    <a:pt x="1537717" y="1138515"/>
                    <a:pt x="1499189" y="1177043"/>
                    <a:pt x="1451662" y="1177043"/>
                  </a:cubicBezTo>
                  <a:lnTo>
                    <a:pt x="86055" y="1177043"/>
                  </a:lnTo>
                  <a:cubicBezTo>
                    <a:pt x="38528" y="1177043"/>
                    <a:pt x="0" y="1138515"/>
                    <a:pt x="0" y="1090988"/>
                  </a:cubicBezTo>
                  <a:lnTo>
                    <a:pt x="0" y="86055"/>
                  </a:lnTo>
                  <a:cubicBezTo>
                    <a:pt x="0" y="38528"/>
                    <a:pt x="38528" y="0"/>
                    <a:pt x="86055" y="0"/>
                  </a:cubicBezTo>
                  <a:close/>
                </a:path>
              </a:pathLst>
            </a:custGeom>
            <a:solidFill>
              <a:srgbClr val="373372"/>
            </a:solidFill>
          </p:spPr>
        </p:sp>
        <p:sp>
          <p:nvSpPr>
            <p:cNvPr name="TextBox 8" id="8"/>
            <p:cNvSpPr txBox="true"/>
            <p:nvPr/>
          </p:nvSpPr>
          <p:spPr>
            <a:xfrm>
              <a:off x="0" y="-28575"/>
              <a:ext cx="1537717" cy="1205618"/>
            </a:xfrm>
            <a:prstGeom prst="rect">
              <a:avLst/>
            </a:prstGeom>
          </p:spPr>
          <p:txBody>
            <a:bodyPr anchor="ctr" rtlCol="false" tIns="33867" lIns="33867" bIns="33867" rIns="33867"/>
            <a:lstStyle/>
            <a:p>
              <a:pPr algn="ctr">
                <a:lnSpc>
                  <a:spcPts val="1773"/>
                </a:lnSpc>
                <a:spcBef>
                  <a:spcPct val="0"/>
                </a:spcBef>
              </a:pPr>
            </a:p>
          </p:txBody>
        </p:sp>
      </p:grpSp>
      <p:sp>
        <p:nvSpPr>
          <p:cNvPr name="TextBox 9" id="9"/>
          <p:cNvSpPr txBox="true"/>
          <p:nvPr/>
        </p:nvSpPr>
        <p:spPr>
          <a:xfrm rot="0">
            <a:off x="2246711" y="4071247"/>
            <a:ext cx="2793060" cy="407969"/>
          </a:xfrm>
          <a:prstGeom prst="rect">
            <a:avLst/>
          </a:prstGeom>
        </p:spPr>
        <p:txBody>
          <a:bodyPr anchor="t" rtlCol="false" tIns="0" lIns="0" bIns="0" rIns="0">
            <a:spAutoFit/>
          </a:bodyPr>
          <a:lstStyle/>
          <a:p>
            <a:pPr algn="ctr">
              <a:lnSpc>
                <a:spcPts val="1682"/>
              </a:lnSpc>
            </a:pPr>
            <a:r>
              <a:rPr lang="en-US" sz="1402">
                <a:solidFill>
                  <a:srgbClr val="FFFFFF"/>
                </a:solidFill>
                <a:latin typeface="Century Gothic Paneuropean"/>
                <a:ea typeface="Century Gothic Paneuropean"/>
                <a:cs typeface="Century Gothic Paneuropean"/>
                <a:sym typeface="Century Gothic Paneuropean"/>
              </a:rPr>
              <a:t>Accord de coopération spécifique</a:t>
            </a:r>
          </a:p>
        </p:txBody>
      </p:sp>
      <p:sp>
        <p:nvSpPr>
          <p:cNvPr name="TextBox 10" id="10"/>
          <p:cNvSpPr txBox="true"/>
          <p:nvPr/>
        </p:nvSpPr>
        <p:spPr>
          <a:xfrm rot="0">
            <a:off x="5718346" y="4107740"/>
            <a:ext cx="2448387" cy="180975"/>
          </a:xfrm>
          <a:prstGeom prst="rect">
            <a:avLst/>
          </a:prstGeom>
        </p:spPr>
        <p:txBody>
          <a:bodyPr anchor="t" rtlCol="false" tIns="0" lIns="0" bIns="0" rIns="0">
            <a:spAutoFit/>
          </a:bodyPr>
          <a:lstStyle/>
          <a:p>
            <a:pPr algn="ctr">
              <a:lnSpc>
                <a:spcPts val="1571"/>
              </a:lnSpc>
            </a:pPr>
            <a:r>
              <a:rPr lang="en-US" sz="1309">
                <a:solidFill>
                  <a:srgbClr val="FFFFFF"/>
                </a:solidFill>
                <a:latin typeface="Century Gothic Paneuropean"/>
                <a:ea typeface="Century Gothic Paneuropean"/>
                <a:cs typeface="Century Gothic Paneuropean"/>
                <a:sym typeface="Century Gothic Paneuropean"/>
              </a:rPr>
              <a:t>Double diplômes</a:t>
            </a:r>
          </a:p>
        </p:txBody>
      </p:sp>
      <p:grpSp>
        <p:nvGrpSpPr>
          <p:cNvPr name="Group 11" id="11"/>
          <p:cNvGrpSpPr/>
          <p:nvPr/>
        </p:nvGrpSpPr>
        <p:grpSpPr>
          <a:xfrm rot="0">
            <a:off x="8681465" y="2674423"/>
            <a:ext cx="3058813" cy="2341363"/>
            <a:chOff x="0" y="0"/>
            <a:chExt cx="1537717" cy="1177043"/>
          </a:xfrm>
        </p:grpSpPr>
        <p:sp>
          <p:nvSpPr>
            <p:cNvPr name="Freeform 12" id="12"/>
            <p:cNvSpPr/>
            <p:nvPr/>
          </p:nvSpPr>
          <p:spPr>
            <a:xfrm flipH="false" flipV="false" rot="0">
              <a:off x="0" y="0"/>
              <a:ext cx="1537717" cy="1177043"/>
            </a:xfrm>
            <a:custGeom>
              <a:avLst/>
              <a:gdLst/>
              <a:ahLst/>
              <a:cxnLst/>
              <a:rect r="r" b="b" t="t" l="l"/>
              <a:pathLst>
                <a:path h="1177043" w="1537717">
                  <a:moveTo>
                    <a:pt x="86055" y="0"/>
                  </a:moveTo>
                  <a:lnTo>
                    <a:pt x="1451662" y="0"/>
                  </a:lnTo>
                  <a:cubicBezTo>
                    <a:pt x="1499189" y="0"/>
                    <a:pt x="1537717" y="38528"/>
                    <a:pt x="1537717" y="86055"/>
                  </a:cubicBezTo>
                  <a:lnTo>
                    <a:pt x="1537717" y="1090988"/>
                  </a:lnTo>
                  <a:cubicBezTo>
                    <a:pt x="1537717" y="1138515"/>
                    <a:pt x="1499189" y="1177043"/>
                    <a:pt x="1451662" y="1177043"/>
                  </a:cubicBezTo>
                  <a:lnTo>
                    <a:pt x="86055" y="1177043"/>
                  </a:lnTo>
                  <a:cubicBezTo>
                    <a:pt x="38528" y="1177043"/>
                    <a:pt x="0" y="1138515"/>
                    <a:pt x="0" y="1090988"/>
                  </a:cubicBezTo>
                  <a:lnTo>
                    <a:pt x="0" y="86055"/>
                  </a:lnTo>
                  <a:cubicBezTo>
                    <a:pt x="0" y="38528"/>
                    <a:pt x="38528" y="0"/>
                    <a:pt x="86055" y="0"/>
                  </a:cubicBezTo>
                  <a:close/>
                </a:path>
              </a:pathLst>
            </a:custGeom>
            <a:solidFill>
              <a:srgbClr val="373372"/>
            </a:solidFill>
          </p:spPr>
        </p:sp>
        <p:sp>
          <p:nvSpPr>
            <p:cNvPr name="TextBox 13" id="13"/>
            <p:cNvSpPr txBox="true"/>
            <p:nvPr/>
          </p:nvSpPr>
          <p:spPr>
            <a:xfrm>
              <a:off x="0" y="-28575"/>
              <a:ext cx="1537717" cy="1205618"/>
            </a:xfrm>
            <a:prstGeom prst="rect">
              <a:avLst/>
            </a:prstGeom>
          </p:spPr>
          <p:txBody>
            <a:bodyPr anchor="ctr" rtlCol="false" tIns="33867" lIns="33867" bIns="33867" rIns="33867"/>
            <a:lstStyle/>
            <a:p>
              <a:pPr algn="ctr">
                <a:lnSpc>
                  <a:spcPts val="1773"/>
                </a:lnSpc>
                <a:spcBef>
                  <a:spcPct val="0"/>
                </a:spcBef>
              </a:pPr>
            </a:p>
          </p:txBody>
        </p:sp>
      </p:grpSp>
      <p:sp>
        <p:nvSpPr>
          <p:cNvPr name="TextBox 14" id="14"/>
          <p:cNvSpPr txBox="true"/>
          <p:nvPr/>
        </p:nvSpPr>
        <p:spPr>
          <a:xfrm rot="0">
            <a:off x="5822989" y="3270780"/>
            <a:ext cx="2448387" cy="371475"/>
          </a:xfrm>
          <a:prstGeom prst="rect">
            <a:avLst/>
          </a:prstGeom>
        </p:spPr>
        <p:txBody>
          <a:bodyPr anchor="t" rtlCol="false" tIns="0" lIns="0" bIns="0" rIns="0">
            <a:spAutoFit/>
          </a:bodyPr>
          <a:lstStyle/>
          <a:p>
            <a:pPr algn="ctr">
              <a:lnSpc>
                <a:spcPts val="1571"/>
              </a:lnSpc>
            </a:pPr>
            <a:r>
              <a:rPr lang="en-US" sz="1309">
                <a:solidFill>
                  <a:srgbClr val="FFFFFF"/>
                </a:solidFill>
                <a:latin typeface="Century Gothic Paneuropean"/>
                <a:ea typeface="Century Gothic Paneuropean"/>
                <a:cs typeface="Century Gothic Paneuropean"/>
                <a:sym typeface="Century Gothic Paneuropean"/>
              </a:rPr>
              <a:t>Co-encandrement  (programme de cotutelle)</a:t>
            </a:r>
          </a:p>
        </p:txBody>
      </p:sp>
      <p:sp>
        <p:nvSpPr>
          <p:cNvPr name="TextBox 15" id="15"/>
          <p:cNvSpPr txBox="true"/>
          <p:nvPr/>
        </p:nvSpPr>
        <p:spPr>
          <a:xfrm rot="0">
            <a:off x="9057813" y="3552304"/>
            <a:ext cx="2448387" cy="561975"/>
          </a:xfrm>
          <a:prstGeom prst="rect">
            <a:avLst/>
          </a:prstGeom>
        </p:spPr>
        <p:txBody>
          <a:bodyPr anchor="t" rtlCol="false" tIns="0" lIns="0" bIns="0" rIns="0">
            <a:spAutoFit/>
          </a:bodyPr>
          <a:lstStyle/>
          <a:p>
            <a:pPr algn="ctr">
              <a:lnSpc>
                <a:spcPts val="1571"/>
              </a:lnSpc>
            </a:pPr>
            <a:r>
              <a:rPr lang="en-US" sz="1309">
                <a:solidFill>
                  <a:srgbClr val="FFFFFF"/>
                </a:solidFill>
                <a:latin typeface="Century Gothic Paneuropean"/>
                <a:ea typeface="Century Gothic Paneuropean"/>
                <a:cs typeface="Century Gothic Paneuropean"/>
                <a:sym typeface="Century Gothic Paneuropean"/>
              </a:rPr>
              <a:t>Mobilité des étudiants, du personnel administratif, des chercheurs et des professeurs</a:t>
            </a:r>
          </a:p>
        </p:txBody>
      </p:sp>
      <p:sp>
        <p:nvSpPr>
          <p:cNvPr name="Freeform 16" id="16"/>
          <p:cNvSpPr/>
          <p:nvPr/>
        </p:nvSpPr>
        <p:spPr>
          <a:xfrm flipH="false" flipV="false" rot="0">
            <a:off x="9947748" y="6093296"/>
            <a:ext cx="2074692" cy="606847"/>
          </a:xfrm>
          <a:custGeom>
            <a:avLst/>
            <a:gdLst/>
            <a:ahLst/>
            <a:cxnLst/>
            <a:rect r="r" b="b" t="t" l="l"/>
            <a:pathLst>
              <a:path h="606847" w="2074692">
                <a:moveTo>
                  <a:pt x="0" y="0"/>
                </a:moveTo>
                <a:lnTo>
                  <a:pt x="2074692" y="0"/>
                </a:lnTo>
                <a:lnTo>
                  <a:pt x="2074692" y="606848"/>
                </a:lnTo>
                <a:lnTo>
                  <a:pt x="0" y="606848"/>
                </a:lnTo>
                <a:lnTo>
                  <a:pt x="0" y="0"/>
                </a:lnTo>
                <a:close/>
              </a:path>
            </a:pathLst>
          </a:custGeom>
          <a:blipFill>
            <a:blip r:embed="rId2"/>
            <a:stretch>
              <a:fillRect l="0" t="0" r="0" b="0"/>
            </a:stretch>
          </a:blipFill>
        </p:spPr>
      </p:sp>
      <p:sp>
        <p:nvSpPr>
          <p:cNvPr name="TextBox 17" id="17"/>
          <p:cNvSpPr txBox="true"/>
          <p:nvPr/>
        </p:nvSpPr>
        <p:spPr>
          <a:xfrm rot="0">
            <a:off x="2030608" y="152036"/>
            <a:ext cx="9991831" cy="1429486"/>
          </a:xfrm>
          <a:prstGeom prst="rect">
            <a:avLst/>
          </a:prstGeom>
        </p:spPr>
        <p:txBody>
          <a:bodyPr anchor="t" rtlCol="false" tIns="0" lIns="0" bIns="0" rIns="0">
            <a:spAutoFit/>
          </a:bodyPr>
          <a:lstStyle/>
          <a:p>
            <a:pPr algn="l">
              <a:lnSpc>
                <a:spcPts val="5734"/>
              </a:lnSpc>
            </a:pPr>
            <a:r>
              <a:rPr lang="en-US" sz="4096" spc="4">
                <a:solidFill>
                  <a:srgbClr val="373372"/>
                </a:solidFill>
                <a:latin typeface="Century Gothic Paneuropean"/>
                <a:ea typeface="Century Gothic Paneuropean"/>
                <a:cs typeface="Century Gothic Paneuropean"/>
                <a:sym typeface="Century Gothic Paneuropean"/>
              </a:rPr>
              <a:t>Comment pouvons-nous collaborer à l’international?</a:t>
            </a:r>
          </a:p>
        </p:txBody>
      </p:sp>
      <p:sp>
        <p:nvSpPr>
          <p:cNvPr name="Freeform 18" id="18"/>
          <p:cNvSpPr/>
          <p:nvPr/>
        </p:nvSpPr>
        <p:spPr>
          <a:xfrm flipH="true" flipV="false" rot="0">
            <a:off x="0" y="0"/>
            <a:ext cx="1821058" cy="6858000"/>
          </a:xfrm>
          <a:custGeom>
            <a:avLst/>
            <a:gdLst/>
            <a:ahLst/>
            <a:cxnLst/>
            <a:rect r="r" b="b" t="t" l="l"/>
            <a:pathLst>
              <a:path h="6858000" w="1821058">
                <a:moveTo>
                  <a:pt x="1821058" y="0"/>
                </a:moveTo>
                <a:lnTo>
                  <a:pt x="0" y="0"/>
                </a:lnTo>
                <a:lnTo>
                  <a:pt x="0" y="6858000"/>
                </a:lnTo>
                <a:lnTo>
                  <a:pt x="1821058" y="6858000"/>
                </a:lnTo>
                <a:lnTo>
                  <a:pt x="1821058" y="0"/>
                </a:lnTo>
                <a:close/>
              </a:path>
            </a:pathLst>
          </a:custGeom>
          <a:blipFill>
            <a:blip r:embed="rId3"/>
            <a:stretch>
              <a:fillRect l="-274974" t="-15225" r="-301422" b="-3765"/>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926932" y="6172200"/>
            <a:ext cx="2074692" cy="606847"/>
          </a:xfrm>
          <a:custGeom>
            <a:avLst/>
            <a:gdLst/>
            <a:ahLst/>
            <a:cxnLst/>
            <a:rect r="r" b="b" t="t" l="l"/>
            <a:pathLst>
              <a:path h="606847" w="2074692">
                <a:moveTo>
                  <a:pt x="0" y="0"/>
                </a:moveTo>
                <a:lnTo>
                  <a:pt x="2074692" y="0"/>
                </a:lnTo>
                <a:lnTo>
                  <a:pt x="2074692" y="606847"/>
                </a:lnTo>
                <a:lnTo>
                  <a:pt x="0" y="606847"/>
                </a:lnTo>
                <a:lnTo>
                  <a:pt x="0" y="0"/>
                </a:lnTo>
                <a:close/>
              </a:path>
            </a:pathLst>
          </a:custGeom>
          <a:blipFill>
            <a:blip r:embed="rId2"/>
            <a:stretch>
              <a:fillRect l="0" t="0" r="0" b="0"/>
            </a:stretch>
          </a:blipFill>
        </p:spPr>
      </p:sp>
      <p:sp>
        <p:nvSpPr>
          <p:cNvPr name="TextBox 3" id="3"/>
          <p:cNvSpPr txBox="true"/>
          <p:nvPr/>
        </p:nvSpPr>
        <p:spPr>
          <a:xfrm rot="0">
            <a:off x="2121767" y="1068597"/>
            <a:ext cx="9618572" cy="5105759"/>
          </a:xfrm>
          <a:prstGeom prst="rect">
            <a:avLst/>
          </a:prstGeom>
        </p:spPr>
        <p:txBody>
          <a:bodyPr anchor="t" rtlCol="false" tIns="0" lIns="0" bIns="0" rIns="0">
            <a:spAutoFit/>
          </a:bodyPr>
          <a:lstStyle/>
          <a:p>
            <a:pPr algn="just">
              <a:lnSpc>
                <a:spcPts val="2925"/>
              </a:lnSpc>
            </a:pPr>
            <a:r>
              <a:rPr lang="en-US" sz="2438">
                <a:solidFill>
                  <a:srgbClr val="000000"/>
                </a:solidFill>
                <a:latin typeface="Century Gothic Paneuropean"/>
                <a:ea typeface="Century Gothic Paneuropean"/>
                <a:cs typeface="Century Gothic Paneuropean"/>
                <a:sym typeface="Century Gothic Paneuropean"/>
              </a:rPr>
              <a:t>L’Université Fédéral de Uberlândia est une des Universités publiques brésiliennes gratuites, financée par le Ministère de l’Éducation. Depuis sa fondation en 1978, L’Université  occupe une place de plus en plus importante dans le contexte éducatif brésilien. </a:t>
            </a:r>
          </a:p>
          <a:p>
            <a:pPr algn="just">
              <a:lnSpc>
                <a:spcPts val="2925"/>
              </a:lnSpc>
            </a:pPr>
          </a:p>
          <a:p>
            <a:pPr algn="just">
              <a:lnSpc>
                <a:spcPts val="2925"/>
              </a:lnSpc>
            </a:pPr>
            <a:r>
              <a:rPr lang="en-US" sz="2438">
                <a:solidFill>
                  <a:srgbClr val="000000"/>
                </a:solidFill>
                <a:latin typeface="Century Gothic Paneuropean"/>
                <a:ea typeface="Century Gothic Paneuropean"/>
                <a:cs typeface="Century Gothic Paneuropean"/>
                <a:sym typeface="Century Gothic Paneuropean"/>
              </a:rPr>
              <a:t>L’Université a toujours établi plusieurs relations internationales traditionnelles en signant des accords de coopération internationale et en appuyant des opportunitées de mobilité internationale.</a:t>
            </a:r>
          </a:p>
          <a:p>
            <a:pPr algn="just">
              <a:lnSpc>
                <a:spcPts val="2925"/>
              </a:lnSpc>
            </a:pPr>
          </a:p>
          <a:p>
            <a:pPr algn="just">
              <a:lnSpc>
                <a:spcPts val="2925"/>
              </a:lnSpc>
            </a:pPr>
            <a:r>
              <a:rPr lang="en-US" sz="2438">
                <a:solidFill>
                  <a:srgbClr val="000000"/>
                </a:solidFill>
                <a:latin typeface="Century Gothic Paneuropean"/>
                <a:ea typeface="Century Gothic Paneuropean"/>
                <a:cs typeface="Century Gothic Paneuropean"/>
                <a:sym typeface="Century Gothic Paneuropean"/>
              </a:rPr>
              <a:t>L’Université porte le nom de la ville où se trouvent la plupart de ses campus: Uberlândia.</a:t>
            </a:r>
          </a:p>
          <a:p>
            <a:pPr algn="just">
              <a:lnSpc>
                <a:spcPts val="2925"/>
              </a:lnSpc>
            </a:pPr>
          </a:p>
        </p:txBody>
      </p:sp>
      <p:sp>
        <p:nvSpPr>
          <p:cNvPr name="Freeform 4" id="4"/>
          <p:cNvSpPr/>
          <p:nvPr/>
        </p:nvSpPr>
        <p:spPr>
          <a:xfrm flipH="false" flipV="false" rot="0">
            <a:off x="-2938338" y="0"/>
            <a:ext cx="4832212" cy="6858000"/>
          </a:xfrm>
          <a:custGeom>
            <a:avLst/>
            <a:gdLst/>
            <a:ahLst/>
            <a:cxnLst/>
            <a:rect r="r" b="b" t="t" l="l"/>
            <a:pathLst>
              <a:path h="6858000" w="4832212">
                <a:moveTo>
                  <a:pt x="0" y="0"/>
                </a:moveTo>
                <a:lnTo>
                  <a:pt x="4832212" y="0"/>
                </a:lnTo>
                <a:lnTo>
                  <a:pt x="4832212" y="6858000"/>
                </a:lnTo>
                <a:lnTo>
                  <a:pt x="0" y="6858000"/>
                </a:lnTo>
                <a:lnTo>
                  <a:pt x="0" y="0"/>
                </a:lnTo>
                <a:close/>
              </a:path>
            </a:pathLst>
          </a:custGeom>
          <a:blipFill>
            <a:blip r:embed="rId3"/>
            <a:stretch>
              <a:fillRect l="-35181" t="0" r="-100863" b="0"/>
            </a:stretch>
          </a:blipFill>
        </p:spPr>
      </p:sp>
      <p:sp>
        <p:nvSpPr>
          <p:cNvPr name="TextBox 5" id="5"/>
          <p:cNvSpPr txBox="true"/>
          <p:nvPr/>
        </p:nvSpPr>
        <p:spPr>
          <a:xfrm rot="0">
            <a:off x="2464989" y="134006"/>
            <a:ext cx="7708161" cy="729082"/>
          </a:xfrm>
          <a:prstGeom prst="rect">
            <a:avLst/>
          </a:prstGeom>
        </p:spPr>
        <p:txBody>
          <a:bodyPr anchor="t" rtlCol="false" tIns="0" lIns="0" bIns="0" rIns="0">
            <a:spAutoFit/>
          </a:bodyPr>
          <a:lstStyle/>
          <a:p>
            <a:pPr algn="l">
              <a:lnSpc>
                <a:spcPts val="6014"/>
              </a:lnSpc>
            </a:pPr>
            <a:r>
              <a:rPr lang="en-US" sz="4296" spc="4">
                <a:solidFill>
                  <a:srgbClr val="373372"/>
                </a:solidFill>
                <a:latin typeface="Century Gothic Paneuropean"/>
                <a:ea typeface="Century Gothic Paneuropean"/>
                <a:cs typeface="Century Gothic Paneuropean"/>
                <a:sym typeface="Century Gothic Paneuropean"/>
              </a:rPr>
              <a:t>À propos de L’ UFU</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947748" y="6093296"/>
            <a:ext cx="2074692" cy="606847"/>
          </a:xfrm>
          <a:custGeom>
            <a:avLst/>
            <a:gdLst/>
            <a:ahLst/>
            <a:cxnLst/>
            <a:rect r="r" b="b" t="t" l="l"/>
            <a:pathLst>
              <a:path h="606847" w="2074692">
                <a:moveTo>
                  <a:pt x="0" y="0"/>
                </a:moveTo>
                <a:lnTo>
                  <a:pt x="2074692" y="0"/>
                </a:lnTo>
                <a:lnTo>
                  <a:pt x="2074692" y="606848"/>
                </a:lnTo>
                <a:lnTo>
                  <a:pt x="0" y="606848"/>
                </a:lnTo>
                <a:lnTo>
                  <a:pt x="0" y="0"/>
                </a:lnTo>
                <a:close/>
              </a:path>
            </a:pathLst>
          </a:custGeom>
          <a:blipFill>
            <a:blip r:embed="rId2"/>
            <a:stretch>
              <a:fillRect l="0" t="0" r="0" b="0"/>
            </a:stretch>
          </a:blipFill>
        </p:spPr>
      </p:sp>
      <p:sp>
        <p:nvSpPr>
          <p:cNvPr name="Freeform 3" id="3"/>
          <p:cNvSpPr/>
          <p:nvPr/>
        </p:nvSpPr>
        <p:spPr>
          <a:xfrm flipH="false" flipV="false" rot="0">
            <a:off x="1611499" y="1633225"/>
            <a:ext cx="3673194" cy="3673194"/>
          </a:xfrm>
          <a:custGeom>
            <a:avLst/>
            <a:gdLst/>
            <a:ahLst/>
            <a:cxnLst/>
            <a:rect r="r" b="b" t="t" l="l"/>
            <a:pathLst>
              <a:path h="3673194" w="3673194">
                <a:moveTo>
                  <a:pt x="0" y="0"/>
                </a:moveTo>
                <a:lnTo>
                  <a:pt x="3673193" y="0"/>
                </a:lnTo>
                <a:lnTo>
                  <a:pt x="3673193" y="3673194"/>
                </a:lnTo>
                <a:lnTo>
                  <a:pt x="0" y="3673194"/>
                </a:lnTo>
                <a:lnTo>
                  <a:pt x="0" y="0"/>
                </a:lnTo>
                <a:close/>
              </a:path>
            </a:pathLst>
          </a:custGeom>
          <a:blipFill>
            <a:blip r:embed="rId3"/>
            <a:stretch>
              <a:fillRect l="0" t="0" r="0" b="0"/>
            </a:stretch>
          </a:blipFill>
        </p:spPr>
      </p:sp>
      <p:sp>
        <p:nvSpPr>
          <p:cNvPr name="Freeform 4" id="4"/>
          <p:cNvSpPr/>
          <p:nvPr/>
        </p:nvSpPr>
        <p:spPr>
          <a:xfrm flipH="false" flipV="false" rot="0">
            <a:off x="8707942" y="1592403"/>
            <a:ext cx="3673194" cy="3673194"/>
          </a:xfrm>
          <a:custGeom>
            <a:avLst/>
            <a:gdLst/>
            <a:ahLst/>
            <a:cxnLst/>
            <a:rect r="r" b="b" t="t" l="l"/>
            <a:pathLst>
              <a:path h="3673194" w="3673194">
                <a:moveTo>
                  <a:pt x="0" y="0"/>
                </a:moveTo>
                <a:lnTo>
                  <a:pt x="3673194" y="0"/>
                </a:lnTo>
                <a:lnTo>
                  <a:pt x="3673194" y="3673194"/>
                </a:lnTo>
                <a:lnTo>
                  <a:pt x="0" y="3673194"/>
                </a:lnTo>
                <a:lnTo>
                  <a:pt x="0" y="0"/>
                </a:lnTo>
                <a:close/>
              </a:path>
            </a:pathLst>
          </a:custGeom>
          <a:blipFill>
            <a:blip r:embed="rId4"/>
            <a:stretch>
              <a:fillRect l="0" t="0" r="0" b="0"/>
            </a:stretch>
          </a:blipFill>
        </p:spPr>
      </p:sp>
      <p:sp>
        <p:nvSpPr>
          <p:cNvPr name="Freeform 5" id="5"/>
          <p:cNvSpPr/>
          <p:nvPr/>
        </p:nvSpPr>
        <p:spPr>
          <a:xfrm flipH="false" flipV="false" rot="0">
            <a:off x="5189927" y="1633225"/>
            <a:ext cx="3673194" cy="3673194"/>
          </a:xfrm>
          <a:custGeom>
            <a:avLst/>
            <a:gdLst/>
            <a:ahLst/>
            <a:cxnLst/>
            <a:rect r="r" b="b" t="t" l="l"/>
            <a:pathLst>
              <a:path h="3673194" w="3673194">
                <a:moveTo>
                  <a:pt x="0" y="0"/>
                </a:moveTo>
                <a:lnTo>
                  <a:pt x="3673194" y="0"/>
                </a:lnTo>
                <a:lnTo>
                  <a:pt x="3673194" y="3673194"/>
                </a:lnTo>
                <a:lnTo>
                  <a:pt x="0" y="3673194"/>
                </a:lnTo>
                <a:lnTo>
                  <a:pt x="0" y="0"/>
                </a:lnTo>
                <a:close/>
              </a:path>
            </a:pathLst>
          </a:custGeom>
          <a:blipFill>
            <a:blip r:embed="rId5"/>
            <a:stretch>
              <a:fillRect l="0" t="0" r="0" b="0"/>
            </a:stretch>
          </a:blipFill>
        </p:spPr>
      </p:sp>
      <p:sp>
        <p:nvSpPr>
          <p:cNvPr name="TextBox 6" id="6"/>
          <p:cNvSpPr txBox="true"/>
          <p:nvPr/>
        </p:nvSpPr>
        <p:spPr>
          <a:xfrm rot="0">
            <a:off x="2030608" y="152036"/>
            <a:ext cx="9991831" cy="705586"/>
          </a:xfrm>
          <a:prstGeom prst="rect">
            <a:avLst/>
          </a:prstGeom>
        </p:spPr>
        <p:txBody>
          <a:bodyPr anchor="t" rtlCol="false" tIns="0" lIns="0" bIns="0" rIns="0">
            <a:spAutoFit/>
          </a:bodyPr>
          <a:lstStyle/>
          <a:p>
            <a:pPr algn="l">
              <a:lnSpc>
                <a:spcPts val="5734"/>
              </a:lnSpc>
            </a:pPr>
            <a:r>
              <a:rPr lang="en-US" sz="4096" spc="4">
                <a:solidFill>
                  <a:srgbClr val="373372"/>
                </a:solidFill>
                <a:latin typeface="Century Gothic Paneuropean"/>
                <a:ea typeface="Century Gothic Paneuropean"/>
                <a:cs typeface="Century Gothic Paneuropean"/>
                <a:sym typeface="Century Gothic Paneuropean"/>
              </a:rPr>
              <a:t>L’ UFU dans les classements</a:t>
            </a:r>
          </a:p>
        </p:txBody>
      </p:sp>
      <p:sp>
        <p:nvSpPr>
          <p:cNvPr name="Freeform 7" id="7"/>
          <p:cNvSpPr/>
          <p:nvPr/>
        </p:nvSpPr>
        <p:spPr>
          <a:xfrm flipH="true" flipV="false" rot="0">
            <a:off x="0" y="9093"/>
            <a:ext cx="1821058" cy="6858000"/>
          </a:xfrm>
          <a:custGeom>
            <a:avLst/>
            <a:gdLst/>
            <a:ahLst/>
            <a:cxnLst/>
            <a:rect r="r" b="b" t="t" l="l"/>
            <a:pathLst>
              <a:path h="6858000" w="1821058">
                <a:moveTo>
                  <a:pt x="1821058" y="0"/>
                </a:moveTo>
                <a:lnTo>
                  <a:pt x="0" y="0"/>
                </a:lnTo>
                <a:lnTo>
                  <a:pt x="0" y="6858000"/>
                </a:lnTo>
                <a:lnTo>
                  <a:pt x="1821058" y="6858000"/>
                </a:lnTo>
                <a:lnTo>
                  <a:pt x="1821058" y="0"/>
                </a:lnTo>
                <a:close/>
              </a:path>
            </a:pathLst>
          </a:custGeom>
          <a:blipFill>
            <a:blip r:embed="rId6"/>
            <a:stretch>
              <a:fillRect l="-274974" t="-15225" r="-301422" b="-3765"/>
            </a:stretch>
          </a:blipFill>
        </p:spPr>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5400000">
            <a:off x="4365218" y="-1351158"/>
            <a:ext cx="5298309" cy="10355254"/>
          </a:xfrm>
          <a:custGeom>
            <a:avLst/>
            <a:gdLst/>
            <a:ahLst/>
            <a:cxnLst/>
            <a:rect r="r" b="b" t="t" l="l"/>
            <a:pathLst>
              <a:path h="10355254" w="5298309">
                <a:moveTo>
                  <a:pt x="0" y="0"/>
                </a:moveTo>
                <a:lnTo>
                  <a:pt x="5298309" y="0"/>
                </a:lnTo>
                <a:lnTo>
                  <a:pt x="5298309" y="10355254"/>
                </a:lnTo>
                <a:lnTo>
                  <a:pt x="0" y="10355254"/>
                </a:lnTo>
                <a:lnTo>
                  <a:pt x="0" y="0"/>
                </a:lnTo>
                <a:close/>
              </a:path>
            </a:pathLst>
          </a:custGeom>
          <a:blipFill>
            <a:blip r:embed="rId2"/>
            <a:stretch>
              <a:fillRect l="-62110" t="-29211" r="-49240" b="-23904"/>
            </a:stretch>
          </a:blipFill>
        </p:spPr>
      </p:sp>
      <p:sp>
        <p:nvSpPr>
          <p:cNvPr name="Freeform 3" id="3"/>
          <p:cNvSpPr/>
          <p:nvPr/>
        </p:nvSpPr>
        <p:spPr>
          <a:xfrm flipH="false" flipV="false" rot="0">
            <a:off x="9978364" y="6172200"/>
            <a:ext cx="2074692" cy="606847"/>
          </a:xfrm>
          <a:custGeom>
            <a:avLst/>
            <a:gdLst/>
            <a:ahLst/>
            <a:cxnLst/>
            <a:rect r="r" b="b" t="t" l="l"/>
            <a:pathLst>
              <a:path h="606847" w="2074692">
                <a:moveTo>
                  <a:pt x="0" y="0"/>
                </a:moveTo>
                <a:lnTo>
                  <a:pt x="2074692" y="0"/>
                </a:lnTo>
                <a:lnTo>
                  <a:pt x="2074692" y="606847"/>
                </a:lnTo>
                <a:lnTo>
                  <a:pt x="0" y="606847"/>
                </a:lnTo>
                <a:lnTo>
                  <a:pt x="0" y="0"/>
                </a:lnTo>
                <a:close/>
              </a:path>
            </a:pathLst>
          </a:custGeom>
          <a:blipFill>
            <a:blip r:embed="rId3"/>
            <a:stretch>
              <a:fillRect l="0" t="0" r="0" b="0"/>
            </a:stretch>
          </a:blipFill>
        </p:spPr>
      </p:sp>
      <p:sp>
        <p:nvSpPr>
          <p:cNvPr name="Freeform 4" id="4"/>
          <p:cNvSpPr/>
          <p:nvPr/>
        </p:nvSpPr>
        <p:spPr>
          <a:xfrm flipH="false" flipV="false" rot="0">
            <a:off x="10022046" y="96174"/>
            <a:ext cx="2169954" cy="706754"/>
          </a:xfrm>
          <a:custGeom>
            <a:avLst/>
            <a:gdLst/>
            <a:ahLst/>
            <a:cxnLst/>
            <a:rect r="r" b="b" t="t" l="l"/>
            <a:pathLst>
              <a:path h="706754" w="2169954">
                <a:moveTo>
                  <a:pt x="0" y="0"/>
                </a:moveTo>
                <a:lnTo>
                  <a:pt x="2169954" y="0"/>
                </a:lnTo>
                <a:lnTo>
                  <a:pt x="2169954" y="706753"/>
                </a:lnTo>
                <a:lnTo>
                  <a:pt x="0" y="706753"/>
                </a:lnTo>
                <a:lnTo>
                  <a:pt x="0" y="0"/>
                </a:lnTo>
                <a:close/>
              </a:path>
            </a:pathLst>
          </a:custGeom>
          <a:blipFill>
            <a:blip r:embed="rId4"/>
            <a:stretch>
              <a:fillRect l="0" t="0" r="0" b="0"/>
            </a:stretch>
          </a:blipFill>
        </p:spPr>
      </p:sp>
      <p:sp>
        <p:nvSpPr>
          <p:cNvPr name="TextBox 5" id="5"/>
          <p:cNvSpPr txBox="true"/>
          <p:nvPr/>
        </p:nvSpPr>
        <p:spPr>
          <a:xfrm rot="0">
            <a:off x="1973771" y="382876"/>
            <a:ext cx="8004593" cy="613437"/>
          </a:xfrm>
          <a:prstGeom prst="rect">
            <a:avLst/>
          </a:prstGeom>
        </p:spPr>
        <p:txBody>
          <a:bodyPr anchor="t" rtlCol="false" tIns="0" lIns="0" bIns="0" rIns="0">
            <a:spAutoFit/>
          </a:bodyPr>
          <a:lstStyle/>
          <a:p>
            <a:pPr algn="l">
              <a:lnSpc>
                <a:spcPts val="5034"/>
              </a:lnSpc>
            </a:pPr>
            <a:r>
              <a:rPr lang="en-US" sz="3596" spc="3">
                <a:solidFill>
                  <a:srgbClr val="373372"/>
                </a:solidFill>
                <a:latin typeface="Century Gothic Paneuropean"/>
                <a:ea typeface="Century Gothic Paneuropean"/>
                <a:cs typeface="Century Gothic Paneuropean"/>
                <a:sym typeface="Century Gothic Paneuropean"/>
              </a:rPr>
              <a:t>Rapport d’avancement sur les ODD</a:t>
            </a:r>
          </a:p>
        </p:txBody>
      </p:sp>
      <p:sp>
        <p:nvSpPr>
          <p:cNvPr name="Freeform 6" id="6"/>
          <p:cNvSpPr/>
          <p:nvPr/>
        </p:nvSpPr>
        <p:spPr>
          <a:xfrm flipH="true" flipV="false" rot="0">
            <a:off x="0" y="18186"/>
            <a:ext cx="1821058" cy="6858000"/>
          </a:xfrm>
          <a:custGeom>
            <a:avLst/>
            <a:gdLst/>
            <a:ahLst/>
            <a:cxnLst/>
            <a:rect r="r" b="b" t="t" l="l"/>
            <a:pathLst>
              <a:path h="6858000" w="1821058">
                <a:moveTo>
                  <a:pt x="1821058" y="0"/>
                </a:moveTo>
                <a:lnTo>
                  <a:pt x="0" y="0"/>
                </a:lnTo>
                <a:lnTo>
                  <a:pt x="0" y="6858000"/>
                </a:lnTo>
                <a:lnTo>
                  <a:pt x="1821058" y="6858000"/>
                </a:lnTo>
                <a:lnTo>
                  <a:pt x="1821058" y="0"/>
                </a:lnTo>
                <a:close/>
              </a:path>
            </a:pathLst>
          </a:custGeom>
          <a:blipFill>
            <a:blip r:embed="rId5"/>
            <a:stretch>
              <a:fillRect l="-274974" t="-15225" r="-301422" b="-3765"/>
            </a:stretch>
          </a:blipFill>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6901159" y="3704488"/>
            <a:ext cx="2164289" cy="2164289"/>
          </a:xfrm>
          <a:custGeom>
            <a:avLst/>
            <a:gdLst/>
            <a:ahLst/>
            <a:cxnLst/>
            <a:rect r="r" b="b" t="t" l="l"/>
            <a:pathLst>
              <a:path h="2164289" w="2164289">
                <a:moveTo>
                  <a:pt x="0" y="0"/>
                </a:moveTo>
                <a:lnTo>
                  <a:pt x="2164288" y="0"/>
                </a:lnTo>
                <a:lnTo>
                  <a:pt x="2164288" y="2164288"/>
                </a:lnTo>
                <a:lnTo>
                  <a:pt x="0" y="2164288"/>
                </a:lnTo>
                <a:lnTo>
                  <a:pt x="0" y="0"/>
                </a:lnTo>
                <a:close/>
              </a:path>
            </a:pathLst>
          </a:custGeom>
          <a:blipFill>
            <a:blip r:embed="rId2"/>
            <a:stretch>
              <a:fillRect l="0" t="0" r="0" b="0"/>
            </a:stretch>
          </a:blipFill>
        </p:spPr>
      </p:sp>
      <p:sp>
        <p:nvSpPr>
          <p:cNvPr name="Freeform 3" id="3"/>
          <p:cNvSpPr/>
          <p:nvPr/>
        </p:nvSpPr>
        <p:spPr>
          <a:xfrm flipH="false" flipV="false" rot="0">
            <a:off x="2242542" y="1721287"/>
            <a:ext cx="1649383" cy="1649383"/>
          </a:xfrm>
          <a:custGeom>
            <a:avLst/>
            <a:gdLst/>
            <a:ahLst/>
            <a:cxnLst/>
            <a:rect r="r" b="b" t="t" l="l"/>
            <a:pathLst>
              <a:path h="1649383" w="1649383">
                <a:moveTo>
                  <a:pt x="0" y="0"/>
                </a:moveTo>
                <a:lnTo>
                  <a:pt x="1649383" y="0"/>
                </a:lnTo>
                <a:lnTo>
                  <a:pt x="1649383" y="1649382"/>
                </a:lnTo>
                <a:lnTo>
                  <a:pt x="0" y="1649382"/>
                </a:lnTo>
                <a:lnTo>
                  <a:pt x="0" y="0"/>
                </a:lnTo>
                <a:close/>
              </a:path>
            </a:pathLst>
          </a:custGeom>
          <a:blipFill>
            <a:blip r:embed="rId3"/>
            <a:stretch>
              <a:fillRect l="0" t="0" r="0" b="0"/>
            </a:stretch>
          </a:blipFill>
        </p:spPr>
      </p:sp>
      <p:sp>
        <p:nvSpPr>
          <p:cNvPr name="Freeform 4" id="4"/>
          <p:cNvSpPr/>
          <p:nvPr/>
        </p:nvSpPr>
        <p:spPr>
          <a:xfrm flipH="false" flipV="false" rot="0">
            <a:off x="2265491" y="4161292"/>
            <a:ext cx="1649383" cy="1649383"/>
          </a:xfrm>
          <a:custGeom>
            <a:avLst/>
            <a:gdLst/>
            <a:ahLst/>
            <a:cxnLst/>
            <a:rect r="r" b="b" t="t" l="l"/>
            <a:pathLst>
              <a:path h="1649383" w="1649383">
                <a:moveTo>
                  <a:pt x="0" y="0"/>
                </a:moveTo>
                <a:lnTo>
                  <a:pt x="1649383" y="0"/>
                </a:lnTo>
                <a:lnTo>
                  <a:pt x="1649383" y="1649382"/>
                </a:lnTo>
                <a:lnTo>
                  <a:pt x="0" y="1649382"/>
                </a:lnTo>
                <a:lnTo>
                  <a:pt x="0" y="0"/>
                </a:lnTo>
                <a:close/>
              </a:path>
            </a:pathLst>
          </a:custGeom>
          <a:blipFill>
            <a:blip r:embed="rId4"/>
            <a:stretch>
              <a:fillRect l="0" t="0" r="0" b="0"/>
            </a:stretch>
          </a:blipFill>
        </p:spPr>
      </p:sp>
      <p:sp>
        <p:nvSpPr>
          <p:cNvPr name="Freeform 5" id="5"/>
          <p:cNvSpPr/>
          <p:nvPr/>
        </p:nvSpPr>
        <p:spPr>
          <a:xfrm flipH="false" flipV="false" rot="0">
            <a:off x="9896721" y="5868776"/>
            <a:ext cx="2074692" cy="606847"/>
          </a:xfrm>
          <a:custGeom>
            <a:avLst/>
            <a:gdLst/>
            <a:ahLst/>
            <a:cxnLst/>
            <a:rect r="r" b="b" t="t" l="l"/>
            <a:pathLst>
              <a:path h="606847" w="2074692">
                <a:moveTo>
                  <a:pt x="0" y="0"/>
                </a:moveTo>
                <a:lnTo>
                  <a:pt x="2074692" y="0"/>
                </a:lnTo>
                <a:lnTo>
                  <a:pt x="2074692" y="606848"/>
                </a:lnTo>
                <a:lnTo>
                  <a:pt x="0" y="606848"/>
                </a:lnTo>
                <a:lnTo>
                  <a:pt x="0" y="0"/>
                </a:lnTo>
                <a:close/>
              </a:path>
            </a:pathLst>
          </a:custGeom>
          <a:blipFill>
            <a:blip r:embed="rId5"/>
            <a:stretch>
              <a:fillRect l="0" t="0" r="0" b="0"/>
            </a:stretch>
          </a:blipFill>
        </p:spPr>
      </p:sp>
      <p:sp>
        <p:nvSpPr>
          <p:cNvPr name="Freeform 6" id="6"/>
          <p:cNvSpPr/>
          <p:nvPr/>
        </p:nvSpPr>
        <p:spPr>
          <a:xfrm flipH="false" flipV="false" rot="0">
            <a:off x="7019813" y="1502020"/>
            <a:ext cx="1926980" cy="1926980"/>
          </a:xfrm>
          <a:custGeom>
            <a:avLst/>
            <a:gdLst/>
            <a:ahLst/>
            <a:cxnLst/>
            <a:rect r="r" b="b" t="t" l="l"/>
            <a:pathLst>
              <a:path h="1926980" w="1926980">
                <a:moveTo>
                  <a:pt x="0" y="0"/>
                </a:moveTo>
                <a:lnTo>
                  <a:pt x="1926980" y="0"/>
                </a:lnTo>
                <a:lnTo>
                  <a:pt x="1926980" y="1926980"/>
                </a:lnTo>
                <a:lnTo>
                  <a:pt x="0" y="1926980"/>
                </a:lnTo>
                <a:lnTo>
                  <a:pt x="0" y="0"/>
                </a:lnTo>
                <a:close/>
              </a:path>
            </a:pathLst>
          </a:custGeom>
          <a:blipFill>
            <a:blip r:embed="rId6"/>
            <a:stretch>
              <a:fillRect l="0" t="0" r="0" b="0"/>
            </a:stretch>
          </a:blipFill>
        </p:spPr>
      </p:sp>
      <p:sp>
        <p:nvSpPr>
          <p:cNvPr name="TextBox 7" id="7"/>
          <p:cNvSpPr txBox="true"/>
          <p:nvPr/>
        </p:nvSpPr>
        <p:spPr>
          <a:xfrm rot="0">
            <a:off x="1994775" y="276345"/>
            <a:ext cx="10541919" cy="863725"/>
          </a:xfrm>
          <a:prstGeom prst="rect">
            <a:avLst/>
          </a:prstGeom>
        </p:spPr>
        <p:txBody>
          <a:bodyPr anchor="t" rtlCol="false" tIns="0" lIns="0" bIns="0" rIns="0">
            <a:spAutoFit/>
          </a:bodyPr>
          <a:lstStyle/>
          <a:p>
            <a:pPr algn="l">
              <a:lnSpc>
                <a:spcPts val="5594"/>
              </a:lnSpc>
            </a:pPr>
            <a:r>
              <a:rPr lang="en-US" sz="3996" spc="3">
                <a:solidFill>
                  <a:srgbClr val="373372"/>
                </a:solidFill>
                <a:latin typeface="Century Gothic Paneuropean"/>
                <a:ea typeface="Century Gothic Paneuropean"/>
                <a:cs typeface="Century Gothic Paneuropean"/>
                <a:sym typeface="Century Gothic Paneuropean"/>
              </a:rPr>
              <a:t>Découvrez quelques-uns de nos projets</a:t>
            </a:r>
          </a:p>
          <a:p>
            <a:pPr algn="l">
              <a:lnSpc>
                <a:spcPts val="1080"/>
              </a:lnSpc>
            </a:pPr>
          </a:p>
        </p:txBody>
      </p:sp>
      <p:sp>
        <p:nvSpPr>
          <p:cNvPr name="TextBox 8" id="8"/>
          <p:cNvSpPr txBox="true"/>
          <p:nvPr/>
        </p:nvSpPr>
        <p:spPr>
          <a:xfrm rot="0">
            <a:off x="4057749" y="3880860"/>
            <a:ext cx="2843410" cy="2191196"/>
          </a:xfrm>
          <a:prstGeom prst="rect">
            <a:avLst/>
          </a:prstGeom>
        </p:spPr>
        <p:txBody>
          <a:bodyPr anchor="t" rtlCol="false" tIns="0" lIns="0" bIns="0" rIns="0">
            <a:spAutoFit/>
          </a:bodyPr>
          <a:lstStyle/>
          <a:p>
            <a:pPr algn="just">
              <a:lnSpc>
                <a:spcPts val="1439"/>
              </a:lnSpc>
            </a:pPr>
            <a:r>
              <a:rPr lang="en-US" sz="1200">
                <a:solidFill>
                  <a:srgbClr val="000000"/>
                </a:solidFill>
                <a:latin typeface="Calibri (MS)"/>
                <a:ea typeface="Calibri (MS)"/>
                <a:cs typeface="Calibri (MS)"/>
                <a:sym typeface="Calibri (MS)"/>
              </a:rPr>
              <a:t>Lauréats mondiaux du prix “Meilleure utilisation de la technologie” lors du NASA Space Apps Challenge, les 42 Quake Heroes ont pour objectif de détecter avec précision le déclenchement des séismes sur Mars et la Lune en s’appuyant sur des données de vitesse au sol. Pour cela, ils ont employé un modèle de réseau de neurones profond (DNN) fondé sur l’architecture U-Net, un modèle d’apprentissage profond très répandu, initialement développé pour la segmentation d’images.</a:t>
            </a:r>
          </a:p>
        </p:txBody>
      </p:sp>
      <p:sp>
        <p:nvSpPr>
          <p:cNvPr name="TextBox 9" id="9"/>
          <p:cNvSpPr txBox="true"/>
          <p:nvPr/>
        </p:nvSpPr>
        <p:spPr>
          <a:xfrm rot="0">
            <a:off x="9065447" y="4514495"/>
            <a:ext cx="2699356" cy="1105123"/>
          </a:xfrm>
          <a:prstGeom prst="rect">
            <a:avLst/>
          </a:prstGeom>
        </p:spPr>
        <p:txBody>
          <a:bodyPr anchor="t" rtlCol="false" tIns="0" lIns="0" bIns="0" rIns="0">
            <a:spAutoFit/>
          </a:bodyPr>
          <a:lstStyle/>
          <a:p>
            <a:pPr algn="just">
              <a:lnSpc>
                <a:spcPts val="1439"/>
              </a:lnSpc>
            </a:pPr>
            <a:r>
              <a:rPr lang="en-US" sz="1200">
                <a:solidFill>
                  <a:srgbClr val="000000"/>
                </a:solidFill>
                <a:latin typeface="Calibri (MS)"/>
                <a:ea typeface="Calibri (MS)"/>
                <a:cs typeface="Calibri (MS)"/>
                <a:sym typeface="Calibri (MS)"/>
              </a:rPr>
              <a:t>Tucano Aerodesign est l’équipe d’aéromodélisme de l’Université fédérale d’Uberlândia (UFU), dédiée au développement et à la construction d’aéronefs à l’échelle pour des compétitions d’ingénierie.</a:t>
            </a:r>
          </a:p>
        </p:txBody>
      </p:sp>
      <p:sp>
        <p:nvSpPr>
          <p:cNvPr name="TextBox 10" id="10"/>
          <p:cNvSpPr txBox="true"/>
          <p:nvPr/>
        </p:nvSpPr>
        <p:spPr>
          <a:xfrm rot="0">
            <a:off x="4057749" y="1893515"/>
            <a:ext cx="3087079" cy="1286135"/>
          </a:xfrm>
          <a:prstGeom prst="rect">
            <a:avLst/>
          </a:prstGeom>
        </p:spPr>
        <p:txBody>
          <a:bodyPr anchor="t" rtlCol="false" tIns="0" lIns="0" bIns="0" rIns="0">
            <a:spAutoFit/>
          </a:bodyPr>
          <a:lstStyle/>
          <a:p>
            <a:pPr algn="just">
              <a:lnSpc>
                <a:spcPts val="1439"/>
              </a:lnSpc>
            </a:pPr>
            <a:r>
              <a:rPr lang="en-US" sz="1200">
                <a:solidFill>
                  <a:srgbClr val="000000"/>
                </a:solidFill>
                <a:latin typeface="Calibri (MS)"/>
                <a:ea typeface="Calibri (MS)"/>
                <a:cs typeface="Calibri (MS)"/>
                <a:sym typeface="Calibri (MS)"/>
              </a:rPr>
              <a:t>L’Équipe de propulsion et de technologies aérospatiales (EPTA) est un projet d’extension de l’Université fédérale d’Uberlândia (UFU), consacré au développement de fusées expérimentales et à la promotion du modélisme spatial au Brésil</a:t>
            </a:r>
          </a:p>
          <a:p>
            <a:pPr algn="just">
              <a:lnSpc>
                <a:spcPts val="1439"/>
              </a:lnSpc>
            </a:pPr>
          </a:p>
        </p:txBody>
      </p:sp>
      <p:sp>
        <p:nvSpPr>
          <p:cNvPr name="TextBox 11" id="11"/>
          <p:cNvSpPr txBox="true"/>
          <p:nvPr/>
        </p:nvSpPr>
        <p:spPr>
          <a:xfrm rot="0">
            <a:off x="9085591" y="1893515"/>
            <a:ext cx="2699356" cy="1648160"/>
          </a:xfrm>
          <a:prstGeom prst="rect">
            <a:avLst/>
          </a:prstGeom>
        </p:spPr>
        <p:txBody>
          <a:bodyPr anchor="t" rtlCol="false" tIns="0" lIns="0" bIns="0" rIns="0">
            <a:spAutoFit/>
          </a:bodyPr>
          <a:lstStyle/>
          <a:p>
            <a:pPr algn="just">
              <a:lnSpc>
                <a:spcPts val="1439"/>
              </a:lnSpc>
            </a:pPr>
            <a:r>
              <a:rPr lang="en-US" sz="1200">
                <a:solidFill>
                  <a:srgbClr val="000000"/>
                </a:solidFill>
                <a:latin typeface="Calibri (MS)"/>
                <a:ea typeface="Calibri (MS)"/>
                <a:cs typeface="Calibri (MS)"/>
                <a:sym typeface="Calibri (MS)"/>
              </a:rPr>
              <a:t>Le projet WinGs vise à encourager les filles à s’engager dans les domaines des sciences, de la technologie, de l’ingénierie et des mathématiques (STIM). En promouvant des activités pratiques et éducatives, le projet cherche à briser les barrières sociales et culturelles qui limitent la participation des filles dans ces domaines.</a:t>
            </a:r>
          </a:p>
        </p:txBody>
      </p:sp>
      <p:sp>
        <p:nvSpPr>
          <p:cNvPr name="Freeform 12" id="12"/>
          <p:cNvSpPr/>
          <p:nvPr/>
        </p:nvSpPr>
        <p:spPr>
          <a:xfrm flipH="true" flipV="false" rot="0">
            <a:off x="0" y="0"/>
            <a:ext cx="1821058" cy="6858000"/>
          </a:xfrm>
          <a:custGeom>
            <a:avLst/>
            <a:gdLst/>
            <a:ahLst/>
            <a:cxnLst/>
            <a:rect r="r" b="b" t="t" l="l"/>
            <a:pathLst>
              <a:path h="6858000" w="1821058">
                <a:moveTo>
                  <a:pt x="1821058" y="0"/>
                </a:moveTo>
                <a:lnTo>
                  <a:pt x="0" y="0"/>
                </a:lnTo>
                <a:lnTo>
                  <a:pt x="0" y="6858000"/>
                </a:lnTo>
                <a:lnTo>
                  <a:pt x="1821058" y="6858000"/>
                </a:lnTo>
                <a:lnTo>
                  <a:pt x="1821058" y="0"/>
                </a:lnTo>
                <a:close/>
              </a:path>
            </a:pathLst>
          </a:custGeom>
          <a:blipFill>
            <a:blip r:embed="rId7"/>
            <a:stretch>
              <a:fillRect l="-274974" t="-15225" r="-301422" b="-3765"/>
            </a:stretch>
          </a:blipFill>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947748" y="6093296"/>
            <a:ext cx="2074692" cy="606847"/>
          </a:xfrm>
          <a:custGeom>
            <a:avLst/>
            <a:gdLst/>
            <a:ahLst/>
            <a:cxnLst/>
            <a:rect r="r" b="b" t="t" l="l"/>
            <a:pathLst>
              <a:path h="606847" w="2074692">
                <a:moveTo>
                  <a:pt x="0" y="0"/>
                </a:moveTo>
                <a:lnTo>
                  <a:pt x="2074692" y="0"/>
                </a:lnTo>
                <a:lnTo>
                  <a:pt x="2074692" y="606848"/>
                </a:lnTo>
                <a:lnTo>
                  <a:pt x="0" y="606848"/>
                </a:lnTo>
                <a:lnTo>
                  <a:pt x="0" y="0"/>
                </a:lnTo>
                <a:close/>
              </a:path>
            </a:pathLst>
          </a:custGeom>
          <a:blipFill>
            <a:blip r:embed="rId2"/>
            <a:stretch>
              <a:fillRect l="0" t="0" r="0" b="0"/>
            </a:stretch>
          </a:blipFill>
        </p:spPr>
      </p:sp>
      <p:sp>
        <p:nvSpPr>
          <p:cNvPr name="TextBox 3" id="3"/>
          <p:cNvSpPr txBox="true"/>
          <p:nvPr/>
        </p:nvSpPr>
        <p:spPr>
          <a:xfrm rot="0">
            <a:off x="2260535" y="89256"/>
            <a:ext cx="9362076" cy="729082"/>
          </a:xfrm>
          <a:prstGeom prst="rect">
            <a:avLst/>
          </a:prstGeom>
        </p:spPr>
        <p:txBody>
          <a:bodyPr anchor="t" rtlCol="false" tIns="0" lIns="0" bIns="0" rIns="0">
            <a:spAutoFit/>
          </a:bodyPr>
          <a:lstStyle/>
          <a:p>
            <a:pPr algn="l">
              <a:lnSpc>
                <a:spcPts val="6014"/>
              </a:lnSpc>
            </a:pPr>
            <a:r>
              <a:rPr lang="en-US" sz="4296" spc="4">
                <a:solidFill>
                  <a:srgbClr val="373372"/>
                </a:solidFill>
                <a:latin typeface="Century Gothic Paneuropean"/>
                <a:ea typeface="Century Gothic Paneuropean"/>
                <a:cs typeface="Century Gothic Paneuropean"/>
                <a:sym typeface="Century Gothic Paneuropean"/>
              </a:rPr>
              <a:t>Découvrez notre site Web</a:t>
            </a:r>
          </a:p>
        </p:txBody>
      </p:sp>
      <p:sp>
        <p:nvSpPr>
          <p:cNvPr name="Freeform 4" id="4"/>
          <p:cNvSpPr/>
          <p:nvPr/>
        </p:nvSpPr>
        <p:spPr>
          <a:xfrm flipH="true" flipV="false" rot="0">
            <a:off x="0" y="23642"/>
            <a:ext cx="1821058" cy="6858000"/>
          </a:xfrm>
          <a:custGeom>
            <a:avLst/>
            <a:gdLst/>
            <a:ahLst/>
            <a:cxnLst/>
            <a:rect r="r" b="b" t="t" l="l"/>
            <a:pathLst>
              <a:path h="6858000" w="1821058">
                <a:moveTo>
                  <a:pt x="1821058" y="0"/>
                </a:moveTo>
                <a:lnTo>
                  <a:pt x="0" y="0"/>
                </a:lnTo>
                <a:lnTo>
                  <a:pt x="0" y="6858000"/>
                </a:lnTo>
                <a:lnTo>
                  <a:pt x="1821058" y="6858000"/>
                </a:lnTo>
                <a:lnTo>
                  <a:pt x="1821058" y="0"/>
                </a:lnTo>
                <a:close/>
              </a:path>
            </a:pathLst>
          </a:custGeom>
          <a:blipFill>
            <a:blip r:embed="rId3"/>
            <a:stretch>
              <a:fillRect l="-274974" t="-15225" r="-301422" b="-3765"/>
            </a:stretch>
          </a:blipFill>
        </p:spPr>
      </p:sp>
      <p:sp>
        <p:nvSpPr>
          <p:cNvPr name="TextBox 5" id="5"/>
          <p:cNvSpPr txBox="true"/>
          <p:nvPr/>
        </p:nvSpPr>
        <p:spPr>
          <a:xfrm rot="0">
            <a:off x="3548739" y="4123988"/>
            <a:ext cx="2293739" cy="457835"/>
          </a:xfrm>
          <a:prstGeom prst="rect">
            <a:avLst/>
          </a:prstGeom>
        </p:spPr>
        <p:txBody>
          <a:bodyPr anchor="t" rtlCol="false" tIns="0" lIns="0" bIns="0" rIns="0">
            <a:spAutoFit/>
          </a:bodyPr>
          <a:lstStyle/>
          <a:p>
            <a:pPr algn="l">
              <a:lnSpc>
                <a:spcPts val="3640"/>
              </a:lnSpc>
            </a:pPr>
            <a:r>
              <a:rPr lang="en-US" sz="2600" u="sng">
                <a:solidFill>
                  <a:srgbClr val="373372"/>
                </a:solidFill>
                <a:latin typeface="Arimo"/>
                <a:ea typeface="Arimo"/>
                <a:cs typeface="Arimo"/>
                <a:sym typeface="Arimo"/>
                <a:hlinkClick r:id="rId4" tooltip="https://dri.ufu.br"/>
              </a:rPr>
              <a:t>https://dri.ufu.br</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8135352" y="5592683"/>
            <a:ext cx="3962508" cy="1159034"/>
          </a:xfrm>
          <a:custGeom>
            <a:avLst/>
            <a:gdLst/>
            <a:ahLst/>
            <a:cxnLst/>
            <a:rect r="r" b="b" t="t" l="l"/>
            <a:pathLst>
              <a:path h="1159034" w="3962508">
                <a:moveTo>
                  <a:pt x="0" y="0"/>
                </a:moveTo>
                <a:lnTo>
                  <a:pt x="3962508" y="0"/>
                </a:lnTo>
                <a:lnTo>
                  <a:pt x="3962508" y="1159034"/>
                </a:lnTo>
                <a:lnTo>
                  <a:pt x="0" y="1159034"/>
                </a:lnTo>
                <a:lnTo>
                  <a:pt x="0" y="0"/>
                </a:lnTo>
                <a:close/>
              </a:path>
            </a:pathLst>
          </a:custGeom>
          <a:blipFill>
            <a:blip r:embed="rId2"/>
            <a:stretch>
              <a:fillRect l="0" t="0" r="0" b="0"/>
            </a:stretch>
          </a:blipFill>
        </p:spPr>
      </p:sp>
      <p:sp>
        <p:nvSpPr>
          <p:cNvPr name="Freeform 3" id="3"/>
          <p:cNvSpPr/>
          <p:nvPr/>
        </p:nvSpPr>
        <p:spPr>
          <a:xfrm flipH="true" flipV="false" rot="0">
            <a:off x="0" y="-1775748"/>
            <a:ext cx="12192000" cy="7230148"/>
          </a:xfrm>
          <a:custGeom>
            <a:avLst/>
            <a:gdLst/>
            <a:ahLst/>
            <a:cxnLst/>
            <a:rect r="r" b="b" t="t" l="l"/>
            <a:pathLst>
              <a:path h="7230148" w="12192000">
                <a:moveTo>
                  <a:pt x="12192000" y="0"/>
                </a:moveTo>
                <a:lnTo>
                  <a:pt x="0" y="0"/>
                </a:lnTo>
                <a:lnTo>
                  <a:pt x="0" y="7230148"/>
                </a:lnTo>
                <a:lnTo>
                  <a:pt x="12192000" y="7230148"/>
                </a:lnTo>
                <a:lnTo>
                  <a:pt x="12192000" y="0"/>
                </a:lnTo>
                <a:close/>
              </a:path>
            </a:pathLst>
          </a:custGeom>
          <a:blipFill>
            <a:blip r:embed="rId3"/>
            <a:stretch>
              <a:fillRect l="0" t="0" r="0" b="-11715"/>
            </a:stretch>
          </a:blipFill>
        </p:spPr>
      </p:sp>
      <p:sp>
        <p:nvSpPr>
          <p:cNvPr name="TextBox 4" id="4"/>
          <p:cNvSpPr txBox="true"/>
          <p:nvPr/>
        </p:nvSpPr>
        <p:spPr>
          <a:xfrm rot="0">
            <a:off x="441955" y="5523752"/>
            <a:ext cx="4529757" cy="1118995"/>
          </a:xfrm>
          <a:prstGeom prst="rect">
            <a:avLst/>
          </a:prstGeom>
        </p:spPr>
        <p:txBody>
          <a:bodyPr anchor="t" rtlCol="false" tIns="0" lIns="0" bIns="0" rIns="0">
            <a:spAutoFit/>
          </a:bodyPr>
          <a:lstStyle/>
          <a:p>
            <a:pPr algn="l">
              <a:lnSpc>
                <a:spcPts val="5594"/>
              </a:lnSpc>
            </a:pPr>
            <a:r>
              <a:rPr lang="en-US" sz="3995" spc="3">
                <a:solidFill>
                  <a:srgbClr val="373372"/>
                </a:solidFill>
                <a:latin typeface="Century Gothic Paneuropean"/>
                <a:ea typeface="Century Gothic Paneuropean"/>
                <a:cs typeface="Century Gothic Paneuropean"/>
                <a:sym typeface="Century Gothic Paneuropean"/>
              </a:rPr>
              <a:t>Merci</a:t>
            </a:r>
          </a:p>
          <a:p>
            <a:pPr algn="l">
              <a:lnSpc>
                <a:spcPts val="3359"/>
              </a:lnSpc>
            </a:pPr>
            <a:r>
              <a:rPr lang="en-US" sz="2400">
                <a:solidFill>
                  <a:srgbClr val="373372"/>
                </a:solidFill>
                <a:latin typeface="Century Gothic Paneuropean"/>
                <a:ea typeface="Century Gothic Paneuropean"/>
                <a:cs typeface="Century Gothic Paneuropean"/>
                <a:sym typeface="Century Gothic Paneuropean"/>
              </a:rPr>
              <a:t>Contact: international@ufu.br</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947748" y="6093296"/>
            <a:ext cx="2074692" cy="606847"/>
          </a:xfrm>
          <a:custGeom>
            <a:avLst/>
            <a:gdLst/>
            <a:ahLst/>
            <a:cxnLst/>
            <a:rect r="r" b="b" t="t" l="l"/>
            <a:pathLst>
              <a:path h="606847" w="2074692">
                <a:moveTo>
                  <a:pt x="0" y="0"/>
                </a:moveTo>
                <a:lnTo>
                  <a:pt x="2074692" y="0"/>
                </a:lnTo>
                <a:lnTo>
                  <a:pt x="2074692" y="606848"/>
                </a:lnTo>
                <a:lnTo>
                  <a:pt x="0" y="606848"/>
                </a:lnTo>
                <a:lnTo>
                  <a:pt x="0" y="0"/>
                </a:lnTo>
                <a:close/>
              </a:path>
            </a:pathLst>
          </a:custGeom>
          <a:blipFill>
            <a:blip r:embed="rId2"/>
            <a:stretch>
              <a:fillRect l="0" t="0" r="0" b="0"/>
            </a:stretch>
          </a:blipFill>
        </p:spPr>
      </p:sp>
      <p:sp>
        <p:nvSpPr>
          <p:cNvPr name="TextBox 3" id="3"/>
          <p:cNvSpPr txBox="true"/>
          <p:nvPr/>
        </p:nvSpPr>
        <p:spPr>
          <a:xfrm rot="0">
            <a:off x="2260535" y="89256"/>
            <a:ext cx="9362076" cy="729082"/>
          </a:xfrm>
          <a:prstGeom prst="rect">
            <a:avLst/>
          </a:prstGeom>
        </p:spPr>
        <p:txBody>
          <a:bodyPr anchor="t" rtlCol="false" tIns="0" lIns="0" bIns="0" rIns="0">
            <a:spAutoFit/>
          </a:bodyPr>
          <a:lstStyle/>
          <a:p>
            <a:pPr algn="l">
              <a:lnSpc>
                <a:spcPts val="6014"/>
              </a:lnSpc>
            </a:pPr>
            <a:r>
              <a:rPr lang="en-US" sz="4296" spc="4">
                <a:solidFill>
                  <a:srgbClr val="373372"/>
                </a:solidFill>
                <a:latin typeface="Century Gothic Paneuropean"/>
                <a:ea typeface="Century Gothic Paneuropean"/>
                <a:cs typeface="Century Gothic Paneuropean"/>
                <a:sym typeface="Century Gothic Paneuropean"/>
              </a:rPr>
              <a:t> Découvrez Uberlândia</a:t>
            </a:r>
          </a:p>
        </p:txBody>
      </p:sp>
      <p:pic>
        <p:nvPicPr>
          <p:cNvPr name="Picture 4" id="4"/>
          <p:cNvPicPr>
            <a:picLocks noChangeAspect="true"/>
          </p:cNvPicPr>
          <p:nvPr>
            <a:videoFile r:link="rId4"/>
          </p:nvPr>
        </p:nvPicPr>
        <p:blipFill>
          <a:blip r:embed="rId3"/>
          <a:stretch>
            <a:fillRect/>
          </a:stretch>
        </p:blipFill>
        <p:spPr>
          <a:xfrm rot="0">
            <a:off x="2426998" y="975078"/>
            <a:ext cx="8877129" cy="4989487"/>
          </a:xfrm>
          <a:prstGeom prst="rect">
            <a:avLst/>
          </a:prstGeom>
        </p:spPr>
      </p:pic>
      <p:sp>
        <p:nvSpPr>
          <p:cNvPr name="Freeform 5" id="5"/>
          <p:cNvSpPr/>
          <p:nvPr/>
        </p:nvSpPr>
        <p:spPr>
          <a:xfrm flipH="false" flipV="false" rot="0">
            <a:off x="0" y="20411"/>
            <a:ext cx="1893874" cy="6858000"/>
          </a:xfrm>
          <a:custGeom>
            <a:avLst/>
            <a:gdLst/>
            <a:ahLst/>
            <a:cxnLst/>
            <a:rect r="r" b="b" t="t" l="l"/>
            <a:pathLst>
              <a:path h="6858000" w="1893874">
                <a:moveTo>
                  <a:pt x="0" y="0"/>
                </a:moveTo>
                <a:lnTo>
                  <a:pt x="1893874" y="0"/>
                </a:lnTo>
                <a:lnTo>
                  <a:pt x="1893874" y="6858000"/>
                </a:lnTo>
                <a:lnTo>
                  <a:pt x="0" y="6858000"/>
                </a:lnTo>
                <a:lnTo>
                  <a:pt x="0" y="0"/>
                </a:lnTo>
                <a:close/>
              </a:path>
            </a:pathLst>
          </a:custGeom>
          <a:blipFill>
            <a:blip r:embed="rId5"/>
            <a:stretch>
              <a:fillRect l="-244916" t="0" r="-257353" b="0"/>
            </a:stretch>
          </a:blipFill>
        </p:spPr>
      </p:sp>
      <p:sp>
        <p:nvSpPr>
          <p:cNvPr name="TextBox 6" id="6"/>
          <p:cNvSpPr txBox="true"/>
          <p:nvPr/>
        </p:nvSpPr>
        <p:spPr>
          <a:xfrm rot="0">
            <a:off x="2426998" y="6026621"/>
            <a:ext cx="7403306" cy="457835"/>
          </a:xfrm>
          <a:prstGeom prst="rect">
            <a:avLst/>
          </a:prstGeom>
        </p:spPr>
        <p:txBody>
          <a:bodyPr anchor="t" rtlCol="false" tIns="0" lIns="0" bIns="0" rIns="0">
            <a:spAutoFit/>
          </a:bodyPr>
          <a:lstStyle/>
          <a:p>
            <a:pPr algn="l">
              <a:lnSpc>
                <a:spcPts val="3640"/>
              </a:lnSpc>
            </a:pPr>
            <a:r>
              <a:rPr lang="en-US" sz="2600" u="sng">
                <a:solidFill>
                  <a:srgbClr val="373372"/>
                </a:solidFill>
                <a:latin typeface="Arimo"/>
                <a:ea typeface="Arimo"/>
                <a:cs typeface="Arimo"/>
                <a:sym typeface="Arimo"/>
                <a:hlinkClick r:id="rId6" tooltip="https://www.youtube.com/watch?v=mLvM_WXJk0I"/>
              </a:rPr>
              <a:t>https://www.youtube.com/watch?v=mLvM_WXJk0I</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947748" y="6093296"/>
            <a:ext cx="2074692" cy="606847"/>
          </a:xfrm>
          <a:custGeom>
            <a:avLst/>
            <a:gdLst/>
            <a:ahLst/>
            <a:cxnLst/>
            <a:rect r="r" b="b" t="t" l="l"/>
            <a:pathLst>
              <a:path h="606847" w="2074692">
                <a:moveTo>
                  <a:pt x="0" y="0"/>
                </a:moveTo>
                <a:lnTo>
                  <a:pt x="2074692" y="0"/>
                </a:lnTo>
                <a:lnTo>
                  <a:pt x="2074692" y="606848"/>
                </a:lnTo>
                <a:lnTo>
                  <a:pt x="0" y="606848"/>
                </a:lnTo>
                <a:lnTo>
                  <a:pt x="0" y="0"/>
                </a:lnTo>
                <a:close/>
              </a:path>
            </a:pathLst>
          </a:custGeom>
          <a:blipFill>
            <a:blip r:embed="rId2"/>
            <a:stretch>
              <a:fillRect l="0" t="0" r="0" b="0"/>
            </a:stretch>
          </a:blipFill>
        </p:spPr>
      </p:sp>
      <p:sp>
        <p:nvSpPr>
          <p:cNvPr name="Freeform 3" id="3"/>
          <p:cNvSpPr/>
          <p:nvPr/>
        </p:nvSpPr>
        <p:spPr>
          <a:xfrm flipH="false" flipV="false" rot="0">
            <a:off x="3338893" y="232358"/>
            <a:ext cx="6201485" cy="6393284"/>
          </a:xfrm>
          <a:custGeom>
            <a:avLst/>
            <a:gdLst/>
            <a:ahLst/>
            <a:cxnLst/>
            <a:rect r="r" b="b" t="t" l="l"/>
            <a:pathLst>
              <a:path h="6393284" w="6201485">
                <a:moveTo>
                  <a:pt x="0" y="0"/>
                </a:moveTo>
                <a:lnTo>
                  <a:pt x="6201485" y="0"/>
                </a:lnTo>
                <a:lnTo>
                  <a:pt x="6201485" y="6393284"/>
                </a:lnTo>
                <a:lnTo>
                  <a:pt x="0" y="6393284"/>
                </a:lnTo>
                <a:lnTo>
                  <a:pt x="0" y="0"/>
                </a:lnTo>
                <a:close/>
              </a:path>
            </a:pathLst>
          </a:custGeom>
          <a:blipFill>
            <a:blip r:embed="rId3"/>
            <a:stretch>
              <a:fillRect l="0" t="0" r="0" b="0"/>
            </a:stretch>
          </a:blipFill>
        </p:spPr>
      </p:sp>
      <p:sp>
        <p:nvSpPr>
          <p:cNvPr name="Freeform 4" id="4"/>
          <p:cNvSpPr/>
          <p:nvPr/>
        </p:nvSpPr>
        <p:spPr>
          <a:xfrm flipH="false" flipV="false" rot="0">
            <a:off x="0" y="0"/>
            <a:ext cx="1893874" cy="6858000"/>
          </a:xfrm>
          <a:custGeom>
            <a:avLst/>
            <a:gdLst/>
            <a:ahLst/>
            <a:cxnLst/>
            <a:rect r="r" b="b" t="t" l="l"/>
            <a:pathLst>
              <a:path h="6858000" w="1893874">
                <a:moveTo>
                  <a:pt x="0" y="0"/>
                </a:moveTo>
                <a:lnTo>
                  <a:pt x="1893874" y="0"/>
                </a:lnTo>
                <a:lnTo>
                  <a:pt x="1893874" y="6858000"/>
                </a:lnTo>
                <a:lnTo>
                  <a:pt x="0" y="6858000"/>
                </a:lnTo>
                <a:lnTo>
                  <a:pt x="0" y="0"/>
                </a:lnTo>
                <a:close/>
              </a:path>
            </a:pathLst>
          </a:custGeom>
          <a:blipFill>
            <a:blip r:embed="rId4"/>
            <a:stretch>
              <a:fillRect l="-244916" t="0" r="-257353"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2261938" y="1269136"/>
            <a:ext cx="3884886" cy="4498289"/>
          </a:xfrm>
          <a:custGeom>
            <a:avLst/>
            <a:gdLst/>
            <a:ahLst/>
            <a:cxnLst/>
            <a:rect r="r" b="b" t="t" l="l"/>
            <a:pathLst>
              <a:path h="4498289" w="3884886">
                <a:moveTo>
                  <a:pt x="0" y="0"/>
                </a:moveTo>
                <a:lnTo>
                  <a:pt x="3884886" y="0"/>
                </a:lnTo>
                <a:lnTo>
                  <a:pt x="3884886" y="4498290"/>
                </a:lnTo>
                <a:lnTo>
                  <a:pt x="0" y="449829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2261938" y="5831349"/>
            <a:ext cx="3884886" cy="4498289"/>
          </a:xfrm>
          <a:custGeom>
            <a:avLst/>
            <a:gdLst/>
            <a:ahLst/>
            <a:cxnLst/>
            <a:rect r="r" b="b" t="t" l="l"/>
            <a:pathLst>
              <a:path h="4498289" w="3884886">
                <a:moveTo>
                  <a:pt x="0" y="0"/>
                </a:moveTo>
                <a:lnTo>
                  <a:pt x="3884886" y="0"/>
                </a:lnTo>
                <a:lnTo>
                  <a:pt x="3884886" y="4498289"/>
                </a:lnTo>
                <a:lnTo>
                  <a:pt x="0" y="4498289"/>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0">
            <a:off x="1973919" y="6712944"/>
            <a:ext cx="4364668" cy="1068495"/>
          </a:xfrm>
          <a:custGeom>
            <a:avLst/>
            <a:gdLst/>
            <a:ahLst/>
            <a:cxnLst/>
            <a:rect r="r" b="b" t="t" l="l"/>
            <a:pathLst>
              <a:path h="1068495" w="4364668">
                <a:moveTo>
                  <a:pt x="0" y="0"/>
                </a:moveTo>
                <a:lnTo>
                  <a:pt x="4364668" y="0"/>
                </a:lnTo>
                <a:lnTo>
                  <a:pt x="4364668" y="1068496"/>
                </a:lnTo>
                <a:lnTo>
                  <a:pt x="0" y="1068496"/>
                </a:lnTo>
                <a:lnTo>
                  <a:pt x="0" y="0"/>
                </a:lnTo>
                <a:close/>
              </a:path>
            </a:pathLst>
          </a:custGeom>
          <a:blipFill>
            <a:blip r:embed="rId4"/>
            <a:stretch>
              <a:fillRect l="0" t="-108112" r="0" b="-295865"/>
            </a:stretch>
          </a:blipFill>
        </p:spPr>
      </p:sp>
      <p:sp>
        <p:nvSpPr>
          <p:cNvPr name="Freeform 5" id="5"/>
          <p:cNvSpPr/>
          <p:nvPr/>
        </p:nvSpPr>
        <p:spPr>
          <a:xfrm flipH="false" flipV="false" rot="0">
            <a:off x="2261938" y="6494494"/>
            <a:ext cx="4076649" cy="766151"/>
          </a:xfrm>
          <a:custGeom>
            <a:avLst/>
            <a:gdLst/>
            <a:ahLst/>
            <a:cxnLst/>
            <a:rect r="r" b="b" t="t" l="l"/>
            <a:pathLst>
              <a:path h="766151" w="4076649">
                <a:moveTo>
                  <a:pt x="0" y="0"/>
                </a:moveTo>
                <a:lnTo>
                  <a:pt x="4076649" y="0"/>
                </a:lnTo>
                <a:lnTo>
                  <a:pt x="4076649" y="766152"/>
                </a:lnTo>
                <a:lnTo>
                  <a:pt x="0" y="766152"/>
                </a:lnTo>
                <a:lnTo>
                  <a:pt x="0" y="0"/>
                </a:lnTo>
                <a:close/>
              </a:path>
            </a:pathLst>
          </a:custGeom>
          <a:blipFill>
            <a:blip r:embed="rId5"/>
            <a:stretch>
              <a:fillRect l="0" t="-30556" r="0" b="-541325"/>
            </a:stretch>
          </a:blipFill>
        </p:spPr>
      </p:sp>
      <p:sp>
        <p:nvSpPr>
          <p:cNvPr name="Freeform 6" id="6"/>
          <p:cNvSpPr/>
          <p:nvPr/>
        </p:nvSpPr>
        <p:spPr>
          <a:xfrm flipH="false" flipV="false" rot="0">
            <a:off x="6170210" y="522882"/>
            <a:ext cx="6197810" cy="6190062"/>
          </a:xfrm>
          <a:custGeom>
            <a:avLst/>
            <a:gdLst/>
            <a:ahLst/>
            <a:cxnLst/>
            <a:rect r="r" b="b" t="t" l="l"/>
            <a:pathLst>
              <a:path h="6190062" w="6197810">
                <a:moveTo>
                  <a:pt x="0" y="0"/>
                </a:moveTo>
                <a:lnTo>
                  <a:pt x="6197810" y="0"/>
                </a:lnTo>
                <a:lnTo>
                  <a:pt x="6197810" y="6190062"/>
                </a:lnTo>
                <a:lnTo>
                  <a:pt x="0" y="6190062"/>
                </a:lnTo>
                <a:lnTo>
                  <a:pt x="0" y="0"/>
                </a:lnTo>
                <a:close/>
              </a:path>
            </a:pathLst>
          </a:custGeom>
          <a:blipFill>
            <a:blip r:embed="rId6"/>
            <a:stretch>
              <a:fillRect l="0" t="0" r="0" b="0"/>
            </a:stretch>
          </a:blipFill>
        </p:spPr>
      </p:sp>
      <p:sp>
        <p:nvSpPr>
          <p:cNvPr name="Freeform 7" id="7"/>
          <p:cNvSpPr/>
          <p:nvPr/>
        </p:nvSpPr>
        <p:spPr>
          <a:xfrm flipH="false" flipV="false" rot="0">
            <a:off x="9982538" y="6108276"/>
            <a:ext cx="2074692" cy="606847"/>
          </a:xfrm>
          <a:custGeom>
            <a:avLst/>
            <a:gdLst/>
            <a:ahLst/>
            <a:cxnLst/>
            <a:rect r="r" b="b" t="t" l="l"/>
            <a:pathLst>
              <a:path h="606847" w="2074692">
                <a:moveTo>
                  <a:pt x="0" y="0"/>
                </a:moveTo>
                <a:lnTo>
                  <a:pt x="2074692" y="0"/>
                </a:lnTo>
                <a:lnTo>
                  <a:pt x="2074692" y="606848"/>
                </a:lnTo>
                <a:lnTo>
                  <a:pt x="0" y="606848"/>
                </a:lnTo>
                <a:lnTo>
                  <a:pt x="0" y="0"/>
                </a:lnTo>
                <a:close/>
              </a:path>
            </a:pathLst>
          </a:custGeom>
          <a:blipFill>
            <a:blip r:embed="rId7"/>
            <a:stretch>
              <a:fillRect l="0" t="0" r="0" b="0"/>
            </a:stretch>
          </a:blipFill>
        </p:spPr>
      </p:sp>
      <p:sp>
        <p:nvSpPr>
          <p:cNvPr name="Freeform 8" id="8"/>
          <p:cNvSpPr/>
          <p:nvPr/>
        </p:nvSpPr>
        <p:spPr>
          <a:xfrm flipH="false" flipV="false" rot="0">
            <a:off x="0" y="30616"/>
            <a:ext cx="1893874" cy="6858000"/>
          </a:xfrm>
          <a:custGeom>
            <a:avLst/>
            <a:gdLst/>
            <a:ahLst/>
            <a:cxnLst/>
            <a:rect r="r" b="b" t="t" l="l"/>
            <a:pathLst>
              <a:path h="6858000" w="1893874">
                <a:moveTo>
                  <a:pt x="0" y="0"/>
                </a:moveTo>
                <a:lnTo>
                  <a:pt x="1893874" y="0"/>
                </a:lnTo>
                <a:lnTo>
                  <a:pt x="1893874" y="6858000"/>
                </a:lnTo>
                <a:lnTo>
                  <a:pt x="0" y="6858000"/>
                </a:lnTo>
                <a:lnTo>
                  <a:pt x="0" y="0"/>
                </a:lnTo>
                <a:close/>
              </a:path>
            </a:pathLst>
          </a:custGeom>
          <a:blipFill>
            <a:blip r:embed="rId8"/>
            <a:stretch>
              <a:fillRect l="-244916" t="0" r="-257353" b="0"/>
            </a:stretch>
          </a:blipFill>
        </p:spPr>
      </p:sp>
      <p:sp>
        <p:nvSpPr>
          <p:cNvPr name="Freeform 9" id="9"/>
          <p:cNvSpPr/>
          <p:nvPr/>
        </p:nvSpPr>
        <p:spPr>
          <a:xfrm flipH="false" flipV="false" rot="0">
            <a:off x="10012628" y="3791216"/>
            <a:ext cx="211739" cy="501157"/>
          </a:xfrm>
          <a:custGeom>
            <a:avLst/>
            <a:gdLst/>
            <a:ahLst/>
            <a:cxnLst/>
            <a:rect r="r" b="b" t="t" l="l"/>
            <a:pathLst>
              <a:path h="501157" w="211739">
                <a:moveTo>
                  <a:pt x="0" y="0"/>
                </a:moveTo>
                <a:lnTo>
                  <a:pt x="211739" y="0"/>
                </a:lnTo>
                <a:lnTo>
                  <a:pt x="211739" y="501157"/>
                </a:lnTo>
                <a:lnTo>
                  <a:pt x="0" y="501157"/>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0" id="10"/>
          <p:cNvSpPr txBox="true"/>
          <p:nvPr/>
        </p:nvSpPr>
        <p:spPr>
          <a:xfrm rot="0">
            <a:off x="3243026" y="1436162"/>
            <a:ext cx="1922711" cy="266700"/>
          </a:xfrm>
          <a:prstGeom prst="rect">
            <a:avLst/>
          </a:prstGeom>
        </p:spPr>
        <p:txBody>
          <a:bodyPr anchor="t" rtlCol="false" tIns="0" lIns="0" bIns="0" rIns="0">
            <a:spAutoFit/>
          </a:bodyPr>
          <a:lstStyle/>
          <a:p>
            <a:pPr algn="ctr">
              <a:lnSpc>
                <a:spcPts val="2100"/>
              </a:lnSpc>
              <a:spcBef>
                <a:spcPct val="0"/>
              </a:spcBef>
            </a:pPr>
            <a:r>
              <a:rPr lang="en-US" sz="1500">
                <a:solidFill>
                  <a:srgbClr val="FFFFFF"/>
                </a:solidFill>
                <a:latin typeface="Century Gothic Paneuropean"/>
                <a:ea typeface="Century Gothic Paneuropean"/>
                <a:cs typeface="Century Gothic Paneuropean"/>
                <a:sym typeface="Century Gothic Paneuropean"/>
              </a:rPr>
              <a:t>Educação Física</a:t>
            </a:r>
          </a:p>
        </p:txBody>
      </p:sp>
      <p:sp>
        <p:nvSpPr>
          <p:cNvPr name="TextBox 11" id="11"/>
          <p:cNvSpPr txBox="true"/>
          <p:nvPr/>
        </p:nvSpPr>
        <p:spPr>
          <a:xfrm rot="0">
            <a:off x="3640099" y="2217212"/>
            <a:ext cx="1128564" cy="266700"/>
          </a:xfrm>
          <a:prstGeom prst="rect">
            <a:avLst/>
          </a:prstGeom>
        </p:spPr>
        <p:txBody>
          <a:bodyPr anchor="t" rtlCol="false" tIns="0" lIns="0" bIns="0" rIns="0">
            <a:spAutoFit/>
          </a:bodyPr>
          <a:lstStyle/>
          <a:p>
            <a:pPr algn="ctr">
              <a:lnSpc>
                <a:spcPts val="2100"/>
              </a:lnSpc>
              <a:spcBef>
                <a:spcPct val="0"/>
              </a:spcBef>
            </a:pPr>
            <a:r>
              <a:rPr lang="en-US" sz="1500">
                <a:solidFill>
                  <a:srgbClr val="FFFFFF"/>
                </a:solidFill>
                <a:latin typeface="Century Gothic Paneuropean"/>
                <a:ea typeface="Century Gothic Paneuropean"/>
                <a:cs typeface="Century Gothic Paneuropean"/>
                <a:sym typeface="Century Gothic Paneuropean"/>
              </a:rPr>
              <a:t>Glória</a:t>
            </a:r>
          </a:p>
        </p:txBody>
      </p:sp>
      <p:sp>
        <p:nvSpPr>
          <p:cNvPr name="TextBox 12" id="12"/>
          <p:cNvSpPr txBox="true"/>
          <p:nvPr/>
        </p:nvSpPr>
        <p:spPr>
          <a:xfrm rot="0">
            <a:off x="3344973" y="2967711"/>
            <a:ext cx="1718816" cy="266700"/>
          </a:xfrm>
          <a:prstGeom prst="rect">
            <a:avLst/>
          </a:prstGeom>
        </p:spPr>
        <p:txBody>
          <a:bodyPr anchor="t" rtlCol="false" tIns="0" lIns="0" bIns="0" rIns="0">
            <a:spAutoFit/>
          </a:bodyPr>
          <a:lstStyle/>
          <a:p>
            <a:pPr algn="ctr">
              <a:lnSpc>
                <a:spcPts val="2100"/>
              </a:lnSpc>
              <a:spcBef>
                <a:spcPct val="0"/>
              </a:spcBef>
            </a:pPr>
            <a:r>
              <a:rPr lang="en-US" sz="1500">
                <a:solidFill>
                  <a:srgbClr val="FFFFFF"/>
                </a:solidFill>
                <a:latin typeface="Century Gothic Paneuropean"/>
                <a:ea typeface="Century Gothic Paneuropean"/>
                <a:cs typeface="Century Gothic Paneuropean"/>
                <a:sym typeface="Century Gothic Paneuropean"/>
              </a:rPr>
              <a:t> Santa Mônica</a:t>
            </a:r>
          </a:p>
        </p:txBody>
      </p:sp>
      <p:sp>
        <p:nvSpPr>
          <p:cNvPr name="TextBox 13" id="13"/>
          <p:cNvSpPr txBox="true"/>
          <p:nvPr/>
        </p:nvSpPr>
        <p:spPr>
          <a:xfrm rot="0">
            <a:off x="3439553" y="3753116"/>
            <a:ext cx="1529655" cy="266700"/>
          </a:xfrm>
          <a:prstGeom prst="rect">
            <a:avLst/>
          </a:prstGeom>
        </p:spPr>
        <p:txBody>
          <a:bodyPr anchor="t" rtlCol="false" tIns="0" lIns="0" bIns="0" rIns="0">
            <a:spAutoFit/>
          </a:bodyPr>
          <a:lstStyle/>
          <a:p>
            <a:pPr algn="ctr">
              <a:lnSpc>
                <a:spcPts val="2100"/>
              </a:lnSpc>
              <a:spcBef>
                <a:spcPct val="0"/>
              </a:spcBef>
            </a:pPr>
            <a:r>
              <a:rPr lang="en-US" sz="1500">
                <a:solidFill>
                  <a:srgbClr val="FFFFFF"/>
                </a:solidFill>
                <a:latin typeface="Century Gothic Paneuropean"/>
                <a:ea typeface="Century Gothic Paneuropean"/>
                <a:cs typeface="Century Gothic Paneuropean"/>
                <a:sym typeface="Century Gothic Paneuropean"/>
              </a:rPr>
              <a:t>Umuarama</a:t>
            </a:r>
          </a:p>
        </p:txBody>
      </p:sp>
      <p:sp>
        <p:nvSpPr>
          <p:cNvPr name="TextBox 14" id="14"/>
          <p:cNvSpPr txBox="true"/>
          <p:nvPr/>
        </p:nvSpPr>
        <p:spPr>
          <a:xfrm rot="0">
            <a:off x="3265275" y="4538521"/>
            <a:ext cx="1878211" cy="266700"/>
          </a:xfrm>
          <a:prstGeom prst="rect">
            <a:avLst/>
          </a:prstGeom>
        </p:spPr>
        <p:txBody>
          <a:bodyPr anchor="t" rtlCol="false" tIns="0" lIns="0" bIns="0" rIns="0">
            <a:spAutoFit/>
          </a:bodyPr>
          <a:lstStyle/>
          <a:p>
            <a:pPr algn="ctr">
              <a:lnSpc>
                <a:spcPts val="2100"/>
              </a:lnSpc>
              <a:spcBef>
                <a:spcPct val="0"/>
              </a:spcBef>
            </a:pPr>
            <a:r>
              <a:rPr lang="en-US" sz="1500">
                <a:solidFill>
                  <a:srgbClr val="FFFFFF"/>
                </a:solidFill>
                <a:latin typeface="Century Gothic Paneuropean"/>
                <a:ea typeface="Century Gothic Paneuropean"/>
                <a:cs typeface="Century Gothic Paneuropean"/>
                <a:sym typeface="Century Gothic Paneuropean"/>
              </a:rPr>
              <a:t> Monte Carmelo</a:t>
            </a:r>
          </a:p>
        </p:txBody>
      </p:sp>
      <p:sp>
        <p:nvSpPr>
          <p:cNvPr name="TextBox 15" id="15"/>
          <p:cNvSpPr txBox="true"/>
          <p:nvPr/>
        </p:nvSpPr>
        <p:spPr>
          <a:xfrm rot="0">
            <a:off x="3281870" y="5267184"/>
            <a:ext cx="1845022" cy="266700"/>
          </a:xfrm>
          <a:prstGeom prst="rect">
            <a:avLst/>
          </a:prstGeom>
        </p:spPr>
        <p:txBody>
          <a:bodyPr anchor="t" rtlCol="false" tIns="0" lIns="0" bIns="0" rIns="0">
            <a:spAutoFit/>
          </a:bodyPr>
          <a:lstStyle/>
          <a:p>
            <a:pPr algn="ctr">
              <a:lnSpc>
                <a:spcPts val="2100"/>
              </a:lnSpc>
              <a:spcBef>
                <a:spcPct val="0"/>
              </a:spcBef>
            </a:pPr>
            <a:r>
              <a:rPr lang="en-US" sz="1500">
                <a:solidFill>
                  <a:srgbClr val="FFFFFF"/>
                </a:solidFill>
                <a:latin typeface="Century Gothic Paneuropean"/>
                <a:ea typeface="Century Gothic Paneuropean"/>
                <a:cs typeface="Century Gothic Paneuropean"/>
                <a:sym typeface="Century Gothic Paneuropean"/>
              </a:rPr>
              <a:t> Patos de Minas</a:t>
            </a:r>
          </a:p>
        </p:txBody>
      </p:sp>
      <p:sp>
        <p:nvSpPr>
          <p:cNvPr name="TextBox 16" id="16"/>
          <p:cNvSpPr txBox="true"/>
          <p:nvPr/>
        </p:nvSpPr>
        <p:spPr>
          <a:xfrm rot="0">
            <a:off x="3623951" y="5995846"/>
            <a:ext cx="1160859" cy="266700"/>
          </a:xfrm>
          <a:prstGeom prst="rect">
            <a:avLst/>
          </a:prstGeom>
        </p:spPr>
        <p:txBody>
          <a:bodyPr anchor="t" rtlCol="false" tIns="0" lIns="0" bIns="0" rIns="0">
            <a:spAutoFit/>
          </a:bodyPr>
          <a:lstStyle/>
          <a:p>
            <a:pPr algn="ctr">
              <a:lnSpc>
                <a:spcPts val="2100"/>
              </a:lnSpc>
              <a:spcBef>
                <a:spcPct val="0"/>
              </a:spcBef>
            </a:pPr>
            <a:r>
              <a:rPr lang="en-US" sz="1500">
                <a:solidFill>
                  <a:srgbClr val="FFFFFF"/>
                </a:solidFill>
                <a:latin typeface="Century Gothic Paneuropean"/>
                <a:ea typeface="Century Gothic Paneuropean"/>
                <a:cs typeface="Century Gothic Paneuropean"/>
                <a:sym typeface="Century Gothic Paneuropean"/>
              </a:rPr>
              <a:t> Pontal</a:t>
            </a:r>
          </a:p>
        </p:txBody>
      </p:sp>
      <p:sp>
        <p:nvSpPr>
          <p:cNvPr name="TextBox 17" id="17"/>
          <p:cNvSpPr txBox="true"/>
          <p:nvPr/>
        </p:nvSpPr>
        <p:spPr>
          <a:xfrm rot="0">
            <a:off x="2196970" y="311455"/>
            <a:ext cx="3918566" cy="729082"/>
          </a:xfrm>
          <a:prstGeom prst="rect">
            <a:avLst/>
          </a:prstGeom>
        </p:spPr>
        <p:txBody>
          <a:bodyPr anchor="t" rtlCol="false" tIns="0" lIns="0" bIns="0" rIns="0">
            <a:spAutoFit/>
          </a:bodyPr>
          <a:lstStyle/>
          <a:p>
            <a:pPr algn="l">
              <a:lnSpc>
                <a:spcPts val="6014"/>
              </a:lnSpc>
            </a:pPr>
            <a:r>
              <a:rPr lang="en-US" sz="4295">
                <a:solidFill>
                  <a:srgbClr val="373372"/>
                </a:solidFill>
                <a:latin typeface="Century Gothic Paneuropean"/>
                <a:ea typeface="Century Gothic Paneuropean"/>
                <a:cs typeface="Century Gothic Paneuropean"/>
                <a:sym typeface="Century Gothic Paneuropean"/>
              </a:rPr>
              <a:t>Nos Campus</a:t>
            </a:r>
          </a:p>
        </p:txBody>
      </p:sp>
      <p:sp>
        <p:nvSpPr>
          <p:cNvPr name="TextBox 18" id="18"/>
          <p:cNvSpPr txBox="true"/>
          <p:nvPr/>
        </p:nvSpPr>
        <p:spPr>
          <a:xfrm rot="0">
            <a:off x="8755655" y="3230267"/>
            <a:ext cx="2513946" cy="560950"/>
          </a:xfrm>
          <a:prstGeom prst="rect">
            <a:avLst/>
          </a:prstGeom>
        </p:spPr>
        <p:txBody>
          <a:bodyPr anchor="t" rtlCol="false" tIns="0" lIns="0" bIns="0" rIns="0">
            <a:spAutoFit/>
          </a:bodyPr>
          <a:lstStyle/>
          <a:p>
            <a:pPr algn="l">
              <a:lnSpc>
                <a:spcPts val="4641"/>
              </a:lnSpc>
            </a:pPr>
            <a:r>
              <a:rPr lang="en-US" b="true" sz="3315">
                <a:solidFill>
                  <a:srgbClr val="373372"/>
                </a:solidFill>
                <a:latin typeface="Century Gothic Paneuropean Bold"/>
                <a:ea typeface="Century Gothic Paneuropean Bold"/>
                <a:cs typeface="Century Gothic Paneuropean Bold"/>
                <a:sym typeface="Century Gothic Paneuropean Bold"/>
              </a:rPr>
              <a:t>UBERLÂNDIA</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968105" y="6095130"/>
            <a:ext cx="2074692" cy="606847"/>
          </a:xfrm>
          <a:custGeom>
            <a:avLst/>
            <a:gdLst/>
            <a:ahLst/>
            <a:cxnLst/>
            <a:rect r="r" b="b" t="t" l="l"/>
            <a:pathLst>
              <a:path h="606847" w="2074692">
                <a:moveTo>
                  <a:pt x="0" y="0"/>
                </a:moveTo>
                <a:lnTo>
                  <a:pt x="2074692" y="0"/>
                </a:lnTo>
                <a:lnTo>
                  <a:pt x="2074692" y="606848"/>
                </a:lnTo>
                <a:lnTo>
                  <a:pt x="0" y="606848"/>
                </a:lnTo>
                <a:lnTo>
                  <a:pt x="0" y="0"/>
                </a:lnTo>
                <a:close/>
              </a:path>
            </a:pathLst>
          </a:custGeom>
          <a:blipFill>
            <a:blip r:embed="rId2"/>
            <a:stretch>
              <a:fillRect l="0" t="0" r="0" b="0"/>
            </a:stretch>
          </a:blipFill>
        </p:spPr>
      </p:sp>
      <p:grpSp>
        <p:nvGrpSpPr>
          <p:cNvPr name="Group 3" id="3"/>
          <p:cNvGrpSpPr/>
          <p:nvPr/>
        </p:nvGrpSpPr>
        <p:grpSpPr>
          <a:xfrm rot="0">
            <a:off x="4433018" y="1465346"/>
            <a:ext cx="4381214" cy="1089976"/>
            <a:chOff x="0" y="0"/>
            <a:chExt cx="5841618" cy="1453301"/>
          </a:xfrm>
        </p:grpSpPr>
        <p:sp>
          <p:nvSpPr>
            <p:cNvPr name="Freeform 4" id="4"/>
            <p:cNvSpPr/>
            <p:nvPr/>
          </p:nvSpPr>
          <p:spPr>
            <a:xfrm flipH="false" flipV="false" rot="0">
              <a:off x="0" y="0"/>
              <a:ext cx="5841618" cy="1453301"/>
            </a:xfrm>
            <a:custGeom>
              <a:avLst/>
              <a:gdLst/>
              <a:ahLst/>
              <a:cxnLst/>
              <a:rect r="r" b="b" t="t" l="l"/>
              <a:pathLst>
                <a:path h="1453301" w="5841618">
                  <a:moveTo>
                    <a:pt x="0" y="0"/>
                  </a:moveTo>
                  <a:lnTo>
                    <a:pt x="5841618" y="0"/>
                  </a:lnTo>
                  <a:lnTo>
                    <a:pt x="5841618" y="1453301"/>
                  </a:lnTo>
                  <a:lnTo>
                    <a:pt x="0" y="1453301"/>
                  </a:lnTo>
                  <a:lnTo>
                    <a:pt x="0" y="0"/>
                  </a:lnTo>
                  <a:close/>
                </a:path>
              </a:pathLst>
            </a:custGeom>
            <a:blipFill>
              <a:blip r:embed="rId3">
                <a:extLst>
                  <a:ext uri="{96DAC541-7B7A-43D3-8B79-37D633B846F1}">
                    <asvg:svgBlip xmlns:asvg="http://schemas.microsoft.com/office/drawing/2016/SVG/main" r:embed="rId4"/>
                  </a:ext>
                </a:extLst>
              </a:blip>
              <a:stretch>
                <a:fillRect l="-6" t="0" r="-6" b="0"/>
              </a:stretch>
            </a:blipFill>
          </p:spPr>
        </p:sp>
        <p:sp>
          <p:nvSpPr>
            <p:cNvPr name="TextBox 5" id="5"/>
            <p:cNvSpPr txBox="true"/>
            <p:nvPr/>
          </p:nvSpPr>
          <p:spPr>
            <a:xfrm rot="0">
              <a:off x="1241968" y="320710"/>
              <a:ext cx="3644820" cy="815538"/>
            </a:xfrm>
            <a:prstGeom prst="rect">
              <a:avLst/>
            </a:prstGeom>
          </p:spPr>
          <p:txBody>
            <a:bodyPr anchor="t" rtlCol="false" tIns="0" lIns="0" bIns="0" rIns="0">
              <a:spAutoFit/>
            </a:bodyPr>
            <a:lstStyle/>
            <a:p>
              <a:pPr algn="ctr">
                <a:lnSpc>
                  <a:spcPts val="2520"/>
                </a:lnSpc>
              </a:pPr>
              <a:r>
                <a:rPr lang="en-US" sz="1800" b="true">
                  <a:solidFill>
                    <a:srgbClr val="373372"/>
                  </a:solidFill>
                  <a:latin typeface="Century Gothic Paneuropean Bold"/>
                  <a:ea typeface="Century Gothic Paneuropean Bold"/>
                  <a:cs typeface="Century Gothic Paneuropean Bold"/>
                  <a:sym typeface="Century Gothic Paneuropean Bold"/>
                </a:rPr>
                <a:t>Glória </a:t>
              </a:r>
            </a:p>
            <a:p>
              <a:pPr algn="ctr">
                <a:lnSpc>
                  <a:spcPts val="2520"/>
                </a:lnSpc>
                <a:spcBef>
                  <a:spcPct val="0"/>
                </a:spcBef>
              </a:pPr>
              <a:r>
                <a:rPr lang="en-US" b="true" sz="1800">
                  <a:solidFill>
                    <a:srgbClr val="373372"/>
                  </a:solidFill>
                  <a:latin typeface="Century Gothic Paneuropean Bold"/>
                  <a:ea typeface="Century Gothic Paneuropean Bold"/>
                  <a:cs typeface="Century Gothic Paneuropean Bold"/>
                  <a:sym typeface="Century Gothic Paneuropean Bold"/>
                </a:rPr>
                <a:t>(685 hectares)</a:t>
              </a:r>
            </a:p>
          </p:txBody>
        </p:sp>
      </p:grpSp>
      <p:grpSp>
        <p:nvGrpSpPr>
          <p:cNvPr name="Group 6" id="6"/>
          <p:cNvGrpSpPr/>
          <p:nvPr/>
        </p:nvGrpSpPr>
        <p:grpSpPr>
          <a:xfrm rot="0">
            <a:off x="4433018" y="2678998"/>
            <a:ext cx="4381214" cy="1089827"/>
            <a:chOff x="0" y="0"/>
            <a:chExt cx="5841618" cy="1453103"/>
          </a:xfrm>
        </p:grpSpPr>
        <p:sp>
          <p:nvSpPr>
            <p:cNvPr name="Freeform 7" id="7"/>
            <p:cNvSpPr/>
            <p:nvPr/>
          </p:nvSpPr>
          <p:spPr>
            <a:xfrm flipH="false" flipV="false" rot="0">
              <a:off x="0" y="0"/>
              <a:ext cx="5841618" cy="1453103"/>
            </a:xfrm>
            <a:custGeom>
              <a:avLst/>
              <a:gdLst/>
              <a:ahLst/>
              <a:cxnLst/>
              <a:rect r="r" b="b" t="t" l="l"/>
              <a:pathLst>
                <a:path h="1453103" w="5841618">
                  <a:moveTo>
                    <a:pt x="0" y="0"/>
                  </a:moveTo>
                  <a:lnTo>
                    <a:pt x="5841618" y="0"/>
                  </a:lnTo>
                  <a:lnTo>
                    <a:pt x="5841618" y="1453103"/>
                  </a:lnTo>
                  <a:lnTo>
                    <a:pt x="0" y="145310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8" id="8"/>
            <p:cNvSpPr txBox="true"/>
            <p:nvPr/>
          </p:nvSpPr>
          <p:spPr>
            <a:xfrm rot="0">
              <a:off x="856339" y="244063"/>
              <a:ext cx="4416079" cy="815340"/>
            </a:xfrm>
            <a:prstGeom prst="rect">
              <a:avLst/>
            </a:prstGeom>
          </p:spPr>
          <p:txBody>
            <a:bodyPr anchor="t" rtlCol="false" tIns="0" lIns="0" bIns="0" rIns="0">
              <a:spAutoFit/>
            </a:bodyPr>
            <a:lstStyle/>
            <a:p>
              <a:pPr algn="ctr">
                <a:lnSpc>
                  <a:spcPts val="2520"/>
                </a:lnSpc>
              </a:pPr>
              <a:r>
                <a:rPr lang="en-US" sz="1800" b="true">
                  <a:solidFill>
                    <a:srgbClr val="373372"/>
                  </a:solidFill>
                  <a:latin typeface="Century Gothic Paneuropean Bold"/>
                  <a:ea typeface="Century Gothic Paneuropean Bold"/>
                  <a:cs typeface="Century Gothic Paneuropean Bold"/>
                  <a:sym typeface="Century Gothic Paneuropean Bold"/>
                </a:rPr>
                <a:t>Capim Branco</a:t>
              </a:r>
            </a:p>
            <a:p>
              <a:pPr algn="ctr">
                <a:lnSpc>
                  <a:spcPts val="2520"/>
                </a:lnSpc>
                <a:spcBef>
                  <a:spcPct val="0"/>
                </a:spcBef>
              </a:pPr>
              <a:r>
                <a:rPr lang="en-US" b="true" sz="1800">
                  <a:solidFill>
                    <a:srgbClr val="373372"/>
                  </a:solidFill>
                  <a:latin typeface="Century Gothic Paneuropean Bold"/>
                  <a:ea typeface="Century Gothic Paneuropean Bold"/>
                  <a:cs typeface="Century Gothic Paneuropean Bold"/>
                  <a:sym typeface="Century Gothic Paneuropean Bold"/>
                </a:rPr>
                <a:t> (373 hectares)</a:t>
              </a:r>
            </a:p>
          </p:txBody>
        </p:sp>
      </p:grpSp>
      <p:grpSp>
        <p:nvGrpSpPr>
          <p:cNvPr name="Group 9" id="9"/>
          <p:cNvGrpSpPr/>
          <p:nvPr/>
        </p:nvGrpSpPr>
        <p:grpSpPr>
          <a:xfrm rot="0">
            <a:off x="4433018" y="3892650"/>
            <a:ext cx="4381214" cy="1089827"/>
            <a:chOff x="0" y="0"/>
            <a:chExt cx="5841618" cy="1453103"/>
          </a:xfrm>
        </p:grpSpPr>
        <p:sp>
          <p:nvSpPr>
            <p:cNvPr name="Freeform 10" id="10"/>
            <p:cNvSpPr/>
            <p:nvPr/>
          </p:nvSpPr>
          <p:spPr>
            <a:xfrm flipH="false" flipV="false" rot="0">
              <a:off x="0" y="0"/>
              <a:ext cx="5841618" cy="1453103"/>
            </a:xfrm>
            <a:custGeom>
              <a:avLst/>
              <a:gdLst/>
              <a:ahLst/>
              <a:cxnLst/>
              <a:rect r="r" b="b" t="t" l="l"/>
              <a:pathLst>
                <a:path h="1453103" w="5841618">
                  <a:moveTo>
                    <a:pt x="0" y="0"/>
                  </a:moveTo>
                  <a:lnTo>
                    <a:pt x="5841618" y="0"/>
                  </a:lnTo>
                  <a:lnTo>
                    <a:pt x="5841618" y="1453103"/>
                  </a:lnTo>
                  <a:lnTo>
                    <a:pt x="0" y="145310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1" id="11"/>
            <p:cNvSpPr txBox="true"/>
            <p:nvPr/>
          </p:nvSpPr>
          <p:spPr>
            <a:xfrm rot="0">
              <a:off x="1184995" y="299831"/>
              <a:ext cx="4087422" cy="815340"/>
            </a:xfrm>
            <a:prstGeom prst="rect">
              <a:avLst/>
            </a:prstGeom>
          </p:spPr>
          <p:txBody>
            <a:bodyPr anchor="t" rtlCol="false" tIns="0" lIns="0" bIns="0" rIns="0">
              <a:spAutoFit/>
            </a:bodyPr>
            <a:lstStyle/>
            <a:p>
              <a:pPr algn="ctr">
                <a:lnSpc>
                  <a:spcPts val="2520"/>
                </a:lnSpc>
              </a:pPr>
              <a:r>
                <a:rPr lang="en-US" sz="1800" b="true">
                  <a:solidFill>
                    <a:srgbClr val="373372"/>
                  </a:solidFill>
                  <a:latin typeface="Century Gothic Paneuropean Bold"/>
                  <a:ea typeface="Century Gothic Paneuropean Bold"/>
                  <a:cs typeface="Century Gothic Paneuropean Bold"/>
                  <a:sym typeface="Century Gothic Paneuropean Bold"/>
                </a:rPr>
                <a:t>Água Limpa </a:t>
              </a:r>
            </a:p>
            <a:p>
              <a:pPr algn="ctr">
                <a:lnSpc>
                  <a:spcPts val="2520"/>
                </a:lnSpc>
                <a:spcBef>
                  <a:spcPct val="0"/>
                </a:spcBef>
              </a:pPr>
              <a:r>
                <a:rPr lang="en-US" b="true" sz="1800">
                  <a:solidFill>
                    <a:srgbClr val="373372"/>
                  </a:solidFill>
                  <a:latin typeface="Century Gothic Paneuropean Bold"/>
                  <a:ea typeface="Century Gothic Paneuropean Bold"/>
                  <a:cs typeface="Century Gothic Paneuropean Bold"/>
                  <a:sym typeface="Century Gothic Paneuropean Bold"/>
                </a:rPr>
                <a:t>(670 hectares)</a:t>
              </a:r>
            </a:p>
          </p:txBody>
        </p:sp>
      </p:grpSp>
      <p:grpSp>
        <p:nvGrpSpPr>
          <p:cNvPr name="Group 12" id="12"/>
          <p:cNvGrpSpPr/>
          <p:nvPr/>
        </p:nvGrpSpPr>
        <p:grpSpPr>
          <a:xfrm rot="0">
            <a:off x="4433018" y="5106301"/>
            <a:ext cx="4381214" cy="1138717"/>
            <a:chOff x="0" y="0"/>
            <a:chExt cx="5841618" cy="1518290"/>
          </a:xfrm>
        </p:grpSpPr>
        <p:sp>
          <p:nvSpPr>
            <p:cNvPr name="Freeform 13" id="13"/>
            <p:cNvSpPr/>
            <p:nvPr/>
          </p:nvSpPr>
          <p:spPr>
            <a:xfrm flipH="false" flipV="false" rot="0">
              <a:off x="0" y="0"/>
              <a:ext cx="5841618" cy="1453103"/>
            </a:xfrm>
            <a:custGeom>
              <a:avLst/>
              <a:gdLst/>
              <a:ahLst/>
              <a:cxnLst/>
              <a:rect r="r" b="b" t="t" l="l"/>
              <a:pathLst>
                <a:path h="1453103" w="5841618">
                  <a:moveTo>
                    <a:pt x="0" y="0"/>
                  </a:moveTo>
                  <a:lnTo>
                    <a:pt x="5841618" y="0"/>
                  </a:lnTo>
                  <a:lnTo>
                    <a:pt x="5841618" y="1453103"/>
                  </a:lnTo>
                  <a:lnTo>
                    <a:pt x="0" y="1453103"/>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4" id="14"/>
            <p:cNvSpPr txBox="true"/>
            <p:nvPr/>
          </p:nvSpPr>
          <p:spPr>
            <a:xfrm rot="0">
              <a:off x="1435920" y="375713"/>
              <a:ext cx="4356832" cy="1142577"/>
            </a:xfrm>
            <a:prstGeom prst="rect">
              <a:avLst/>
            </a:prstGeom>
          </p:spPr>
          <p:txBody>
            <a:bodyPr anchor="t" rtlCol="false" tIns="0" lIns="0" bIns="0" rIns="0">
              <a:spAutoFit/>
            </a:bodyPr>
            <a:lstStyle/>
            <a:p>
              <a:pPr algn="ctr">
                <a:lnSpc>
                  <a:spcPts val="2380"/>
                </a:lnSpc>
              </a:pPr>
              <a:r>
                <a:rPr lang="en-US" sz="1700" b="true">
                  <a:solidFill>
                    <a:srgbClr val="373372"/>
                  </a:solidFill>
                  <a:latin typeface="Century Gothic Paneuropean Bold"/>
                  <a:ea typeface="Century Gothic Paneuropean Bold"/>
                  <a:cs typeface="Century Gothic Paneuropean Bold"/>
                  <a:sym typeface="Century Gothic Paneuropean Bold"/>
                </a:rPr>
                <a:t>Reserva Ecológica do Panga</a:t>
              </a:r>
            </a:p>
            <a:p>
              <a:pPr algn="ctr">
                <a:lnSpc>
                  <a:spcPts val="2380"/>
                </a:lnSpc>
              </a:pPr>
              <a:r>
                <a:rPr lang="en-US" sz="1700" b="true">
                  <a:solidFill>
                    <a:srgbClr val="373372"/>
                  </a:solidFill>
                  <a:latin typeface="Century Gothic Paneuropean Bold"/>
                  <a:ea typeface="Century Gothic Paneuropean Bold"/>
                  <a:cs typeface="Century Gothic Paneuropean Bold"/>
                  <a:sym typeface="Century Gothic Paneuropean Bold"/>
                </a:rPr>
                <a:t>(+400 hectares)</a:t>
              </a:r>
            </a:p>
            <a:p>
              <a:pPr algn="ctr">
                <a:lnSpc>
                  <a:spcPts val="2380"/>
                </a:lnSpc>
                <a:spcBef>
                  <a:spcPct val="0"/>
                </a:spcBef>
              </a:pPr>
            </a:p>
          </p:txBody>
        </p:sp>
      </p:grpSp>
      <p:sp>
        <p:nvSpPr>
          <p:cNvPr name="TextBox 15" id="15"/>
          <p:cNvSpPr txBox="true"/>
          <p:nvPr/>
        </p:nvSpPr>
        <p:spPr>
          <a:xfrm rot="0">
            <a:off x="2263965" y="159301"/>
            <a:ext cx="7865663" cy="729082"/>
          </a:xfrm>
          <a:prstGeom prst="rect">
            <a:avLst/>
          </a:prstGeom>
        </p:spPr>
        <p:txBody>
          <a:bodyPr anchor="t" rtlCol="false" tIns="0" lIns="0" bIns="0" rIns="0">
            <a:spAutoFit/>
          </a:bodyPr>
          <a:lstStyle/>
          <a:p>
            <a:pPr algn="l">
              <a:lnSpc>
                <a:spcPts val="6014"/>
              </a:lnSpc>
            </a:pPr>
            <a:r>
              <a:rPr lang="en-US" sz="4295">
                <a:solidFill>
                  <a:srgbClr val="373372"/>
                </a:solidFill>
                <a:latin typeface="Century Gothic Paneuropean"/>
                <a:ea typeface="Century Gothic Paneuropean"/>
                <a:cs typeface="Century Gothic Paneuropean"/>
                <a:sym typeface="Century Gothic Paneuropean"/>
              </a:rPr>
              <a:t>Installations en plein air</a:t>
            </a:r>
          </a:p>
        </p:txBody>
      </p:sp>
      <p:sp>
        <p:nvSpPr>
          <p:cNvPr name="Freeform 16" id="16"/>
          <p:cNvSpPr/>
          <p:nvPr/>
        </p:nvSpPr>
        <p:spPr>
          <a:xfrm flipH="false" flipV="false" rot="0">
            <a:off x="0" y="10205"/>
            <a:ext cx="1893874" cy="6858000"/>
          </a:xfrm>
          <a:custGeom>
            <a:avLst/>
            <a:gdLst/>
            <a:ahLst/>
            <a:cxnLst/>
            <a:rect r="r" b="b" t="t" l="l"/>
            <a:pathLst>
              <a:path h="6858000" w="1893874">
                <a:moveTo>
                  <a:pt x="0" y="0"/>
                </a:moveTo>
                <a:lnTo>
                  <a:pt x="1893874" y="0"/>
                </a:lnTo>
                <a:lnTo>
                  <a:pt x="1893874" y="6858000"/>
                </a:lnTo>
                <a:lnTo>
                  <a:pt x="0" y="6858000"/>
                </a:lnTo>
                <a:lnTo>
                  <a:pt x="0" y="0"/>
                </a:lnTo>
                <a:close/>
              </a:path>
            </a:pathLst>
          </a:custGeom>
          <a:blipFill>
            <a:blip r:embed="rId5"/>
            <a:stretch>
              <a:fillRect l="-244916" t="0" r="-257353"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2192000" cy="5510881"/>
          </a:xfrm>
          <a:custGeom>
            <a:avLst/>
            <a:gdLst/>
            <a:ahLst/>
            <a:cxnLst/>
            <a:rect r="r" b="b" t="t" l="l"/>
            <a:pathLst>
              <a:path h="5510881" w="12192000">
                <a:moveTo>
                  <a:pt x="0" y="0"/>
                </a:moveTo>
                <a:lnTo>
                  <a:pt x="12192000" y="0"/>
                </a:lnTo>
                <a:lnTo>
                  <a:pt x="12192000" y="5510881"/>
                </a:lnTo>
                <a:lnTo>
                  <a:pt x="0" y="5510881"/>
                </a:lnTo>
                <a:lnTo>
                  <a:pt x="0" y="0"/>
                </a:lnTo>
                <a:close/>
              </a:path>
            </a:pathLst>
          </a:custGeom>
          <a:blipFill>
            <a:blip r:embed="rId2"/>
            <a:stretch>
              <a:fillRect l="0" t="0" r="0" b="-24444"/>
            </a:stretch>
          </a:blipFill>
        </p:spPr>
      </p:sp>
      <p:sp>
        <p:nvSpPr>
          <p:cNvPr name="Freeform 3" id="3"/>
          <p:cNvSpPr/>
          <p:nvPr/>
        </p:nvSpPr>
        <p:spPr>
          <a:xfrm flipH="false" flipV="false" rot="0">
            <a:off x="8135352" y="5592683"/>
            <a:ext cx="3962508" cy="1159034"/>
          </a:xfrm>
          <a:custGeom>
            <a:avLst/>
            <a:gdLst/>
            <a:ahLst/>
            <a:cxnLst/>
            <a:rect r="r" b="b" t="t" l="l"/>
            <a:pathLst>
              <a:path h="1159034" w="3962508">
                <a:moveTo>
                  <a:pt x="0" y="0"/>
                </a:moveTo>
                <a:lnTo>
                  <a:pt x="3962508" y="0"/>
                </a:lnTo>
                <a:lnTo>
                  <a:pt x="3962508" y="1159034"/>
                </a:lnTo>
                <a:lnTo>
                  <a:pt x="0" y="1159034"/>
                </a:lnTo>
                <a:lnTo>
                  <a:pt x="0" y="0"/>
                </a:lnTo>
                <a:close/>
              </a:path>
            </a:pathLst>
          </a:custGeom>
          <a:blipFill>
            <a:blip r:embed="rId3"/>
            <a:stretch>
              <a:fillRect l="0" t="0" r="0" b="0"/>
            </a:stretch>
          </a:blipFill>
        </p:spPr>
      </p:sp>
      <p:sp>
        <p:nvSpPr>
          <p:cNvPr name="TextBox 4" id="4"/>
          <p:cNvSpPr txBox="true"/>
          <p:nvPr/>
        </p:nvSpPr>
        <p:spPr>
          <a:xfrm rot="0">
            <a:off x="176613" y="5782340"/>
            <a:ext cx="7693397" cy="694058"/>
          </a:xfrm>
          <a:prstGeom prst="rect">
            <a:avLst/>
          </a:prstGeom>
        </p:spPr>
        <p:txBody>
          <a:bodyPr anchor="t" rtlCol="false" tIns="0" lIns="0" bIns="0" rIns="0">
            <a:spAutoFit/>
          </a:bodyPr>
          <a:lstStyle/>
          <a:p>
            <a:pPr algn="l">
              <a:lnSpc>
                <a:spcPts val="5706"/>
              </a:lnSpc>
            </a:pPr>
            <a:r>
              <a:rPr lang="en-US" sz="4076">
                <a:solidFill>
                  <a:srgbClr val="373372"/>
                </a:solidFill>
                <a:latin typeface="Century Gothic Paneuropean"/>
                <a:ea typeface="Century Gothic Paneuropean"/>
                <a:cs typeface="Century Gothic Paneuropean"/>
                <a:sym typeface="Century Gothic Paneuropean"/>
              </a:rPr>
              <a:t>Découvrez notre institution</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916725" cy="6858000"/>
          </a:xfrm>
          <a:custGeom>
            <a:avLst/>
            <a:gdLst/>
            <a:ahLst/>
            <a:cxnLst/>
            <a:rect r="r" b="b" t="t" l="l"/>
            <a:pathLst>
              <a:path h="6858000" w="1916725">
                <a:moveTo>
                  <a:pt x="0" y="0"/>
                </a:moveTo>
                <a:lnTo>
                  <a:pt x="1916725" y="0"/>
                </a:lnTo>
                <a:lnTo>
                  <a:pt x="1916725" y="6858000"/>
                </a:lnTo>
                <a:lnTo>
                  <a:pt x="0" y="6858000"/>
                </a:lnTo>
                <a:lnTo>
                  <a:pt x="0" y="0"/>
                </a:lnTo>
                <a:close/>
              </a:path>
            </a:pathLst>
          </a:custGeom>
          <a:blipFill>
            <a:blip r:embed="rId2"/>
            <a:stretch>
              <a:fillRect l="-3934" t="-2143" r="-555004" b="-49370"/>
            </a:stretch>
          </a:blipFill>
        </p:spPr>
      </p:sp>
      <p:sp>
        <p:nvSpPr>
          <p:cNvPr name="Freeform 3" id="3"/>
          <p:cNvSpPr/>
          <p:nvPr/>
        </p:nvSpPr>
        <p:spPr>
          <a:xfrm flipH="false" flipV="false" rot="0">
            <a:off x="0" y="0"/>
            <a:ext cx="1916725" cy="6858000"/>
          </a:xfrm>
          <a:custGeom>
            <a:avLst/>
            <a:gdLst/>
            <a:ahLst/>
            <a:cxnLst/>
            <a:rect r="r" b="b" t="t" l="l"/>
            <a:pathLst>
              <a:path h="6858000" w="1916725">
                <a:moveTo>
                  <a:pt x="0" y="0"/>
                </a:moveTo>
                <a:lnTo>
                  <a:pt x="1916725" y="0"/>
                </a:lnTo>
                <a:lnTo>
                  <a:pt x="1916725" y="6858000"/>
                </a:lnTo>
                <a:lnTo>
                  <a:pt x="0" y="6858000"/>
                </a:lnTo>
                <a:lnTo>
                  <a:pt x="0" y="0"/>
                </a:lnTo>
                <a:close/>
              </a:path>
            </a:pathLst>
          </a:custGeom>
          <a:blipFill>
            <a:blip r:embed="rId3"/>
            <a:stretch>
              <a:fillRect l="-137912" t="0" r="-548192" b="0"/>
            </a:stretch>
          </a:blipFill>
        </p:spPr>
      </p:sp>
      <p:sp>
        <p:nvSpPr>
          <p:cNvPr name="Freeform 4" id="4"/>
          <p:cNvSpPr/>
          <p:nvPr/>
        </p:nvSpPr>
        <p:spPr>
          <a:xfrm flipH="false" flipV="false" rot="0">
            <a:off x="9982538" y="6108276"/>
            <a:ext cx="2074692" cy="606847"/>
          </a:xfrm>
          <a:custGeom>
            <a:avLst/>
            <a:gdLst/>
            <a:ahLst/>
            <a:cxnLst/>
            <a:rect r="r" b="b" t="t" l="l"/>
            <a:pathLst>
              <a:path h="606847" w="2074692">
                <a:moveTo>
                  <a:pt x="0" y="0"/>
                </a:moveTo>
                <a:lnTo>
                  <a:pt x="2074692" y="0"/>
                </a:lnTo>
                <a:lnTo>
                  <a:pt x="2074692" y="606848"/>
                </a:lnTo>
                <a:lnTo>
                  <a:pt x="0" y="606848"/>
                </a:lnTo>
                <a:lnTo>
                  <a:pt x="0" y="0"/>
                </a:lnTo>
                <a:close/>
              </a:path>
            </a:pathLst>
          </a:custGeom>
          <a:blipFill>
            <a:blip r:embed="rId4"/>
            <a:stretch>
              <a:fillRect l="0" t="0" r="0" b="0"/>
            </a:stretch>
          </a:blipFill>
        </p:spPr>
      </p:sp>
      <p:sp>
        <p:nvSpPr>
          <p:cNvPr name="Freeform 5" id="5"/>
          <p:cNvSpPr/>
          <p:nvPr/>
        </p:nvSpPr>
        <p:spPr>
          <a:xfrm flipH="false" flipV="false" rot="0">
            <a:off x="2499255" y="1470288"/>
            <a:ext cx="1402528" cy="3181493"/>
          </a:xfrm>
          <a:custGeom>
            <a:avLst/>
            <a:gdLst/>
            <a:ahLst/>
            <a:cxnLst/>
            <a:rect r="r" b="b" t="t" l="l"/>
            <a:pathLst>
              <a:path h="3181493" w="1402528">
                <a:moveTo>
                  <a:pt x="0" y="0"/>
                </a:moveTo>
                <a:lnTo>
                  <a:pt x="1402527" y="0"/>
                </a:lnTo>
                <a:lnTo>
                  <a:pt x="1402527" y="3181493"/>
                </a:lnTo>
                <a:lnTo>
                  <a:pt x="0" y="3181493"/>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6" id="6"/>
          <p:cNvSpPr/>
          <p:nvPr/>
        </p:nvSpPr>
        <p:spPr>
          <a:xfrm flipH="false" flipV="false" rot="0">
            <a:off x="10404457" y="1457715"/>
            <a:ext cx="1381773" cy="3181493"/>
          </a:xfrm>
          <a:custGeom>
            <a:avLst/>
            <a:gdLst/>
            <a:ahLst/>
            <a:cxnLst/>
            <a:rect r="r" b="b" t="t" l="l"/>
            <a:pathLst>
              <a:path h="3181493" w="1381773">
                <a:moveTo>
                  <a:pt x="0" y="0"/>
                </a:moveTo>
                <a:lnTo>
                  <a:pt x="1381773" y="0"/>
                </a:lnTo>
                <a:lnTo>
                  <a:pt x="1381773" y="3181493"/>
                </a:lnTo>
                <a:lnTo>
                  <a:pt x="0" y="3181493"/>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7" id="7"/>
          <p:cNvSpPr txBox="true"/>
          <p:nvPr/>
        </p:nvSpPr>
        <p:spPr>
          <a:xfrm rot="0">
            <a:off x="10583698" y="4846234"/>
            <a:ext cx="1473532" cy="571500"/>
          </a:xfrm>
          <a:prstGeom prst="rect">
            <a:avLst/>
          </a:prstGeom>
        </p:spPr>
        <p:txBody>
          <a:bodyPr anchor="t" rtlCol="false" tIns="0" lIns="0" bIns="0" rIns="0">
            <a:spAutoFit/>
          </a:bodyPr>
          <a:lstStyle/>
          <a:p>
            <a:pPr algn="ctr">
              <a:lnSpc>
                <a:spcPts val="2160"/>
              </a:lnSpc>
            </a:pPr>
            <a:r>
              <a:rPr lang="en-US" sz="1800">
                <a:solidFill>
                  <a:srgbClr val="000000"/>
                </a:solidFill>
                <a:latin typeface="Calibri (MS)"/>
                <a:ea typeface="Calibri (MS)"/>
                <a:cs typeface="Calibri (MS)"/>
                <a:sym typeface="Calibri (MS)"/>
              </a:rPr>
              <a:t>+3.000 fonctionnaires</a:t>
            </a:r>
          </a:p>
        </p:txBody>
      </p:sp>
      <p:sp>
        <p:nvSpPr>
          <p:cNvPr name="TextBox 8" id="8"/>
          <p:cNvSpPr txBox="true"/>
          <p:nvPr/>
        </p:nvSpPr>
        <p:spPr>
          <a:xfrm rot="0">
            <a:off x="10645687" y="1767535"/>
            <a:ext cx="921580" cy="831113"/>
          </a:xfrm>
          <a:prstGeom prst="rect">
            <a:avLst/>
          </a:prstGeom>
        </p:spPr>
        <p:txBody>
          <a:bodyPr anchor="t" rtlCol="false" tIns="0" lIns="0" bIns="0" rIns="0">
            <a:spAutoFit/>
          </a:bodyPr>
          <a:lstStyle/>
          <a:p>
            <a:pPr algn="l">
              <a:lnSpc>
                <a:spcPts val="6165"/>
              </a:lnSpc>
            </a:pPr>
            <a:r>
              <a:rPr lang="en-US" sz="4404">
                <a:solidFill>
                  <a:srgbClr val="FFFFFF"/>
                </a:solidFill>
                <a:latin typeface="Calibri (MS)"/>
                <a:ea typeface="Calibri (MS)"/>
                <a:cs typeface="Calibri (MS)"/>
                <a:sym typeface="Calibri (MS)"/>
              </a:rPr>
              <a:t>+3k</a:t>
            </a:r>
          </a:p>
        </p:txBody>
      </p:sp>
      <p:sp>
        <p:nvSpPr>
          <p:cNvPr name="Freeform 9" id="9"/>
          <p:cNvSpPr/>
          <p:nvPr/>
        </p:nvSpPr>
        <p:spPr>
          <a:xfrm flipH="false" flipV="false" rot="0">
            <a:off x="8452071" y="1470288"/>
            <a:ext cx="1402528" cy="3181493"/>
          </a:xfrm>
          <a:custGeom>
            <a:avLst/>
            <a:gdLst/>
            <a:ahLst/>
            <a:cxnLst/>
            <a:rect r="r" b="b" t="t" l="l"/>
            <a:pathLst>
              <a:path h="3181493" w="1402528">
                <a:moveTo>
                  <a:pt x="0" y="0"/>
                </a:moveTo>
                <a:lnTo>
                  <a:pt x="1402528" y="0"/>
                </a:lnTo>
                <a:lnTo>
                  <a:pt x="1402528" y="3181493"/>
                </a:lnTo>
                <a:lnTo>
                  <a:pt x="0" y="3181493"/>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TextBox 10" id="10"/>
          <p:cNvSpPr txBox="true"/>
          <p:nvPr/>
        </p:nvSpPr>
        <p:spPr>
          <a:xfrm rot="0">
            <a:off x="8553888" y="4986686"/>
            <a:ext cx="1198893" cy="571500"/>
          </a:xfrm>
          <a:prstGeom prst="rect">
            <a:avLst/>
          </a:prstGeom>
        </p:spPr>
        <p:txBody>
          <a:bodyPr anchor="t" rtlCol="false" tIns="0" lIns="0" bIns="0" rIns="0">
            <a:spAutoFit/>
          </a:bodyPr>
          <a:lstStyle/>
          <a:p>
            <a:pPr algn="ctr">
              <a:lnSpc>
                <a:spcPts val="2160"/>
              </a:lnSpc>
            </a:pPr>
            <a:r>
              <a:rPr lang="en-US" sz="1800">
                <a:solidFill>
                  <a:srgbClr val="000000"/>
                </a:solidFill>
                <a:latin typeface="Calibri (MS)"/>
                <a:ea typeface="Calibri (MS)"/>
                <a:cs typeface="Calibri (MS)"/>
                <a:sym typeface="Calibri (MS)"/>
              </a:rPr>
              <a:t>+2.000 Professeurs</a:t>
            </a:r>
          </a:p>
        </p:txBody>
      </p:sp>
      <p:sp>
        <p:nvSpPr>
          <p:cNvPr name="TextBox 11" id="11"/>
          <p:cNvSpPr txBox="true"/>
          <p:nvPr/>
        </p:nvSpPr>
        <p:spPr>
          <a:xfrm rot="0">
            <a:off x="8718990" y="1780107"/>
            <a:ext cx="906294" cy="831113"/>
          </a:xfrm>
          <a:prstGeom prst="rect">
            <a:avLst/>
          </a:prstGeom>
        </p:spPr>
        <p:txBody>
          <a:bodyPr anchor="t" rtlCol="false" tIns="0" lIns="0" bIns="0" rIns="0">
            <a:spAutoFit/>
          </a:bodyPr>
          <a:lstStyle/>
          <a:p>
            <a:pPr algn="l">
              <a:lnSpc>
                <a:spcPts val="6165"/>
              </a:lnSpc>
            </a:pPr>
            <a:r>
              <a:rPr lang="en-US" sz="4404">
                <a:solidFill>
                  <a:srgbClr val="FFFFFF"/>
                </a:solidFill>
                <a:latin typeface="Calibri (MS)"/>
                <a:ea typeface="Calibri (MS)"/>
                <a:cs typeface="Calibri (MS)"/>
                <a:sym typeface="Calibri (MS)"/>
              </a:rPr>
              <a:t>+2k</a:t>
            </a:r>
          </a:p>
        </p:txBody>
      </p:sp>
      <p:sp>
        <p:nvSpPr>
          <p:cNvPr name="Freeform 12" id="12"/>
          <p:cNvSpPr/>
          <p:nvPr/>
        </p:nvSpPr>
        <p:spPr>
          <a:xfrm flipH="false" flipV="false" rot="0">
            <a:off x="4479976" y="1470288"/>
            <a:ext cx="1402528" cy="3181493"/>
          </a:xfrm>
          <a:custGeom>
            <a:avLst/>
            <a:gdLst/>
            <a:ahLst/>
            <a:cxnLst/>
            <a:rect r="r" b="b" t="t" l="l"/>
            <a:pathLst>
              <a:path h="3181493" w="1402528">
                <a:moveTo>
                  <a:pt x="0" y="0"/>
                </a:moveTo>
                <a:lnTo>
                  <a:pt x="1402528" y="0"/>
                </a:lnTo>
                <a:lnTo>
                  <a:pt x="1402528" y="3181493"/>
                </a:lnTo>
                <a:lnTo>
                  <a:pt x="0" y="3181493"/>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TextBox 13" id="13"/>
          <p:cNvSpPr txBox="true"/>
          <p:nvPr/>
        </p:nvSpPr>
        <p:spPr>
          <a:xfrm rot="0">
            <a:off x="4620227" y="4712883"/>
            <a:ext cx="1067143" cy="838200"/>
          </a:xfrm>
          <a:prstGeom prst="rect">
            <a:avLst/>
          </a:prstGeom>
        </p:spPr>
        <p:txBody>
          <a:bodyPr anchor="t" rtlCol="false" tIns="0" lIns="0" bIns="0" rIns="0">
            <a:spAutoFit/>
          </a:bodyPr>
          <a:lstStyle/>
          <a:p>
            <a:pPr algn="ctr">
              <a:lnSpc>
                <a:spcPts val="2160"/>
              </a:lnSpc>
            </a:pPr>
            <a:r>
              <a:rPr lang="en-US" sz="1800" spc="1">
                <a:solidFill>
                  <a:srgbClr val="000000"/>
                </a:solidFill>
                <a:latin typeface="Calibri (MS)"/>
                <a:ea typeface="Calibri (MS)"/>
                <a:cs typeface="Calibri (MS)"/>
                <a:sym typeface="Calibri (MS)"/>
              </a:rPr>
              <a:t>+28.000 Étudiants inscrits</a:t>
            </a:r>
          </a:p>
        </p:txBody>
      </p:sp>
      <p:sp>
        <p:nvSpPr>
          <p:cNvPr name="TextBox 14" id="14"/>
          <p:cNvSpPr txBox="true"/>
          <p:nvPr/>
        </p:nvSpPr>
        <p:spPr>
          <a:xfrm rot="0">
            <a:off x="4577712" y="1800518"/>
            <a:ext cx="1152173" cy="831113"/>
          </a:xfrm>
          <a:prstGeom prst="rect">
            <a:avLst/>
          </a:prstGeom>
        </p:spPr>
        <p:txBody>
          <a:bodyPr anchor="t" rtlCol="false" tIns="0" lIns="0" bIns="0" rIns="0">
            <a:spAutoFit/>
          </a:bodyPr>
          <a:lstStyle/>
          <a:p>
            <a:pPr algn="l">
              <a:lnSpc>
                <a:spcPts val="6165"/>
              </a:lnSpc>
            </a:pPr>
            <a:r>
              <a:rPr lang="en-US" sz="4404">
                <a:solidFill>
                  <a:srgbClr val="FFFFFF"/>
                </a:solidFill>
                <a:latin typeface="Calibri (MS)"/>
                <a:ea typeface="Calibri (MS)"/>
                <a:cs typeface="Calibri (MS)"/>
                <a:sym typeface="Calibri (MS)"/>
              </a:rPr>
              <a:t>+28k</a:t>
            </a:r>
          </a:p>
        </p:txBody>
      </p:sp>
      <p:sp>
        <p:nvSpPr>
          <p:cNvPr name="Freeform 15" id="15"/>
          <p:cNvSpPr/>
          <p:nvPr/>
        </p:nvSpPr>
        <p:spPr>
          <a:xfrm flipH="false" flipV="false" rot="0">
            <a:off x="6476401" y="1470288"/>
            <a:ext cx="1381773" cy="3181493"/>
          </a:xfrm>
          <a:custGeom>
            <a:avLst/>
            <a:gdLst/>
            <a:ahLst/>
            <a:cxnLst/>
            <a:rect r="r" b="b" t="t" l="l"/>
            <a:pathLst>
              <a:path h="3181493" w="1381773">
                <a:moveTo>
                  <a:pt x="0" y="0"/>
                </a:moveTo>
                <a:lnTo>
                  <a:pt x="1381773" y="0"/>
                </a:lnTo>
                <a:lnTo>
                  <a:pt x="1381773" y="3181493"/>
                </a:lnTo>
                <a:lnTo>
                  <a:pt x="0" y="3181493"/>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6" id="16"/>
          <p:cNvSpPr/>
          <p:nvPr/>
        </p:nvSpPr>
        <p:spPr>
          <a:xfrm flipH="false" flipV="false" rot="0">
            <a:off x="6674378" y="2930471"/>
            <a:ext cx="985819" cy="1027079"/>
          </a:xfrm>
          <a:custGeom>
            <a:avLst/>
            <a:gdLst/>
            <a:ahLst/>
            <a:cxnLst/>
            <a:rect r="r" b="b" t="t" l="l"/>
            <a:pathLst>
              <a:path h="1027079" w="985819">
                <a:moveTo>
                  <a:pt x="0" y="0"/>
                </a:moveTo>
                <a:lnTo>
                  <a:pt x="985819" y="0"/>
                </a:lnTo>
                <a:lnTo>
                  <a:pt x="985819" y="1027079"/>
                </a:lnTo>
                <a:lnTo>
                  <a:pt x="0" y="1027079"/>
                </a:lnTo>
                <a:lnTo>
                  <a:pt x="0" y="0"/>
                </a:lnTo>
                <a:close/>
              </a:path>
            </a:pathLst>
          </a:custGeom>
          <a:blipFill>
            <a:blip r:embed="rId13">
              <a:extLst>
                <a:ext uri="{96DAC541-7B7A-43D3-8B79-37D633B846F1}">
                  <asvg:svgBlip xmlns:asvg="http://schemas.microsoft.com/office/drawing/2016/SVG/main" r:embed="rId14"/>
                </a:ext>
              </a:extLst>
            </a:blip>
            <a:stretch>
              <a:fillRect l="0" t="0" r="-21464" b="-168433"/>
            </a:stretch>
          </a:blipFill>
        </p:spPr>
      </p:sp>
      <p:sp>
        <p:nvSpPr>
          <p:cNvPr name="Freeform 17" id="17"/>
          <p:cNvSpPr/>
          <p:nvPr/>
        </p:nvSpPr>
        <p:spPr>
          <a:xfrm flipH="false" flipV="false" rot="0">
            <a:off x="6774515" y="2930471"/>
            <a:ext cx="785546" cy="929140"/>
          </a:xfrm>
          <a:custGeom>
            <a:avLst/>
            <a:gdLst/>
            <a:ahLst/>
            <a:cxnLst/>
            <a:rect r="r" b="b" t="t" l="l"/>
            <a:pathLst>
              <a:path h="929140" w="785546">
                <a:moveTo>
                  <a:pt x="0" y="0"/>
                </a:moveTo>
                <a:lnTo>
                  <a:pt x="785545" y="0"/>
                </a:lnTo>
                <a:lnTo>
                  <a:pt x="785545" y="929140"/>
                </a:lnTo>
                <a:lnTo>
                  <a:pt x="0" y="929140"/>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
        <p:nvSpPr>
          <p:cNvPr name="TextBox 18" id="18"/>
          <p:cNvSpPr txBox="true"/>
          <p:nvPr/>
        </p:nvSpPr>
        <p:spPr>
          <a:xfrm rot="0">
            <a:off x="2451091" y="433358"/>
            <a:ext cx="11210119" cy="729082"/>
          </a:xfrm>
          <a:prstGeom prst="rect">
            <a:avLst/>
          </a:prstGeom>
        </p:spPr>
        <p:txBody>
          <a:bodyPr anchor="t" rtlCol="false" tIns="0" lIns="0" bIns="0" rIns="0">
            <a:spAutoFit/>
          </a:bodyPr>
          <a:lstStyle/>
          <a:p>
            <a:pPr algn="l">
              <a:lnSpc>
                <a:spcPts val="6014"/>
              </a:lnSpc>
            </a:pPr>
            <a:r>
              <a:rPr lang="en-US" sz="4296" spc="4">
                <a:solidFill>
                  <a:srgbClr val="373372"/>
                </a:solidFill>
                <a:latin typeface="Century Gothic Paneuropean"/>
                <a:ea typeface="Century Gothic Paneuropean"/>
                <a:cs typeface="Century Gothic Paneuropean"/>
                <a:sym typeface="Century Gothic Paneuropean"/>
              </a:rPr>
              <a:t>Nos numéros institutionnels</a:t>
            </a:r>
          </a:p>
        </p:txBody>
      </p:sp>
      <p:sp>
        <p:nvSpPr>
          <p:cNvPr name="TextBox 19" id="19"/>
          <p:cNvSpPr txBox="true"/>
          <p:nvPr/>
        </p:nvSpPr>
        <p:spPr>
          <a:xfrm rot="60000">
            <a:off x="2700614" y="4853372"/>
            <a:ext cx="1021791" cy="571500"/>
          </a:xfrm>
          <a:prstGeom prst="rect">
            <a:avLst/>
          </a:prstGeom>
        </p:spPr>
        <p:txBody>
          <a:bodyPr anchor="t" rtlCol="false" tIns="0" lIns="0" bIns="0" rIns="0">
            <a:spAutoFit/>
          </a:bodyPr>
          <a:lstStyle/>
          <a:p>
            <a:pPr algn="ctr">
              <a:lnSpc>
                <a:spcPts val="2160"/>
              </a:lnSpc>
            </a:pPr>
            <a:r>
              <a:rPr lang="en-US" sz="1800" spc="1">
                <a:solidFill>
                  <a:srgbClr val="000000"/>
                </a:solidFill>
                <a:latin typeface="Calibri (MS)"/>
                <a:ea typeface="Calibri (MS)"/>
                <a:cs typeface="Calibri (MS)"/>
                <a:sym typeface="Calibri (MS)"/>
              </a:rPr>
              <a:t>+35.000 personnes</a:t>
            </a:r>
          </a:p>
        </p:txBody>
      </p:sp>
      <p:sp>
        <p:nvSpPr>
          <p:cNvPr name="TextBox 20" id="20"/>
          <p:cNvSpPr txBox="true"/>
          <p:nvPr/>
        </p:nvSpPr>
        <p:spPr>
          <a:xfrm rot="0">
            <a:off x="2635091" y="1800518"/>
            <a:ext cx="1152173" cy="831113"/>
          </a:xfrm>
          <a:prstGeom prst="rect">
            <a:avLst/>
          </a:prstGeom>
        </p:spPr>
        <p:txBody>
          <a:bodyPr anchor="t" rtlCol="false" tIns="0" lIns="0" bIns="0" rIns="0">
            <a:spAutoFit/>
          </a:bodyPr>
          <a:lstStyle/>
          <a:p>
            <a:pPr algn="l">
              <a:lnSpc>
                <a:spcPts val="6165"/>
              </a:lnSpc>
            </a:pPr>
            <a:r>
              <a:rPr lang="en-US" sz="4404">
                <a:solidFill>
                  <a:srgbClr val="FFFFFF"/>
                </a:solidFill>
                <a:latin typeface="Calibri (MS)"/>
                <a:ea typeface="Calibri (MS)"/>
                <a:cs typeface="Calibri (MS)"/>
                <a:sym typeface="Calibri (MS)"/>
              </a:rPr>
              <a:t>+35k</a:t>
            </a:r>
          </a:p>
        </p:txBody>
      </p:sp>
      <p:sp>
        <p:nvSpPr>
          <p:cNvPr name="TextBox 21" id="21"/>
          <p:cNvSpPr txBox="true"/>
          <p:nvPr/>
        </p:nvSpPr>
        <p:spPr>
          <a:xfrm rot="0">
            <a:off x="6674378" y="1933519"/>
            <a:ext cx="1381773" cy="831113"/>
          </a:xfrm>
          <a:prstGeom prst="rect">
            <a:avLst/>
          </a:prstGeom>
        </p:spPr>
        <p:txBody>
          <a:bodyPr anchor="t" rtlCol="false" tIns="0" lIns="0" bIns="0" rIns="0">
            <a:spAutoFit/>
          </a:bodyPr>
          <a:lstStyle/>
          <a:p>
            <a:pPr algn="l" marL="0" indent="0" lvl="0">
              <a:lnSpc>
                <a:spcPts val="6165"/>
              </a:lnSpc>
              <a:spcBef>
                <a:spcPct val="0"/>
              </a:spcBef>
            </a:pPr>
            <a:r>
              <a:rPr lang="en-US" sz="4404" strike="noStrike" u="none">
                <a:solidFill>
                  <a:srgbClr val="FFFFFF"/>
                </a:solidFill>
                <a:latin typeface="Calibri (MS)"/>
                <a:ea typeface="Calibri (MS)"/>
                <a:cs typeface="Calibri (MS)"/>
                <a:sym typeface="Calibri (MS)"/>
              </a:rPr>
              <a:t>+1k</a:t>
            </a:r>
          </a:p>
        </p:txBody>
      </p:sp>
      <p:sp>
        <p:nvSpPr>
          <p:cNvPr name="TextBox 22" id="22"/>
          <p:cNvSpPr txBox="true"/>
          <p:nvPr/>
        </p:nvSpPr>
        <p:spPr>
          <a:xfrm rot="0">
            <a:off x="6476401" y="4853336"/>
            <a:ext cx="1370074" cy="838200"/>
          </a:xfrm>
          <a:prstGeom prst="rect">
            <a:avLst/>
          </a:prstGeom>
        </p:spPr>
        <p:txBody>
          <a:bodyPr anchor="t" rtlCol="false" tIns="0" lIns="0" bIns="0" rIns="0">
            <a:spAutoFit/>
          </a:bodyPr>
          <a:lstStyle/>
          <a:p>
            <a:pPr algn="ctr">
              <a:lnSpc>
                <a:spcPts val="2160"/>
              </a:lnSpc>
            </a:pPr>
            <a:r>
              <a:rPr lang="en-US" sz="1800" spc="1">
                <a:solidFill>
                  <a:srgbClr val="000000"/>
                </a:solidFill>
                <a:latin typeface="Calibri (MS)"/>
                <a:ea typeface="Calibri (MS)"/>
                <a:cs typeface="Calibri (MS)"/>
                <a:sym typeface="Calibri (MS)"/>
              </a:rPr>
              <a:t>+ 1.000</a:t>
            </a:r>
          </a:p>
          <a:p>
            <a:pPr algn="ctr" marL="0" indent="0" lvl="0">
              <a:lnSpc>
                <a:spcPts val="2160"/>
              </a:lnSpc>
              <a:spcBef>
                <a:spcPct val="0"/>
              </a:spcBef>
            </a:pPr>
            <a:r>
              <a:rPr lang="en-US" sz="1800" spc="1">
                <a:solidFill>
                  <a:srgbClr val="000000"/>
                </a:solidFill>
                <a:latin typeface="Calibri (MS)"/>
                <a:ea typeface="Calibri (MS)"/>
                <a:cs typeface="Calibri (MS)"/>
                <a:sym typeface="Calibri (MS)"/>
              </a:rPr>
              <a:t>Bourses d’études</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947748" y="6093296"/>
            <a:ext cx="2074692" cy="606847"/>
          </a:xfrm>
          <a:custGeom>
            <a:avLst/>
            <a:gdLst/>
            <a:ahLst/>
            <a:cxnLst/>
            <a:rect r="r" b="b" t="t" l="l"/>
            <a:pathLst>
              <a:path h="606847" w="2074692">
                <a:moveTo>
                  <a:pt x="0" y="0"/>
                </a:moveTo>
                <a:lnTo>
                  <a:pt x="2074692" y="0"/>
                </a:lnTo>
                <a:lnTo>
                  <a:pt x="2074692" y="606848"/>
                </a:lnTo>
                <a:lnTo>
                  <a:pt x="0" y="606848"/>
                </a:lnTo>
                <a:lnTo>
                  <a:pt x="0" y="0"/>
                </a:lnTo>
                <a:close/>
              </a:path>
            </a:pathLst>
          </a:custGeom>
          <a:blipFill>
            <a:blip r:embed="rId2"/>
            <a:stretch>
              <a:fillRect l="0" t="0" r="0" b="0"/>
            </a:stretch>
          </a:blipFill>
        </p:spPr>
      </p:sp>
      <p:sp>
        <p:nvSpPr>
          <p:cNvPr name="TextBox 3" id="3"/>
          <p:cNvSpPr txBox="true"/>
          <p:nvPr/>
        </p:nvSpPr>
        <p:spPr>
          <a:xfrm rot="0">
            <a:off x="2260535" y="89256"/>
            <a:ext cx="9362076" cy="729082"/>
          </a:xfrm>
          <a:prstGeom prst="rect">
            <a:avLst/>
          </a:prstGeom>
        </p:spPr>
        <p:txBody>
          <a:bodyPr anchor="t" rtlCol="false" tIns="0" lIns="0" bIns="0" rIns="0">
            <a:spAutoFit/>
          </a:bodyPr>
          <a:lstStyle/>
          <a:p>
            <a:pPr algn="l">
              <a:lnSpc>
                <a:spcPts val="6014"/>
              </a:lnSpc>
            </a:pPr>
            <a:r>
              <a:rPr lang="en-US" sz="4296" spc="4">
                <a:solidFill>
                  <a:srgbClr val="373372"/>
                </a:solidFill>
                <a:latin typeface="Century Gothic Paneuropean"/>
                <a:ea typeface="Century Gothic Paneuropean"/>
                <a:cs typeface="Century Gothic Paneuropean"/>
                <a:sym typeface="Century Gothic Paneuropean"/>
              </a:rPr>
              <a:t>Découvrez UFU</a:t>
            </a:r>
          </a:p>
        </p:txBody>
      </p:sp>
      <p:sp>
        <p:nvSpPr>
          <p:cNvPr name="Freeform 4" id="4"/>
          <p:cNvSpPr/>
          <p:nvPr/>
        </p:nvSpPr>
        <p:spPr>
          <a:xfrm flipH="false" flipV="false" rot="0">
            <a:off x="0" y="0"/>
            <a:ext cx="1916725" cy="6939644"/>
          </a:xfrm>
          <a:custGeom>
            <a:avLst/>
            <a:gdLst/>
            <a:ahLst/>
            <a:cxnLst/>
            <a:rect r="r" b="b" t="t" l="l"/>
            <a:pathLst>
              <a:path h="6939644" w="1916725">
                <a:moveTo>
                  <a:pt x="0" y="0"/>
                </a:moveTo>
                <a:lnTo>
                  <a:pt x="1916725" y="0"/>
                </a:lnTo>
                <a:lnTo>
                  <a:pt x="1916725" y="6939644"/>
                </a:lnTo>
                <a:lnTo>
                  <a:pt x="0" y="6939644"/>
                </a:lnTo>
                <a:lnTo>
                  <a:pt x="0" y="0"/>
                </a:lnTo>
                <a:close/>
              </a:path>
            </a:pathLst>
          </a:custGeom>
          <a:blipFill>
            <a:blip r:embed="rId3"/>
            <a:stretch>
              <a:fillRect l="-140149" t="0" r="-555314" b="0"/>
            </a:stretch>
          </a:blipFill>
        </p:spPr>
      </p:sp>
      <p:sp>
        <p:nvSpPr>
          <p:cNvPr name="TextBox 5" id="5"/>
          <p:cNvSpPr txBox="true"/>
          <p:nvPr/>
        </p:nvSpPr>
        <p:spPr>
          <a:xfrm rot="0">
            <a:off x="2624533" y="5939869"/>
            <a:ext cx="6616406" cy="407512"/>
          </a:xfrm>
          <a:prstGeom prst="rect">
            <a:avLst/>
          </a:prstGeom>
        </p:spPr>
        <p:txBody>
          <a:bodyPr anchor="t" rtlCol="false" tIns="0" lIns="0" bIns="0" rIns="0">
            <a:spAutoFit/>
          </a:bodyPr>
          <a:lstStyle/>
          <a:p>
            <a:pPr algn="l">
              <a:lnSpc>
                <a:spcPts val="3260"/>
              </a:lnSpc>
            </a:pPr>
            <a:r>
              <a:rPr lang="en-US" sz="2328" u="sng">
                <a:solidFill>
                  <a:srgbClr val="373372"/>
                </a:solidFill>
                <a:latin typeface="Arimo"/>
                <a:ea typeface="Arimo"/>
                <a:cs typeface="Arimo"/>
                <a:sym typeface="Arimo"/>
                <a:hlinkClick r:id="rId4" tooltip="https://youtu.be/JuRnbN1_lg0"/>
              </a:rPr>
              <a:t>https://www.youtube.com/watch?v=0sSN29KHzY4</a:t>
            </a:r>
          </a:p>
        </p:txBody>
      </p:sp>
      <p:pic>
        <p:nvPicPr>
          <p:cNvPr name="Picture 6" id="6"/>
          <p:cNvPicPr>
            <a:picLocks noChangeAspect="true"/>
          </p:cNvPicPr>
          <p:nvPr>
            <a:videoFile r:link="rId6"/>
          </p:nvPr>
        </p:nvPicPr>
        <p:blipFill>
          <a:blip r:embed="rId5"/>
          <a:stretch>
            <a:fillRect/>
          </a:stretch>
        </p:blipFill>
        <p:spPr>
          <a:xfrm rot="0">
            <a:off x="2579676" y="1018170"/>
            <a:ext cx="8723793" cy="4903303"/>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DAGeK-wLxLM</dc:identifier>
  <dcterms:modified xsi:type="dcterms:W3CDTF">2011-08-01T06:04:30Z</dcterms:modified>
  <cp:revision>1</cp:revision>
  <dc:title>bienvenue à ufu - site</dc:title>
</cp:coreProperties>
</file>