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x="12192000" cy="6858000"/>
  <p:notesSz cx="6858000" cy="9144000"/>
  <p:embeddedFontLst>
    <p:embeddedFont>
      <p:font typeface="Mosse Thai Bold" charset="1" panose="00000500000000000000"/>
      <p:regular r:id="rId33"/>
    </p:embeddedFont>
    <p:embeddedFont>
      <p:font typeface="Mosse Thai" charset="1" panose="00000500000000000000"/>
      <p:regular r:id="rId34"/>
    </p:embeddedFont>
    <p:embeddedFont>
      <p:font typeface="Century Gothic Paneuropean Bold" charset="1" panose="020B0702020202020204"/>
      <p:regular r:id="rId35"/>
    </p:embeddedFont>
    <p:embeddedFont>
      <p:font typeface="Calibri (MS)" charset="1" panose="020F0502020204030204"/>
      <p:regular r:id="rId36"/>
    </p:embeddedFont>
    <p:embeddedFont>
      <p:font typeface="Century Gothic Paneuropean" charset="1" panose="020B0502020202020204"/>
      <p:regular r:id="rId37"/>
    </p:embeddedFont>
    <p:embeddedFont>
      <p:font typeface="Open Sans Bold" charset="1" panose="020B0806030504020204"/>
      <p:regular r:id="rId38"/>
    </p:embeddedFont>
    <p:embeddedFont>
      <p:font typeface="Calibri (MS) Bold" charset="1" panose="020F0702030404030204"/>
      <p:regular r:id="rId39"/>
    </p:embeddedFont>
    <p:embeddedFont>
      <p:font typeface="Helios" charset="1" panose="020B0504020202020204"/>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jpe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9.svg" Type="http://schemas.openxmlformats.org/officeDocument/2006/relationships/image"/><Relationship Id="rId11" Target="../media/image50.png" Type="http://schemas.openxmlformats.org/officeDocument/2006/relationships/image"/><Relationship Id="rId12" Target="../media/image51.svg" Type="http://schemas.openxmlformats.org/officeDocument/2006/relationships/image"/><Relationship Id="rId13" Target="../media/image52.png" Type="http://schemas.openxmlformats.org/officeDocument/2006/relationships/image"/><Relationship Id="rId14" Target="../media/image53.svg" Type="http://schemas.openxmlformats.org/officeDocument/2006/relationships/image"/><Relationship Id="rId15" Target="../media/image54.png" Type="http://schemas.openxmlformats.org/officeDocument/2006/relationships/image"/><Relationship Id="rId16" Target="../media/image55.svg" Type="http://schemas.openxmlformats.org/officeDocument/2006/relationships/image"/><Relationship Id="rId2" Target="../media/image42.jpeg" Type="http://schemas.openxmlformats.org/officeDocument/2006/relationships/image"/><Relationship Id="rId3" Target="../media/image43.jpeg" Type="http://schemas.openxmlformats.org/officeDocument/2006/relationships/image"/><Relationship Id="rId4" Target="../media/image23.jpeg" Type="http://schemas.openxmlformats.org/officeDocument/2006/relationships/image"/><Relationship Id="rId5" Target="../media/image44.png" Type="http://schemas.openxmlformats.org/officeDocument/2006/relationships/image"/><Relationship Id="rId6" Target="../media/image45.svg" Type="http://schemas.openxmlformats.org/officeDocument/2006/relationships/image"/><Relationship Id="rId7" Target="../media/image46.png" Type="http://schemas.openxmlformats.org/officeDocument/2006/relationships/image"/><Relationship Id="rId8" Target="../media/image47.svg" Type="http://schemas.openxmlformats.org/officeDocument/2006/relationships/image"/><Relationship Id="rId9" Target="../media/image48.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jpeg" Type="http://schemas.openxmlformats.org/officeDocument/2006/relationships/image"/><Relationship Id="rId3" Target="../media/image13.jpeg" Type="http://schemas.openxmlformats.org/officeDocument/2006/relationships/image"/><Relationship Id="rId4" Target="https://www.youtube.com/watch?v=LeZfGFKoql8" TargetMode="External" Type="http://schemas.openxmlformats.org/officeDocument/2006/relationships/video"/><Relationship Id="rId5" Target="https://www.youtube.com/watch?v=LeZfGFKoql8" TargetMode="External" Type="http://schemas.openxmlformats.org/officeDocument/2006/relationships/hyperlink"/><Relationship Id="rId6" Target="../media/image14.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6.png" Type="http://schemas.openxmlformats.org/officeDocument/2006/relationships/image"/><Relationship Id="rId3" Target="../media/image57.svg" Type="http://schemas.openxmlformats.org/officeDocument/2006/relationships/image"/><Relationship Id="rId4" Target="../media/image31.jpeg" Type="http://schemas.openxmlformats.org/officeDocument/2006/relationships/image"/><Relationship Id="rId5" Target="../media/image14.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2.png" Type="http://schemas.openxmlformats.org/officeDocument/2006/relationships/image"/><Relationship Id="rId11" Target="../media/image63.svg" Type="http://schemas.openxmlformats.org/officeDocument/2006/relationships/image"/><Relationship Id="rId12" Target="../media/image64.png" Type="http://schemas.openxmlformats.org/officeDocument/2006/relationships/image"/><Relationship Id="rId13" Target="../media/image65.svg" Type="http://schemas.openxmlformats.org/officeDocument/2006/relationships/image"/><Relationship Id="rId14" Target="../media/image66.png" Type="http://schemas.openxmlformats.org/officeDocument/2006/relationships/image"/><Relationship Id="rId15" Target="../media/image67.svg" Type="http://schemas.openxmlformats.org/officeDocument/2006/relationships/image"/><Relationship Id="rId16" Target="../media/image68.png" Type="http://schemas.openxmlformats.org/officeDocument/2006/relationships/image"/><Relationship Id="rId2" Target="../media/image56.png" Type="http://schemas.openxmlformats.org/officeDocument/2006/relationships/image"/><Relationship Id="rId3" Target="../media/image57.svg" Type="http://schemas.openxmlformats.org/officeDocument/2006/relationships/image"/><Relationship Id="rId4" Target="../media/image43.jpeg" Type="http://schemas.openxmlformats.org/officeDocument/2006/relationships/image"/><Relationship Id="rId5" Target="../media/image23.jpeg" Type="http://schemas.openxmlformats.org/officeDocument/2006/relationships/image"/><Relationship Id="rId6" Target="../media/image58.png" Type="http://schemas.openxmlformats.org/officeDocument/2006/relationships/image"/><Relationship Id="rId7" Target="../media/image59.svg" Type="http://schemas.openxmlformats.org/officeDocument/2006/relationships/image"/><Relationship Id="rId8" Target="../media/image60.png" Type="http://schemas.openxmlformats.org/officeDocument/2006/relationships/image"/><Relationship Id="rId9" Target="../media/image61.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jpeg" Type="http://schemas.openxmlformats.org/officeDocument/2006/relationships/image"/><Relationship Id="rId3" Target="../media/image23.jpeg" Type="http://schemas.openxmlformats.org/officeDocument/2006/relationships/image"/><Relationship Id="rId4" Target="../media/image69.png" Type="http://schemas.openxmlformats.org/officeDocument/2006/relationships/image"/><Relationship Id="rId5" Target="../media/image70.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 Id="rId3" Target="../media/image71.png" Type="http://schemas.openxmlformats.org/officeDocument/2006/relationships/image"/><Relationship Id="rId4" Target="../media/image72.png" Type="http://schemas.openxmlformats.org/officeDocument/2006/relationships/image"/><Relationship Id="rId5" Target="../media/image73.png" Type="http://schemas.openxmlformats.org/officeDocument/2006/relationships/image"/><Relationship Id="rId6" Target="../media/image74.png" Type="http://schemas.openxmlformats.org/officeDocument/2006/relationships/image"/><Relationship Id="rId7" Target="../media/image75.png" Type="http://schemas.openxmlformats.org/officeDocument/2006/relationships/image"/><Relationship Id="rId8" Target="../media/image31.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jpeg" Type="http://schemas.openxmlformats.org/officeDocument/2006/relationships/image"/><Relationship Id="rId3" Target="../media/image76.png" Type="http://schemas.openxmlformats.org/officeDocument/2006/relationships/image"/><Relationship Id="rId4" Target="../media/image77.png" Type="http://schemas.openxmlformats.org/officeDocument/2006/relationships/image"/><Relationship Id="rId5" Target="../media/image78.png" Type="http://schemas.openxmlformats.org/officeDocument/2006/relationships/image"/><Relationship Id="rId6" Target="../media/image32.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jpeg" Type="http://schemas.openxmlformats.org/officeDocument/2006/relationships/image"/><Relationship Id="rId3" Target="../media/image79.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3.png" Type="http://schemas.openxmlformats.org/officeDocument/2006/relationships/image"/><Relationship Id="rId11" Target="../media/image84.svg" Type="http://schemas.openxmlformats.org/officeDocument/2006/relationships/image"/><Relationship Id="rId12" Target="../media/image85.png" Type="http://schemas.openxmlformats.org/officeDocument/2006/relationships/image"/><Relationship Id="rId13" Target="../media/image86.svg" Type="http://schemas.openxmlformats.org/officeDocument/2006/relationships/image"/><Relationship Id="rId14" Target="../media/image87.png" Type="http://schemas.openxmlformats.org/officeDocument/2006/relationships/image"/><Relationship Id="rId15" Target="../media/image88.png" Type="http://schemas.openxmlformats.org/officeDocument/2006/relationships/image"/><Relationship Id="rId16" Target="../media/image89.svg" Type="http://schemas.openxmlformats.org/officeDocument/2006/relationships/image"/><Relationship Id="rId2" Target="../media/image14.jpeg" Type="http://schemas.openxmlformats.org/officeDocument/2006/relationships/image"/><Relationship Id="rId3" Target="../media/image80.jpeg" Type="http://schemas.openxmlformats.org/officeDocument/2006/relationships/image"/><Relationship Id="rId4" Target="../media/image81.png" Type="http://schemas.openxmlformats.org/officeDocument/2006/relationships/image"/><Relationship Id="rId5" Target="../media/image82.svg" Type="http://schemas.openxmlformats.org/officeDocument/2006/relationships/image"/><Relationship Id="rId6" Target="../media/image52.png" Type="http://schemas.openxmlformats.org/officeDocument/2006/relationships/image"/><Relationship Id="rId7" Target="../media/image53.svg" Type="http://schemas.openxmlformats.org/officeDocument/2006/relationships/image"/><Relationship Id="rId8" Target="../media/image48.png" Type="http://schemas.openxmlformats.org/officeDocument/2006/relationships/image"/><Relationship Id="rId9" Target="../media/image49.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7.png" Type="http://schemas.openxmlformats.org/officeDocument/2006/relationships/image"/><Relationship Id="rId11" Target="../media/image98.png" Type="http://schemas.openxmlformats.org/officeDocument/2006/relationships/image"/><Relationship Id="rId2" Target="../media/image90.jpeg" Type="http://schemas.openxmlformats.org/officeDocument/2006/relationships/image"/><Relationship Id="rId3" Target="../media/image91.png" Type="http://schemas.openxmlformats.org/officeDocument/2006/relationships/image"/><Relationship Id="rId4" Target="../media/image92.svg" Type="http://schemas.openxmlformats.org/officeDocument/2006/relationships/image"/><Relationship Id="rId5" Target="../media/image23.jpeg" Type="http://schemas.openxmlformats.org/officeDocument/2006/relationships/image"/><Relationship Id="rId6" Target="../media/image93.png" Type="http://schemas.openxmlformats.org/officeDocument/2006/relationships/image"/><Relationship Id="rId7" Target="../media/image94.png" Type="http://schemas.openxmlformats.org/officeDocument/2006/relationships/image"/><Relationship Id="rId8" Target="../media/image95.png" Type="http://schemas.openxmlformats.org/officeDocument/2006/relationships/image"/><Relationship Id="rId9" Target="../media/image96.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 Id="rId5" Target="../media/image9.png" Type="http://schemas.openxmlformats.org/officeDocument/2006/relationships/image"/><Relationship Id="rId6" Target="../media/image10.svg" Type="http://schemas.openxmlformats.org/officeDocument/2006/relationships/image"/><Relationship Id="rId7" Target="../media/image11.png" Type="http://schemas.openxmlformats.org/officeDocument/2006/relationships/image"/><Relationship Id="rId8" Target="../media/image12.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5.png" Type="http://schemas.openxmlformats.org/officeDocument/2006/relationships/image"/><Relationship Id="rId2" Target="../media/image14.jpeg" Type="http://schemas.openxmlformats.org/officeDocument/2006/relationships/image"/><Relationship Id="rId3" Target="../media/image80.jpeg" Type="http://schemas.openxmlformats.org/officeDocument/2006/relationships/image"/><Relationship Id="rId4" Target="../media/image99.png" Type="http://schemas.openxmlformats.org/officeDocument/2006/relationships/image"/><Relationship Id="rId5" Target="../media/image100.png" Type="http://schemas.openxmlformats.org/officeDocument/2006/relationships/image"/><Relationship Id="rId6" Target="../media/image101.png" Type="http://schemas.openxmlformats.org/officeDocument/2006/relationships/image"/><Relationship Id="rId7" Target="../media/image102.png" Type="http://schemas.openxmlformats.org/officeDocument/2006/relationships/image"/><Relationship Id="rId8" Target="../media/image103.png" Type="http://schemas.openxmlformats.org/officeDocument/2006/relationships/image"/><Relationship Id="rId9" Target="../media/image104.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 Id="rId3" Target="../media/image80.jpeg" Type="http://schemas.openxmlformats.org/officeDocument/2006/relationships/image"/><Relationship Id="rId4" Target="../media/image106.png" Type="http://schemas.openxmlformats.org/officeDocument/2006/relationships/image"/><Relationship Id="rId5" Target="../media/image107.png" Type="http://schemas.openxmlformats.org/officeDocument/2006/relationships/image"/><Relationship Id="rId6" Target="../media/image108.png" Type="http://schemas.openxmlformats.org/officeDocument/2006/relationships/image"/><Relationship Id="rId7" Target="../media/image109.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jpeg" Type="http://schemas.openxmlformats.org/officeDocument/2006/relationships/image"/><Relationship Id="rId3" Target="../media/image90.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jpeg" Type="http://schemas.openxmlformats.org/officeDocument/2006/relationships/image"/><Relationship Id="rId3" Target="../media/image110.png" Type="http://schemas.openxmlformats.org/officeDocument/2006/relationships/image"/><Relationship Id="rId4" Target="../media/image111.png" Type="http://schemas.openxmlformats.org/officeDocument/2006/relationships/image"/><Relationship Id="rId5" Target="../media/image112.png" Type="http://schemas.openxmlformats.org/officeDocument/2006/relationships/image"/><Relationship Id="rId6" Target="../media/image90.jpe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3.png" Type="http://schemas.openxmlformats.org/officeDocument/2006/relationships/image"/><Relationship Id="rId3" Target="../media/image23.jpeg" Type="http://schemas.openxmlformats.org/officeDocument/2006/relationships/image"/><Relationship Id="rId4" Target="../media/image114.png" Type="http://schemas.openxmlformats.org/officeDocument/2006/relationships/image"/><Relationship Id="rId5" Target="../media/image90.jpe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5.png" Type="http://schemas.openxmlformats.org/officeDocument/2006/relationships/image"/><Relationship Id="rId3" Target="../media/image116.jpeg" Type="http://schemas.openxmlformats.org/officeDocument/2006/relationships/image"/><Relationship Id="rId4" Target="../media/image117.jpeg" Type="http://schemas.openxmlformats.org/officeDocument/2006/relationships/image"/><Relationship Id="rId5" Target="../media/image23.jpeg" Type="http://schemas.openxmlformats.org/officeDocument/2006/relationships/image"/><Relationship Id="rId6" Target="../media/image118.png" Type="http://schemas.openxmlformats.org/officeDocument/2006/relationships/image"/><Relationship Id="rId7" Target="../media/image90.jpe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 Id="rId3" Target="../media/image80.jpeg" Type="http://schemas.openxmlformats.org/officeDocument/2006/relationships/image"/><Relationship Id="rId4" Target="https://dri.ufu.br" TargetMode="External" Type="http://schemas.openxmlformats.org/officeDocument/2006/relationships/hyperlink"/><Relationship Id="rId5" Target="../media/image119.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jpeg" Type="http://schemas.openxmlformats.org/officeDocument/2006/relationships/image"/><Relationship Id="rId3" Target="../media/image79.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13.jpeg" Type="http://schemas.openxmlformats.org/officeDocument/2006/relationships/image"/><Relationship Id="rId4" Target="https://youtu.be/BoeozkNWwHw?si=dB-l85EBoYeLOXFc" TargetMode="External" Type="http://schemas.openxmlformats.org/officeDocument/2006/relationships/video"/><Relationship Id="rId5" Target="../media/image14.jpeg" Type="http://schemas.openxmlformats.org/officeDocument/2006/relationships/image"/><Relationship Id="rId6" Target="https://youtu.be/BoeozkNWwHw?si=dB-l85EBoYeLOXFc" TargetMode="External" Type="http://schemas.openxmlformats.org/officeDocument/2006/relationships/hyperlink"/></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15.png" Type="http://schemas.openxmlformats.org/officeDocument/2006/relationships/image"/><Relationship Id="rId4" Target="../media/image14.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16.png" Type="http://schemas.openxmlformats.org/officeDocument/2006/relationships/image"/><Relationship Id="rId4" Target="../media/image17.png" Type="http://schemas.openxmlformats.org/officeDocument/2006/relationships/image"/><Relationship Id="rId5" Target="../media/image14.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6.svg" Type="http://schemas.openxmlformats.org/officeDocument/2006/relationships/image"/><Relationship Id="rId2" Target="../media/image18.png" Type="http://schemas.openxmlformats.org/officeDocument/2006/relationships/image"/><Relationship Id="rId3" Target="../media/image19.svg" Type="http://schemas.openxmlformats.org/officeDocument/2006/relationships/image"/><Relationship Id="rId4" Target="../media/image20.png" Type="http://schemas.openxmlformats.org/officeDocument/2006/relationships/image"/><Relationship Id="rId5" Target="../media/image21.png" Type="http://schemas.openxmlformats.org/officeDocument/2006/relationships/image"/><Relationship Id="rId6" Target="../media/image22.png" Type="http://schemas.openxmlformats.org/officeDocument/2006/relationships/image"/><Relationship Id="rId7" Target="../media/image23.jpeg" Type="http://schemas.openxmlformats.org/officeDocument/2006/relationships/image"/><Relationship Id="rId8" Target="../media/image24.jpeg" Type="http://schemas.openxmlformats.org/officeDocument/2006/relationships/image"/><Relationship Id="rId9" Target="../media/image25.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jpeg" Type="http://schemas.openxmlformats.org/officeDocument/2006/relationships/image"/><Relationship Id="rId3" Target="../media/image27.png" Type="http://schemas.openxmlformats.org/officeDocument/2006/relationships/image"/><Relationship Id="rId4" Target="../media/image28.svg" Type="http://schemas.openxmlformats.org/officeDocument/2006/relationships/image"/><Relationship Id="rId5" Target="../media/image24.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jpeg" Type="http://schemas.openxmlformats.org/officeDocument/2006/relationships/image"/><Relationship Id="rId3" Target="../media/image23.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12" Target="../media/image40.png" Type="http://schemas.openxmlformats.org/officeDocument/2006/relationships/image"/><Relationship Id="rId13" Target="../media/image41.svg" Type="http://schemas.openxmlformats.org/officeDocument/2006/relationships/image"/><Relationship Id="rId2" Target="../media/image30.jpeg" Type="http://schemas.openxmlformats.org/officeDocument/2006/relationships/image"/><Relationship Id="rId3" Target="../media/image31.jpeg" Type="http://schemas.openxmlformats.org/officeDocument/2006/relationships/image"/><Relationship Id="rId4" Target="../media/image32.jpeg" Type="http://schemas.openxmlformats.org/officeDocument/2006/relationships/image"/><Relationship Id="rId5" Target="../media/image33.png" Type="http://schemas.openxmlformats.org/officeDocument/2006/relationships/image"/><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108250"/>
            <a:ext cx="12284687" cy="7386168"/>
          </a:xfrm>
          <a:custGeom>
            <a:avLst/>
            <a:gdLst/>
            <a:ahLst/>
            <a:cxnLst/>
            <a:rect r="r" b="b" t="t" l="l"/>
            <a:pathLst>
              <a:path h="7386168" w="12284687">
                <a:moveTo>
                  <a:pt x="0" y="0"/>
                </a:moveTo>
                <a:lnTo>
                  <a:pt x="12284687" y="0"/>
                </a:lnTo>
                <a:lnTo>
                  <a:pt x="12284687" y="7386168"/>
                </a:lnTo>
                <a:lnTo>
                  <a:pt x="0" y="7386168"/>
                </a:lnTo>
                <a:lnTo>
                  <a:pt x="0" y="0"/>
                </a:lnTo>
                <a:close/>
              </a:path>
            </a:pathLst>
          </a:custGeom>
          <a:blipFill>
            <a:blip r:embed="rId2">
              <a:alphaModFix amt="23000"/>
            </a:blip>
            <a:stretch>
              <a:fillRect l="0" t="0" r="0" b="0"/>
            </a:stretch>
          </a:blipFill>
        </p:spPr>
      </p:sp>
      <p:grpSp>
        <p:nvGrpSpPr>
          <p:cNvPr name="Group 3" id="3"/>
          <p:cNvGrpSpPr/>
          <p:nvPr/>
        </p:nvGrpSpPr>
        <p:grpSpPr>
          <a:xfrm rot="0">
            <a:off x="1252574" y="5074670"/>
            <a:ext cx="1259578" cy="1487270"/>
            <a:chOff x="0" y="0"/>
            <a:chExt cx="688365" cy="812800"/>
          </a:xfrm>
        </p:grpSpPr>
        <p:sp>
          <p:nvSpPr>
            <p:cNvPr name="Freeform 4" id="4"/>
            <p:cNvSpPr/>
            <p:nvPr/>
          </p:nvSpPr>
          <p:spPr>
            <a:xfrm flipH="false" flipV="false" rot="0">
              <a:off x="0" y="0"/>
              <a:ext cx="688365" cy="812800"/>
            </a:xfrm>
            <a:custGeom>
              <a:avLst/>
              <a:gdLst/>
              <a:ahLst/>
              <a:cxnLst/>
              <a:rect r="r" b="b" t="t" l="l"/>
              <a:pathLst>
                <a:path h="812800" w="688365">
                  <a:moveTo>
                    <a:pt x="344183" y="0"/>
                  </a:moveTo>
                  <a:lnTo>
                    <a:pt x="688365" y="203200"/>
                  </a:lnTo>
                  <a:lnTo>
                    <a:pt x="688365" y="609600"/>
                  </a:lnTo>
                  <a:lnTo>
                    <a:pt x="344183" y="812800"/>
                  </a:lnTo>
                  <a:lnTo>
                    <a:pt x="0" y="609600"/>
                  </a:lnTo>
                  <a:lnTo>
                    <a:pt x="0" y="203200"/>
                  </a:lnTo>
                  <a:lnTo>
                    <a:pt x="344183" y="0"/>
                  </a:lnTo>
                  <a:close/>
                </a:path>
              </a:pathLst>
            </a:custGeom>
            <a:blipFill>
              <a:blip r:embed="rId3"/>
              <a:stretch>
                <a:fillRect l="-90970" t="0" r="-9645" b="-13197"/>
              </a:stretch>
            </a:blipFill>
            <a:ln w="76200" cap="sq">
              <a:solidFill>
                <a:srgbClr val="373372"/>
              </a:solidFill>
              <a:prstDash val="solid"/>
              <a:miter/>
            </a:ln>
          </p:spPr>
        </p:sp>
      </p:grpSp>
      <p:sp>
        <p:nvSpPr>
          <p:cNvPr name="TextBox 5" id="5"/>
          <p:cNvSpPr txBox="true"/>
          <p:nvPr/>
        </p:nvSpPr>
        <p:spPr>
          <a:xfrm rot="0">
            <a:off x="0" y="573559"/>
            <a:ext cx="7457999" cy="2017731"/>
          </a:xfrm>
          <a:prstGeom prst="rect">
            <a:avLst/>
          </a:prstGeom>
        </p:spPr>
        <p:txBody>
          <a:bodyPr anchor="t" rtlCol="false" tIns="0" lIns="0" bIns="0" rIns="0">
            <a:spAutoFit/>
          </a:bodyPr>
          <a:lstStyle/>
          <a:p>
            <a:pPr algn="ctr">
              <a:lnSpc>
                <a:spcPts val="7682"/>
              </a:lnSpc>
            </a:pPr>
            <a:r>
              <a:rPr lang="en-US" b="true" sz="8536" spc="-170">
                <a:solidFill>
                  <a:srgbClr val="373372"/>
                </a:solidFill>
                <a:latin typeface="Mosse Thai Bold"/>
                <a:ea typeface="Mosse Thai Bold"/>
                <a:cs typeface="Mosse Thai Bold"/>
                <a:sym typeface="Mosse Thai Bold"/>
              </a:rPr>
              <a:t>BIENVENUE À UFU</a:t>
            </a:r>
          </a:p>
        </p:txBody>
      </p:sp>
      <p:grpSp>
        <p:nvGrpSpPr>
          <p:cNvPr name="Group 6" id="6"/>
          <p:cNvGrpSpPr/>
          <p:nvPr/>
        </p:nvGrpSpPr>
        <p:grpSpPr>
          <a:xfrm rot="0">
            <a:off x="1252574" y="3648633"/>
            <a:ext cx="1278123" cy="1487270"/>
            <a:chOff x="0" y="0"/>
            <a:chExt cx="698500" cy="812800"/>
          </a:xfrm>
        </p:grpSpPr>
        <p:sp>
          <p:nvSpPr>
            <p:cNvPr name="Freeform 7" id="7"/>
            <p:cNvSpPr/>
            <p:nvPr/>
          </p:nvSpPr>
          <p:spPr>
            <a:xfrm flipH="false" flipV="false" rot="0">
              <a:off x="0" y="0"/>
              <a:ext cx="698500" cy="812800"/>
            </a:xfrm>
            <a:custGeom>
              <a:avLst/>
              <a:gdLst/>
              <a:ahLst/>
              <a:cxnLst/>
              <a:rect r="r" b="b" t="t" l="l"/>
              <a:pathLst>
                <a:path h="812800" w="698500">
                  <a:moveTo>
                    <a:pt x="349250" y="0"/>
                  </a:moveTo>
                  <a:lnTo>
                    <a:pt x="698500" y="203200"/>
                  </a:lnTo>
                  <a:lnTo>
                    <a:pt x="698500" y="609600"/>
                  </a:lnTo>
                  <a:lnTo>
                    <a:pt x="349250" y="812800"/>
                  </a:lnTo>
                  <a:lnTo>
                    <a:pt x="0" y="609600"/>
                  </a:lnTo>
                  <a:lnTo>
                    <a:pt x="0" y="203200"/>
                  </a:lnTo>
                  <a:lnTo>
                    <a:pt x="349250" y="0"/>
                  </a:lnTo>
                  <a:close/>
                </a:path>
              </a:pathLst>
            </a:custGeom>
            <a:blipFill>
              <a:blip r:embed="rId4"/>
              <a:stretch>
                <a:fillRect l="0" t="0" r="0" b="-28745"/>
              </a:stretch>
            </a:blipFill>
            <a:ln w="76200" cap="sq">
              <a:solidFill>
                <a:srgbClr val="373372"/>
              </a:solidFill>
              <a:prstDash val="solid"/>
              <a:miter/>
            </a:ln>
          </p:spPr>
        </p:sp>
      </p:grpSp>
      <p:sp>
        <p:nvSpPr>
          <p:cNvPr name="TextBox 8" id="8"/>
          <p:cNvSpPr txBox="true"/>
          <p:nvPr/>
        </p:nvSpPr>
        <p:spPr>
          <a:xfrm rot="0">
            <a:off x="4972969" y="5427880"/>
            <a:ext cx="1538033" cy="217814"/>
          </a:xfrm>
          <a:prstGeom prst="rect">
            <a:avLst/>
          </a:prstGeom>
        </p:spPr>
        <p:txBody>
          <a:bodyPr anchor="t" rtlCol="false" tIns="0" lIns="0" bIns="0" rIns="0">
            <a:spAutoFit/>
          </a:bodyPr>
          <a:lstStyle/>
          <a:p>
            <a:pPr algn="ctr">
              <a:lnSpc>
                <a:spcPts val="1644"/>
              </a:lnSpc>
            </a:pPr>
            <a:r>
              <a:rPr lang="en-US" sz="1827" spc="-36">
                <a:solidFill>
                  <a:srgbClr val="373372"/>
                </a:solidFill>
                <a:latin typeface="Mosse Thai"/>
                <a:ea typeface="Mosse Thai"/>
                <a:cs typeface="Mosse Thai"/>
                <a:sym typeface="Mosse Thai"/>
              </a:rPr>
              <a:t>VICE -RECTRICE</a:t>
            </a:r>
          </a:p>
        </p:txBody>
      </p:sp>
      <p:grpSp>
        <p:nvGrpSpPr>
          <p:cNvPr name="Group 9" id="9"/>
          <p:cNvGrpSpPr/>
          <p:nvPr/>
        </p:nvGrpSpPr>
        <p:grpSpPr>
          <a:xfrm rot="0">
            <a:off x="2530696" y="3868652"/>
            <a:ext cx="3980306" cy="733041"/>
            <a:chOff x="0" y="0"/>
            <a:chExt cx="5307074" cy="977388"/>
          </a:xfrm>
        </p:grpSpPr>
        <p:sp>
          <p:nvSpPr>
            <p:cNvPr name="Freeform 10" id="10"/>
            <p:cNvSpPr/>
            <p:nvPr/>
          </p:nvSpPr>
          <p:spPr>
            <a:xfrm flipH="false" flipV="false" rot="0">
              <a:off x="0" y="353807"/>
              <a:ext cx="5307074" cy="623581"/>
            </a:xfrm>
            <a:custGeom>
              <a:avLst/>
              <a:gdLst/>
              <a:ahLst/>
              <a:cxnLst/>
              <a:rect r="r" b="b" t="t" l="l"/>
              <a:pathLst>
                <a:path h="623581" w="5307074">
                  <a:moveTo>
                    <a:pt x="0" y="0"/>
                  </a:moveTo>
                  <a:lnTo>
                    <a:pt x="5307074" y="0"/>
                  </a:lnTo>
                  <a:lnTo>
                    <a:pt x="5307074" y="623581"/>
                  </a:lnTo>
                  <a:lnTo>
                    <a:pt x="0" y="62358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1" id="11"/>
            <p:cNvSpPr txBox="true"/>
            <p:nvPr/>
          </p:nvSpPr>
          <p:spPr>
            <a:xfrm rot="0">
              <a:off x="4022938" y="57150"/>
              <a:ext cx="1284137" cy="302682"/>
            </a:xfrm>
            <a:prstGeom prst="rect">
              <a:avLst/>
            </a:prstGeom>
          </p:spPr>
          <p:txBody>
            <a:bodyPr anchor="t" rtlCol="false" tIns="0" lIns="0" bIns="0" rIns="0">
              <a:spAutoFit/>
            </a:bodyPr>
            <a:lstStyle/>
            <a:p>
              <a:pPr algn="ctr">
                <a:lnSpc>
                  <a:spcPts val="1649"/>
                </a:lnSpc>
              </a:pPr>
              <a:r>
                <a:rPr lang="en-US" sz="1833" spc="-36">
                  <a:solidFill>
                    <a:srgbClr val="373372"/>
                  </a:solidFill>
                  <a:latin typeface="Mosse Thai"/>
                  <a:ea typeface="Mosse Thai"/>
                  <a:cs typeface="Mosse Thai"/>
                  <a:sym typeface="Mosse Thai"/>
                </a:rPr>
                <a:t>RECTEUR</a:t>
              </a:r>
            </a:p>
          </p:txBody>
        </p:sp>
        <p:sp>
          <p:nvSpPr>
            <p:cNvPr name="TextBox 12" id="12"/>
            <p:cNvSpPr txBox="true"/>
            <p:nvPr/>
          </p:nvSpPr>
          <p:spPr>
            <a:xfrm rot="0">
              <a:off x="131000" y="498231"/>
              <a:ext cx="5045075" cy="355600"/>
            </a:xfrm>
            <a:prstGeom prst="rect">
              <a:avLst/>
            </a:prstGeom>
          </p:spPr>
          <p:txBody>
            <a:bodyPr anchor="t" rtlCol="false" tIns="0" lIns="0" bIns="0" rIns="0">
              <a:spAutoFit/>
            </a:bodyPr>
            <a:lstStyle/>
            <a:p>
              <a:pPr algn="ctr">
                <a:lnSpc>
                  <a:spcPts val="2160"/>
                </a:lnSpc>
                <a:spcBef>
                  <a:spcPct val="0"/>
                </a:spcBef>
              </a:pPr>
              <a:r>
                <a:rPr lang="en-US" sz="1800">
                  <a:solidFill>
                    <a:srgbClr val="FFFFFF"/>
                  </a:solidFill>
                  <a:latin typeface="Mosse Thai"/>
                  <a:ea typeface="Mosse Thai"/>
                  <a:cs typeface="Mosse Thai"/>
                  <a:sym typeface="Mosse Thai"/>
                </a:rPr>
                <a:t>Prof. Dr. Carlos Henrique de Carvalho</a:t>
              </a:r>
            </a:p>
          </p:txBody>
        </p:sp>
      </p:grpSp>
      <p:grpSp>
        <p:nvGrpSpPr>
          <p:cNvPr name="Group 13" id="13"/>
          <p:cNvGrpSpPr/>
          <p:nvPr/>
        </p:nvGrpSpPr>
        <p:grpSpPr>
          <a:xfrm rot="0">
            <a:off x="2485462" y="5645695"/>
            <a:ext cx="3980306" cy="467686"/>
            <a:chOff x="0" y="0"/>
            <a:chExt cx="5307074" cy="623581"/>
          </a:xfrm>
        </p:grpSpPr>
        <p:sp>
          <p:nvSpPr>
            <p:cNvPr name="Freeform 14" id="14"/>
            <p:cNvSpPr/>
            <p:nvPr/>
          </p:nvSpPr>
          <p:spPr>
            <a:xfrm flipH="false" flipV="false" rot="0">
              <a:off x="0" y="0"/>
              <a:ext cx="5307074" cy="623581"/>
            </a:xfrm>
            <a:custGeom>
              <a:avLst/>
              <a:gdLst/>
              <a:ahLst/>
              <a:cxnLst/>
              <a:rect r="r" b="b" t="t" l="l"/>
              <a:pathLst>
                <a:path h="623581" w="5307074">
                  <a:moveTo>
                    <a:pt x="0" y="0"/>
                  </a:moveTo>
                  <a:lnTo>
                    <a:pt x="5307074" y="0"/>
                  </a:lnTo>
                  <a:lnTo>
                    <a:pt x="5307074" y="623581"/>
                  </a:lnTo>
                  <a:lnTo>
                    <a:pt x="0" y="62358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5" id="15"/>
            <p:cNvSpPr txBox="true"/>
            <p:nvPr/>
          </p:nvSpPr>
          <p:spPr>
            <a:xfrm rot="0">
              <a:off x="63188" y="133991"/>
              <a:ext cx="5086548" cy="355600"/>
            </a:xfrm>
            <a:prstGeom prst="rect">
              <a:avLst/>
            </a:prstGeom>
          </p:spPr>
          <p:txBody>
            <a:bodyPr anchor="t" rtlCol="false" tIns="0" lIns="0" bIns="0" rIns="0">
              <a:spAutoFit/>
            </a:bodyPr>
            <a:lstStyle/>
            <a:p>
              <a:pPr algn="ctr">
                <a:lnSpc>
                  <a:spcPts val="2160"/>
                </a:lnSpc>
                <a:spcBef>
                  <a:spcPct val="0"/>
                </a:spcBef>
              </a:pPr>
              <a:r>
                <a:rPr lang="en-US" sz="1800">
                  <a:solidFill>
                    <a:srgbClr val="FFFFFF"/>
                  </a:solidFill>
                  <a:latin typeface="Mosse Thai"/>
                  <a:ea typeface="Mosse Thai"/>
                  <a:cs typeface="Mosse Thai"/>
                  <a:sym typeface="Mosse Thai"/>
                </a:rPr>
                <a:t>Profª. Dra. Catarina Machado Azeredo</a:t>
              </a: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916725" cy="6858000"/>
          </a:xfrm>
          <a:custGeom>
            <a:avLst/>
            <a:gdLst/>
            <a:ahLst/>
            <a:cxnLst/>
            <a:rect r="r" b="b" t="t" l="l"/>
            <a:pathLst>
              <a:path h="6858000" w="1916725">
                <a:moveTo>
                  <a:pt x="0" y="0"/>
                </a:moveTo>
                <a:lnTo>
                  <a:pt x="1916725" y="0"/>
                </a:lnTo>
                <a:lnTo>
                  <a:pt x="1916725" y="6858000"/>
                </a:lnTo>
                <a:lnTo>
                  <a:pt x="0" y="6858000"/>
                </a:lnTo>
                <a:lnTo>
                  <a:pt x="0" y="0"/>
                </a:lnTo>
                <a:close/>
              </a:path>
            </a:pathLst>
          </a:custGeom>
          <a:blipFill>
            <a:blip r:embed="rId2"/>
            <a:stretch>
              <a:fillRect l="-3934" t="-2143" r="-555004" b="-49370"/>
            </a:stretch>
          </a:blipFill>
        </p:spPr>
      </p:sp>
      <p:sp>
        <p:nvSpPr>
          <p:cNvPr name="Freeform 3" id="3"/>
          <p:cNvSpPr/>
          <p:nvPr/>
        </p:nvSpPr>
        <p:spPr>
          <a:xfrm flipH="false" flipV="false" rot="0">
            <a:off x="0" y="0"/>
            <a:ext cx="1916725" cy="6858000"/>
          </a:xfrm>
          <a:custGeom>
            <a:avLst/>
            <a:gdLst/>
            <a:ahLst/>
            <a:cxnLst/>
            <a:rect r="r" b="b" t="t" l="l"/>
            <a:pathLst>
              <a:path h="6858000" w="1916725">
                <a:moveTo>
                  <a:pt x="0" y="0"/>
                </a:moveTo>
                <a:lnTo>
                  <a:pt x="1916725" y="0"/>
                </a:lnTo>
                <a:lnTo>
                  <a:pt x="1916725" y="6858000"/>
                </a:lnTo>
                <a:lnTo>
                  <a:pt x="0" y="6858000"/>
                </a:lnTo>
                <a:lnTo>
                  <a:pt x="0" y="0"/>
                </a:lnTo>
                <a:close/>
              </a:path>
            </a:pathLst>
          </a:custGeom>
          <a:blipFill>
            <a:blip r:embed="rId3"/>
            <a:stretch>
              <a:fillRect l="-137912" t="0" r="-548192" b="0"/>
            </a:stretch>
          </a:blipFill>
        </p:spPr>
      </p:sp>
      <p:sp>
        <p:nvSpPr>
          <p:cNvPr name="Freeform 4" id="4"/>
          <p:cNvSpPr/>
          <p:nvPr/>
        </p:nvSpPr>
        <p:spPr>
          <a:xfrm flipH="false" flipV="false" rot="0">
            <a:off x="9982538" y="6108276"/>
            <a:ext cx="2074692" cy="606847"/>
          </a:xfrm>
          <a:custGeom>
            <a:avLst/>
            <a:gdLst/>
            <a:ahLst/>
            <a:cxnLst/>
            <a:rect r="r" b="b" t="t" l="l"/>
            <a:pathLst>
              <a:path h="606847" w="2074692">
                <a:moveTo>
                  <a:pt x="0" y="0"/>
                </a:moveTo>
                <a:lnTo>
                  <a:pt x="2074692" y="0"/>
                </a:lnTo>
                <a:lnTo>
                  <a:pt x="2074692" y="606848"/>
                </a:lnTo>
                <a:lnTo>
                  <a:pt x="0" y="606848"/>
                </a:lnTo>
                <a:lnTo>
                  <a:pt x="0" y="0"/>
                </a:lnTo>
                <a:close/>
              </a:path>
            </a:pathLst>
          </a:custGeom>
          <a:blipFill>
            <a:blip r:embed="rId4"/>
            <a:stretch>
              <a:fillRect l="0" t="0" r="0" b="0"/>
            </a:stretch>
          </a:blipFill>
        </p:spPr>
      </p:sp>
      <p:sp>
        <p:nvSpPr>
          <p:cNvPr name="Freeform 5" id="5"/>
          <p:cNvSpPr/>
          <p:nvPr/>
        </p:nvSpPr>
        <p:spPr>
          <a:xfrm flipH="false" flipV="false" rot="0">
            <a:off x="2499255" y="1470288"/>
            <a:ext cx="1402528" cy="3181493"/>
          </a:xfrm>
          <a:custGeom>
            <a:avLst/>
            <a:gdLst/>
            <a:ahLst/>
            <a:cxnLst/>
            <a:rect r="r" b="b" t="t" l="l"/>
            <a:pathLst>
              <a:path h="3181493" w="1402528">
                <a:moveTo>
                  <a:pt x="0" y="0"/>
                </a:moveTo>
                <a:lnTo>
                  <a:pt x="1402527" y="0"/>
                </a:lnTo>
                <a:lnTo>
                  <a:pt x="1402527" y="3181493"/>
                </a:lnTo>
                <a:lnTo>
                  <a:pt x="0" y="318149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0404457" y="1457715"/>
            <a:ext cx="1381773" cy="3181493"/>
          </a:xfrm>
          <a:custGeom>
            <a:avLst/>
            <a:gdLst/>
            <a:ahLst/>
            <a:cxnLst/>
            <a:rect r="r" b="b" t="t" l="l"/>
            <a:pathLst>
              <a:path h="3181493" w="1381773">
                <a:moveTo>
                  <a:pt x="0" y="0"/>
                </a:moveTo>
                <a:lnTo>
                  <a:pt x="1381773" y="0"/>
                </a:lnTo>
                <a:lnTo>
                  <a:pt x="1381773" y="3181493"/>
                </a:lnTo>
                <a:lnTo>
                  <a:pt x="0" y="318149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10583698" y="4846234"/>
            <a:ext cx="1473532" cy="571500"/>
          </a:xfrm>
          <a:prstGeom prst="rect">
            <a:avLst/>
          </a:prstGeom>
        </p:spPr>
        <p:txBody>
          <a:bodyPr anchor="t" rtlCol="false" tIns="0" lIns="0" bIns="0" rIns="0">
            <a:spAutoFit/>
          </a:bodyPr>
          <a:lstStyle/>
          <a:p>
            <a:pPr algn="ctr">
              <a:lnSpc>
                <a:spcPts val="2160"/>
              </a:lnSpc>
            </a:pPr>
            <a:r>
              <a:rPr lang="en-US" sz="1800">
                <a:solidFill>
                  <a:srgbClr val="000000"/>
                </a:solidFill>
                <a:latin typeface="Calibri (MS)"/>
                <a:ea typeface="Calibri (MS)"/>
                <a:cs typeface="Calibri (MS)"/>
                <a:sym typeface="Calibri (MS)"/>
              </a:rPr>
              <a:t>+3.000 fonctionnaires</a:t>
            </a:r>
          </a:p>
        </p:txBody>
      </p:sp>
      <p:sp>
        <p:nvSpPr>
          <p:cNvPr name="TextBox 8" id="8"/>
          <p:cNvSpPr txBox="true"/>
          <p:nvPr/>
        </p:nvSpPr>
        <p:spPr>
          <a:xfrm rot="0">
            <a:off x="10645687" y="1767535"/>
            <a:ext cx="921580" cy="831113"/>
          </a:xfrm>
          <a:prstGeom prst="rect">
            <a:avLst/>
          </a:prstGeom>
        </p:spPr>
        <p:txBody>
          <a:bodyPr anchor="t" rtlCol="false" tIns="0" lIns="0" bIns="0" rIns="0">
            <a:spAutoFit/>
          </a:bodyPr>
          <a:lstStyle/>
          <a:p>
            <a:pPr algn="l">
              <a:lnSpc>
                <a:spcPts val="6165"/>
              </a:lnSpc>
            </a:pPr>
            <a:r>
              <a:rPr lang="en-US" sz="4404">
                <a:solidFill>
                  <a:srgbClr val="FFFFFF"/>
                </a:solidFill>
                <a:latin typeface="Calibri (MS)"/>
                <a:ea typeface="Calibri (MS)"/>
                <a:cs typeface="Calibri (MS)"/>
                <a:sym typeface="Calibri (MS)"/>
              </a:rPr>
              <a:t>+3k</a:t>
            </a:r>
          </a:p>
        </p:txBody>
      </p:sp>
      <p:sp>
        <p:nvSpPr>
          <p:cNvPr name="Freeform 9" id="9"/>
          <p:cNvSpPr/>
          <p:nvPr/>
        </p:nvSpPr>
        <p:spPr>
          <a:xfrm flipH="false" flipV="false" rot="0">
            <a:off x="8452071" y="1470288"/>
            <a:ext cx="1402528" cy="3181493"/>
          </a:xfrm>
          <a:custGeom>
            <a:avLst/>
            <a:gdLst/>
            <a:ahLst/>
            <a:cxnLst/>
            <a:rect r="r" b="b" t="t" l="l"/>
            <a:pathLst>
              <a:path h="3181493" w="1402528">
                <a:moveTo>
                  <a:pt x="0" y="0"/>
                </a:moveTo>
                <a:lnTo>
                  <a:pt x="1402528" y="0"/>
                </a:lnTo>
                <a:lnTo>
                  <a:pt x="1402528" y="3181493"/>
                </a:lnTo>
                <a:lnTo>
                  <a:pt x="0" y="318149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0" id="10"/>
          <p:cNvSpPr txBox="true"/>
          <p:nvPr/>
        </p:nvSpPr>
        <p:spPr>
          <a:xfrm rot="0">
            <a:off x="8553888" y="4986686"/>
            <a:ext cx="1198893" cy="571500"/>
          </a:xfrm>
          <a:prstGeom prst="rect">
            <a:avLst/>
          </a:prstGeom>
        </p:spPr>
        <p:txBody>
          <a:bodyPr anchor="t" rtlCol="false" tIns="0" lIns="0" bIns="0" rIns="0">
            <a:spAutoFit/>
          </a:bodyPr>
          <a:lstStyle/>
          <a:p>
            <a:pPr algn="ctr">
              <a:lnSpc>
                <a:spcPts val="2160"/>
              </a:lnSpc>
            </a:pPr>
            <a:r>
              <a:rPr lang="en-US" sz="1800">
                <a:solidFill>
                  <a:srgbClr val="000000"/>
                </a:solidFill>
                <a:latin typeface="Calibri (MS)"/>
                <a:ea typeface="Calibri (MS)"/>
                <a:cs typeface="Calibri (MS)"/>
                <a:sym typeface="Calibri (MS)"/>
              </a:rPr>
              <a:t>+2.000 Professeurs</a:t>
            </a:r>
          </a:p>
        </p:txBody>
      </p:sp>
      <p:sp>
        <p:nvSpPr>
          <p:cNvPr name="TextBox 11" id="11"/>
          <p:cNvSpPr txBox="true"/>
          <p:nvPr/>
        </p:nvSpPr>
        <p:spPr>
          <a:xfrm rot="0">
            <a:off x="8718990" y="1780107"/>
            <a:ext cx="906294" cy="831113"/>
          </a:xfrm>
          <a:prstGeom prst="rect">
            <a:avLst/>
          </a:prstGeom>
        </p:spPr>
        <p:txBody>
          <a:bodyPr anchor="t" rtlCol="false" tIns="0" lIns="0" bIns="0" rIns="0">
            <a:spAutoFit/>
          </a:bodyPr>
          <a:lstStyle/>
          <a:p>
            <a:pPr algn="l">
              <a:lnSpc>
                <a:spcPts val="6165"/>
              </a:lnSpc>
            </a:pPr>
            <a:r>
              <a:rPr lang="en-US" sz="4404">
                <a:solidFill>
                  <a:srgbClr val="FFFFFF"/>
                </a:solidFill>
                <a:latin typeface="Calibri (MS)"/>
                <a:ea typeface="Calibri (MS)"/>
                <a:cs typeface="Calibri (MS)"/>
                <a:sym typeface="Calibri (MS)"/>
              </a:rPr>
              <a:t>+2k</a:t>
            </a:r>
          </a:p>
        </p:txBody>
      </p:sp>
      <p:sp>
        <p:nvSpPr>
          <p:cNvPr name="Freeform 12" id="12"/>
          <p:cNvSpPr/>
          <p:nvPr/>
        </p:nvSpPr>
        <p:spPr>
          <a:xfrm flipH="false" flipV="false" rot="0">
            <a:off x="4479976" y="1470288"/>
            <a:ext cx="1402528" cy="3181493"/>
          </a:xfrm>
          <a:custGeom>
            <a:avLst/>
            <a:gdLst/>
            <a:ahLst/>
            <a:cxnLst/>
            <a:rect r="r" b="b" t="t" l="l"/>
            <a:pathLst>
              <a:path h="3181493" w="1402528">
                <a:moveTo>
                  <a:pt x="0" y="0"/>
                </a:moveTo>
                <a:lnTo>
                  <a:pt x="1402528" y="0"/>
                </a:lnTo>
                <a:lnTo>
                  <a:pt x="1402528" y="3181493"/>
                </a:lnTo>
                <a:lnTo>
                  <a:pt x="0" y="3181493"/>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3" id="13"/>
          <p:cNvSpPr txBox="true"/>
          <p:nvPr/>
        </p:nvSpPr>
        <p:spPr>
          <a:xfrm rot="0">
            <a:off x="4620227" y="4712883"/>
            <a:ext cx="1067143" cy="838200"/>
          </a:xfrm>
          <a:prstGeom prst="rect">
            <a:avLst/>
          </a:prstGeom>
        </p:spPr>
        <p:txBody>
          <a:bodyPr anchor="t" rtlCol="false" tIns="0" lIns="0" bIns="0" rIns="0">
            <a:spAutoFit/>
          </a:bodyPr>
          <a:lstStyle/>
          <a:p>
            <a:pPr algn="ctr">
              <a:lnSpc>
                <a:spcPts val="2160"/>
              </a:lnSpc>
            </a:pPr>
            <a:r>
              <a:rPr lang="en-US" sz="1800" spc="1">
                <a:solidFill>
                  <a:srgbClr val="000000"/>
                </a:solidFill>
                <a:latin typeface="Calibri (MS)"/>
                <a:ea typeface="Calibri (MS)"/>
                <a:cs typeface="Calibri (MS)"/>
                <a:sym typeface="Calibri (MS)"/>
              </a:rPr>
              <a:t>+28.000 Étudiants inscrits</a:t>
            </a:r>
          </a:p>
        </p:txBody>
      </p:sp>
      <p:sp>
        <p:nvSpPr>
          <p:cNvPr name="TextBox 14" id="14"/>
          <p:cNvSpPr txBox="true"/>
          <p:nvPr/>
        </p:nvSpPr>
        <p:spPr>
          <a:xfrm rot="0">
            <a:off x="4577712" y="1800518"/>
            <a:ext cx="1152173" cy="831113"/>
          </a:xfrm>
          <a:prstGeom prst="rect">
            <a:avLst/>
          </a:prstGeom>
        </p:spPr>
        <p:txBody>
          <a:bodyPr anchor="t" rtlCol="false" tIns="0" lIns="0" bIns="0" rIns="0">
            <a:spAutoFit/>
          </a:bodyPr>
          <a:lstStyle/>
          <a:p>
            <a:pPr algn="l">
              <a:lnSpc>
                <a:spcPts val="6165"/>
              </a:lnSpc>
            </a:pPr>
            <a:r>
              <a:rPr lang="en-US" sz="4404">
                <a:solidFill>
                  <a:srgbClr val="FFFFFF"/>
                </a:solidFill>
                <a:latin typeface="Calibri (MS)"/>
                <a:ea typeface="Calibri (MS)"/>
                <a:cs typeface="Calibri (MS)"/>
                <a:sym typeface="Calibri (MS)"/>
              </a:rPr>
              <a:t>+28k</a:t>
            </a:r>
          </a:p>
        </p:txBody>
      </p:sp>
      <p:sp>
        <p:nvSpPr>
          <p:cNvPr name="Freeform 15" id="15"/>
          <p:cNvSpPr/>
          <p:nvPr/>
        </p:nvSpPr>
        <p:spPr>
          <a:xfrm flipH="false" flipV="false" rot="0">
            <a:off x="6476401" y="1470288"/>
            <a:ext cx="1381773" cy="3181493"/>
          </a:xfrm>
          <a:custGeom>
            <a:avLst/>
            <a:gdLst/>
            <a:ahLst/>
            <a:cxnLst/>
            <a:rect r="r" b="b" t="t" l="l"/>
            <a:pathLst>
              <a:path h="3181493" w="1381773">
                <a:moveTo>
                  <a:pt x="0" y="0"/>
                </a:moveTo>
                <a:lnTo>
                  <a:pt x="1381773" y="0"/>
                </a:lnTo>
                <a:lnTo>
                  <a:pt x="1381773" y="3181493"/>
                </a:lnTo>
                <a:lnTo>
                  <a:pt x="0" y="3181493"/>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6" id="16"/>
          <p:cNvSpPr/>
          <p:nvPr/>
        </p:nvSpPr>
        <p:spPr>
          <a:xfrm flipH="false" flipV="false" rot="0">
            <a:off x="6674378" y="2930471"/>
            <a:ext cx="985819" cy="1027079"/>
          </a:xfrm>
          <a:custGeom>
            <a:avLst/>
            <a:gdLst/>
            <a:ahLst/>
            <a:cxnLst/>
            <a:rect r="r" b="b" t="t" l="l"/>
            <a:pathLst>
              <a:path h="1027079" w="985819">
                <a:moveTo>
                  <a:pt x="0" y="0"/>
                </a:moveTo>
                <a:lnTo>
                  <a:pt x="985819" y="0"/>
                </a:lnTo>
                <a:lnTo>
                  <a:pt x="985819" y="1027079"/>
                </a:lnTo>
                <a:lnTo>
                  <a:pt x="0" y="1027079"/>
                </a:lnTo>
                <a:lnTo>
                  <a:pt x="0" y="0"/>
                </a:lnTo>
                <a:close/>
              </a:path>
            </a:pathLst>
          </a:custGeom>
          <a:blipFill>
            <a:blip r:embed="rId13">
              <a:extLst>
                <a:ext uri="{96DAC541-7B7A-43D3-8B79-37D633B846F1}">
                  <asvg:svgBlip xmlns:asvg="http://schemas.microsoft.com/office/drawing/2016/SVG/main" r:embed="rId14"/>
                </a:ext>
              </a:extLst>
            </a:blip>
            <a:stretch>
              <a:fillRect l="0" t="0" r="-21464" b="-168433"/>
            </a:stretch>
          </a:blipFill>
        </p:spPr>
      </p:sp>
      <p:sp>
        <p:nvSpPr>
          <p:cNvPr name="Freeform 17" id="17"/>
          <p:cNvSpPr/>
          <p:nvPr/>
        </p:nvSpPr>
        <p:spPr>
          <a:xfrm flipH="false" flipV="false" rot="0">
            <a:off x="6774515" y="2930471"/>
            <a:ext cx="785546" cy="929140"/>
          </a:xfrm>
          <a:custGeom>
            <a:avLst/>
            <a:gdLst/>
            <a:ahLst/>
            <a:cxnLst/>
            <a:rect r="r" b="b" t="t" l="l"/>
            <a:pathLst>
              <a:path h="929140" w="785546">
                <a:moveTo>
                  <a:pt x="0" y="0"/>
                </a:moveTo>
                <a:lnTo>
                  <a:pt x="785545" y="0"/>
                </a:lnTo>
                <a:lnTo>
                  <a:pt x="785545" y="929140"/>
                </a:lnTo>
                <a:lnTo>
                  <a:pt x="0" y="929140"/>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8" id="18"/>
          <p:cNvSpPr txBox="true"/>
          <p:nvPr/>
        </p:nvSpPr>
        <p:spPr>
          <a:xfrm rot="0">
            <a:off x="2451091" y="433358"/>
            <a:ext cx="11210119" cy="729082"/>
          </a:xfrm>
          <a:prstGeom prst="rect">
            <a:avLst/>
          </a:prstGeom>
        </p:spPr>
        <p:txBody>
          <a:bodyPr anchor="t" rtlCol="false" tIns="0" lIns="0" bIns="0" rIns="0">
            <a:spAutoFit/>
          </a:bodyPr>
          <a:lstStyle/>
          <a:p>
            <a:pPr algn="l">
              <a:lnSpc>
                <a:spcPts val="6014"/>
              </a:lnSpc>
            </a:pPr>
            <a:r>
              <a:rPr lang="en-US" sz="4296" spc="4">
                <a:solidFill>
                  <a:srgbClr val="373372"/>
                </a:solidFill>
                <a:latin typeface="Century Gothic Paneuropean"/>
                <a:ea typeface="Century Gothic Paneuropean"/>
                <a:cs typeface="Century Gothic Paneuropean"/>
                <a:sym typeface="Century Gothic Paneuropean"/>
              </a:rPr>
              <a:t>Nos numéros institutionnels</a:t>
            </a:r>
          </a:p>
        </p:txBody>
      </p:sp>
      <p:sp>
        <p:nvSpPr>
          <p:cNvPr name="TextBox 19" id="19"/>
          <p:cNvSpPr txBox="true"/>
          <p:nvPr/>
        </p:nvSpPr>
        <p:spPr>
          <a:xfrm rot="60000">
            <a:off x="2700614" y="4853372"/>
            <a:ext cx="1021791" cy="571500"/>
          </a:xfrm>
          <a:prstGeom prst="rect">
            <a:avLst/>
          </a:prstGeom>
        </p:spPr>
        <p:txBody>
          <a:bodyPr anchor="t" rtlCol="false" tIns="0" lIns="0" bIns="0" rIns="0">
            <a:spAutoFit/>
          </a:bodyPr>
          <a:lstStyle/>
          <a:p>
            <a:pPr algn="ctr">
              <a:lnSpc>
                <a:spcPts val="2160"/>
              </a:lnSpc>
            </a:pPr>
            <a:r>
              <a:rPr lang="en-US" sz="1800" spc="1">
                <a:solidFill>
                  <a:srgbClr val="000000"/>
                </a:solidFill>
                <a:latin typeface="Calibri (MS)"/>
                <a:ea typeface="Calibri (MS)"/>
                <a:cs typeface="Calibri (MS)"/>
                <a:sym typeface="Calibri (MS)"/>
              </a:rPr>
              <a:t>+35.000 personnes</a:t>
            </a:r>
          </a:p>
        </p:txBody>
      </p:sp>
      <p:sp>
        <p:nvSpPr>
          <p:cNvPr name="TextBox 20" id="20"/>
          <p:cNvSpPr txBox="true"/>
          <p:nvPr/>
        </p:nvSpPr>
        <p:spPr>
          <a:xfrm rot="0">
            <a:off x="2635091" y="1800518"/>
            <a:ext cx="1152173" cy="831113"/>
          </a:xfrm>
          <a:prstGeom prst="rect">
            <a:avLst/>
          </a:prstGeom>
        </p:spPr>
        <p:txBody>
          <a:bodyPr anchor="t" rtlCol="false" tIns="0" lIns="0" bIns="0" rIns="0">
            <a:spAutoFit/>
          </a:bodyPr>
          <a:lstStyle/>
          <a:p>
            <a:pPr algn="l">
              <a:lnSpc>
                <a:spcPts val="6165"/>
              </a:lnSpc>
            </a:pPr>
            <a:r>
              <a:rPr lang="en-US" sz="4404">
                <a:solidFill>
                  <a:srgbClr val="FFFFFF"/>
                </a:solidFill>
                <a:latin typeface="Calibri (MS)"/>
                <a:ea typeface="Calibri (MS)"/>
                <a:cs typeface="Calibri (MS)"/>
                <a:sym typeface="Calibri (MS)"/>
              </a:rPr>
              <a:t>+35k</a:t>
            </a:r>
          </a:p>
        </p:txBody>
      </p:sp>
      <p:sp>
        <p:nvSpPr>
          <p:cNvPr name="TextBox 21" id="21"/>
          <p:cNvSpPr txBox="true"/>
          <p:nvPr/>
        </p:nvSpPr>
        <p:spPr>
          <a:xfrm rot="0">
            <a:off x="6674378" y="1933519"/>
            <a:ext cx="1381773" cy="831113"/>
          </a:xfrm>
          <a:prstGeom prst="rect">
            <a:avLst/>
          </a:prstGeom>
        </p:spPr>
        <p:txBody>
          <a:bodyPr anchor="t" rtlCol="false" tIns="0" lIns="0" bIns="0" rIns="0">
            <a:spAutoFit/>
          </a:bodyPr>
          <a:lstStyle/>
          <a:p>
            <a:pPr algn="l" marL="0" indent="0" lvl="0">
              <a:lnSpc>
                <a:spcPts val="6165"/>
              </a:lnSpc>
              <a:spcBef>
                <a:spcPct val="0"/>
              </a:spcBef>
            </a:pPr>
            <a:r>
              <a:rPr lang="en-US" sz="4404" strike="noStrike" u="none">
                <a:solidFill>
                  <a:srgbClr val="FFFFFF"/>
                </a:solidFill>
                <a:latin typeface="Calibri (MS)"/>
                <a:ea typeface="Calibri (MS)"/>
                <a:cs typeface="Calibri (MS)"/>
                <a:sym typeface="Calibri (MS)"/>
              </a:rPr>
              <a:t>+1k</a:t>
            </a:r>
          </a:p>
        </p:txBody>
      </p:sp>
      <p:sp>
        <p:nvSpPr>
          <p:cNvPr name="TextBox 22" id="22"/>
          <p:cNvSpPr txBox="true"/>
          <p:nvPr/>
        </p:nvSpPr>
        <p:spPr>
          <a:xfrm rot="0">
            <a:off x="6476401" y="4853336"/>
            <a:ext cx="1370074" cy="838200"/>
          </a:xfrm>
          <a:prstGeom prst="rect">
            <a:avLst/>
          </a:prstGeom>
        </p:spPr>
        <p:txBody>
          <a:bodyPr anchor="t" rtlCol="false" tIns="0" lIns="0" bIns="0" rIns="0">
            <a:spAutoFit/>
          </a:bodyPr>
          <a:lstStyle/>
          <a:p>
            <a:pPr algn="ctr">
              <a:lnSpc>
                <a:spcPts val="2160"/>
              </a:lnSpc>
            </a:pPr>
            <a:r>
              <a:rPr lang="en-US" sz="1800" spc="1">
                <a:solidFill>
                  <a:srgbClr val="000000"/>
                </a:solidFill>
                <a:latin typeface="Calibri (MS)"/>
                <a:ea typeface="Calibri (MS)"/>
                <a:cs typeface="Calibri (MS)"/>
                <a:sym typeface="Calibri (MS)"/>
              </a:rPr>
              <a:t>+ 1.000</a:t>
            </a:r>
          </a:p>
          <a:p>
            <a:pPr algn="ctr" marL="0" indent="0" lvl="0">
              <a:lnSpc>
                <a:spcPts val="2160"/>
              </a:lnSpc>
              <a:spcBef>
                <a:spcPct val="0"/>
              </a:spcBef>
            </a:pPr>
            <a:r>
              <a:rPr lang="en-US" sz="1800" spc="1">
                <a:solidFill>
                  <a:srgbClr val="000000"/>
                </a:solidFill>
                <a:latin typeface="Calibri (MS)"/>
                <a:ea typeface="Calibri (MS)"/>
                <a:cs typeface="Calibri (MS)"/>
                <a:sym typeface="Calibri (MS)"/>
              </a:rPr>
              <a:t>Bourses d’études</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94175" cy="6858000"/>
            <a:chOff x="0" y="0"/>
            <a:chExt cx="3833450" cy="13879288"/>
          </a:xfrm>
        </p:grpSpPr>
        <p:sp>
          <p:nvSpPr>
            <p:cNvPr name="Freeform 3" id="3"/>
            <p:cNvSpPr/>
            <p:nvPr/>
          </p:nvSpPr>
          <p:spPr>
            <a:xfrm flipH="false" flipV="false" rot="0">
              <a:off x="0" y="0"/>
              <a:ext cx="3833495" cy="13879322"/>
            </a:xfrm>
            <a:custGeom>
              <a:avLst/>
              <a:gdLst/>
              <a:ahLst/>
              <a:cxnLst/>
              <a:rect r="r" b="b" t="t" l="l"/>
              <a:pathLst>
                <a:path h="13879322" w="3833495">
                  <a:moveTo>
                    <a:pt x="0" y="0"/>
                  </a:moveTo>
                  <a:lnTo>
                    <a:pt x="3833495" y="0"/>
                  </a:lnTo>
                  <a:lnTo>
                    <a:pt x="3833495" y="13879322"/>
                  </a:lnTo>
                  <a:lnTo>
                    <a:pt x="0" y="13879322"/>
                  </a:lnTo>
                  <a:lnTo>
                    <a:pt x="0" y="0"/>
                  </a:lnTo>
                  <a:close/>
                </a:path>
              </a:pathLst>
            </a:custGeom>
            <a:blipFill>
              <a:blip r:embed="rId2"/>
              <a:stretch>
                <a:fillRect l="-347601" t="0" r="-347600" b="0"/>
              </a:stretch>
            </a:blipFill>
          </p:spPr>
        </p:sp>
      </p:grpSp>
      <p:pic>
        <p:nvPicPr>
          <p:cNvPr name="Picture 4" id="4"/>
          <p:cNvPicPr>
            <a:picLocks noChangeAspect="true"/>
          </p:cNvPicPr>
          <p:nvPr>
            <a:videoFile r:link="rId4"/>
          </p:nvPr>
        </p:nvPicPr>
        <p:blipFill>
          <a:blip r:embed="rId3"/>
          <a:stretch>
            <a:fillRect/>
          </a:stretch>
        </p:blipFill>
        <p:spPr>
          <a:xfrm rot="0">
            <a:off x="2255189" y="947970"/>
            <a:ext cx="8825596" cy="4960523"/>
          </a:xfrm>
          <a:prstGeom prst="rect">
            <a:avLst/>
          </a:prstGeom>
        </p:spPr>
      </p:pic>
      <p:sp>
        <p:nvSpPr>
          <p:cNvPr name="TextBox 5" id="5"/>
          <p:cNvSpPr txBox="true"/>
          <p:nvPr/>
        </p:nvSpPr>
        <p:spPr>
          <a:xfrm rot="0">
            <a:off x="1990369" y="5961200"/>
            <a:ext cx="7842613" cy="469994"/>
          </a:xfrm>
          <a:prstGeom prst="rect">
            <a:avLst/>
          </a:prstGeom>
        </p:spPr>
        <p:txBody>
          <a:bodyPr anchor="t" rtlCol="false" tIns="0" lIns="0" bIns="0" rIns="0">
            <a:spAutoFit/>
          </a:bodyPr>
          <a:lstStyle/>
          <a:p>
            <a:pPr algn="l">
              <a:lnSpc>
                <a:spcPts val="3489"/>
              </a:lnSpc>
            </a:pPr>
            <a:r>
              <a:rPr lang="en-US" sz="2492" u="sng">
                <a:solidFill>
                  <a:srgbClr val="0000FF"/>
                </a:solidFill>
                <a:latin typeface="Calibri (MS)"/>
                <a:ea typeface="Calibri (MS)"/>
                <a:cs typeface="Calibri (MS)"/>
                <a:sym typeface="Calibri (MS)"/>
                <a:hlinkClick r:id="rId5" tooltip="https://www.youtube.com/watch?v=LeZfGFKoql8"/>
              </a:rPr>
              <a:t>https://www.youtube.com/watch?v=0sSN29KHzY4</a:t>
            </a:r>
          </a:p>
        </p:txBody>
      </p:sp>
      <p:grpSp>
        <p:nvGrpSpPr>
          <p:cNvPr name="Group 6" id="6"/>
          <p:cNvGrpSpPr/>
          <p:nvPr/>
        </p:nvGrpSpPr>
        <p:grpSpPr>
          <a:xfrm rot="0">
            <a:off x="9832982" y="6099823"/>
            <a:ext cx="2262823" cy="662742"/>
            <a:chOff x="0" y="0"/>
            <a:chExt cx="4143961" cy="1213694"/>
          </a:xfrm>
        </p:grpSpPr>
        <p:sp>
          <p:nvSpPr>
            <p:cNvPr name="Freeform 7" id="7"/>
            <p:cNvSpPr/>
            <p:nvPr/>
          </p:nvSpPr>
          <p:spPr>
            <a:xfrm flipH="false" flipV="false" rot="0">
              <a:off x="0" y="0"/>
              <a:ext cx="4143921" cy="1213739"/>
            </a:xfrm>
            <a:custGeom>
              <a:avLst/>
              <a:gdLst/>
              <a:ahLst/>
              <a:cxnLst/>
              <a:rect r="r" b="b" t="t" l="l"/>
              <a:pathLst>
                <a:path h="1213739" w="4143921">
                  <a:moveTo>
                    <a:pt x="0" y="0"/>
                  </a:moveTo>
                  <a:lnTo>
                    <a:pt x="4143921" y="0"/>
                  </a:lnTo>
                  <a:lnTo>
                    <a:pt x="4143921" y="1213739"/>
                  </a:lnTo>
                  <a:lnTo>
                    <a:pt x="0" y="1213739"/>
                  </a:lnTo>
                  <a:lnTo>
                    <a:pt x="0" y="0"/>
                  </a:lnTo>
                  <a:close/>
                </a:path>
              </a:pathLst>
            </a:custGeom>
            <a:blipFill>
              <a:blip r:embed="rId6"/>
              <a:stretch>
                <a:fillRect l="-110" t="-3" r="-111" b="0"/>
              </a:stretch>
            </a:blipFill>
          </p:spPr>
        </p:sp>
      </p:grpSp>
      <p:sp>
        <p:nvSpPr>
          <p:cNvPr name="TextBox 8" id="8"/>
          <p:cNvSpPr txBox="true"/>
          <p:nvPr/>
        </p:nvSpPr>
        <p:spPr>
          <a:xfrm rot="0">
            <a:off x="2084784" y="6349"/>
            <a:ext cx="4156174" cy="728982"/>
          </a:xfrm>
          <a:prstGeom prst="rect">
            <a:avLst/>
          </a:prstGeom>
        </p:spPr>
        <p:txBody>
          <a:bodyPr anchor="t" rtlCol="false" tIns="0" lIns="0" bIns="0" rIns="0">
            <a:spAutoFit/>
          </a:bodyPr>
          <a:lstStyle/>
          <a:p>
            <a:pPr algn="ctr">
              <a:lnSpc>
                <a:spcPts val="6019"/>
              </a:lnSpc>
              <a:spcBef>
                <a:spcPct val="0"/>
              </a:spcBef>
            </a:pPr>
            <a:r>
              <a:rPr lang="en-US" b="true" sz="4299">
                <a:solidFill>
                  <a:srgbClr val="373372"/>
                </a:solidFill>
                <a:latin typeface="Century Gothic Paneuropean Bold"/>
                <a:ea typeface="Century Gothic Paneuropean Bold"/>
                <a:cs typeface="Century Gothic Paneuropean Bold"/>
                <a:sym typeface="Century Gothic Paneuropean Bold"/>
              </a:rPr>
              <a:t>Découvrez l'UFU</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377294" y="1142862"/>
            <a:ext cx="9640119" cy="4572275"/>
          </a:xfrm>
          <a:custGeom>
            <a:avLst/>
            <a:gdLst/>
            <a:ahLst/>
            <a:cxnLst/>
            <a:rect r="r" b="b" t="t" l="l"/>
            <a:pathLst>
              <a:path h="4572275" w="9640119">
                <a:moveTo>
                  <a:pt x="0" y="0"/>
                </a:moveTo>
                <a:lnTo>
                  <a:pt x="9640119" y="0"/>
                </a:lnTo>
                <a:lnTo>
                  <a:pt x="9640119" y="4572276"/>
                </a:lnTo>
                <a:lnTo>
                  <a:pt x="0" y="4572276"/>
                </a:lnTo>
                <a:lnTo>
                  <a:pt x="0" y="0"/>
                </a:lnTo>
                <a:close/>
              </a:path>
            </a:pathLst>
          </a:custGeom>
          <a:blipFill>
            <a:blip r:embed="rId2">
              <a:extLst>
                <a:ext uri="{96DAC541-7B7A-43D3-8B79-37D633B846F1}">
                  <asvg:svgBlip xmlns:asvg="http://schemas.microsoft.com/office/drawing/2016/SVG/main" r:embed="rId3"/>
                </a:ext>
              </a:extLst>
            </a:blip>
            <a:stretch>
              <a:fillRect l="0" t="-45" r="0" b="-45"/>
            </a:stretch>
          </a:blipFill>
        </p:spPr>
      </p:sp>
      <p:grpSp>
        <p:nvGrpSpPr>
          <p:cNvPr name="Group 3" id="3"/>
          <p:cNvGrpSpPr/>
          <p:nvPr/>
        </p:nvGrpSpPr>
        <p:grpSpPr>
          <a:xfrm rot="0">
            <a:off x="0" y="0"/>
            <a:ext cx="1916725" cy="6858000"/>
            <a:chOff x="0" y="0"/>
            <a:chExt cx="3833450" cy="13716000"/>
          </a:xfrm>
        </p:grpSpPr>
        <p:sp>
          <p:nvSpPr>
            <p:cNvPr name="Freeform 4" id="4"/>
            <p:cNvSpPr/>
            <p:nvPr/>
          </p:nvSpPr>
          <p:spPr>
            <a:xfrm flipH="false" flipV="false" rot="0">
              <a:off x="0" y="0"/>
              <a:ext cx="3833495" cy="13716000"/>
            </a:xfrm>
            <a:custGeom>
              <a:avLst/>
              <a:gdLst/>
              <a:ahLst/>
              <a:cxnLst/>
              <a:rect r="r" b="b" t="t" l="l"/>
              <a:pathLst>
                <a:path h="13716000" w="3833495">
                  <a:moveTo>
                    <a:pt x="0" y="0"/>
                  </a:moveTo>
                  <a:lnTo>
                    <a:pt x="3833495" y="0"/>
                  </a:lnTo>
                  <a:lnTo>
                    <a:pt x="3833495" y="13716000"/>
                  </a:lnTo>
                  <a:lnTo>
                    <a:pt x="0" y="13716000"/>
                  </a:lnTo>
                  <a:lnTo>
                    <a:pt x="0" y="0"/>
                  </a:lnTo>
                  <a:close/>
                </a:path>
              </a:pathLst>
            </a:custGeom>
            <a:blipFill>
              <a:blip r:embed="rId4"/>
              <a:stretch>
                <a:fillRect l="-342923" t="0" r="-342922" b="0"/>
              </a:stretch>
            </a:blipFill>
          </p:spPr>
        </p:sp>
      </p:grpSp>
      <p:sp>
        <p:nvSpPr>
          <p:cNvPr name="TextBox 5" id="5"/>
          <p:cNvSpPr txBox="true"/>
          <p:nvPr/>
        </p:nvSpPr>
        <p:spPr>
          <a:xfrm rot="0">
            <a:off x="2701074" y="34091"/>
            <a:ext cx="6921088" cy="737296"/>
          </a:xfrm>
          <a:prstGeom prst="rect">
            <a:avLst/>
          </a:prstGeom>
        </p:spPr>
        <p:txBody>
          <a:bodyPr anchor="t" rtlCol="false" tIns="0" lIns="0" bIns="0" rIns="0">
            <a:spAutoFit/>
          </a:bodyPr>
          <a:lstStyle/>
          <a:p>
            <a:pPr algn="l">
              <a:lnSpc>
                <a:spcPts val="6080"/>
              </a:lnSpc>
            </a:pPr>
            <a:r>
              <a:rPr lang="en-US" sz="4342">
                <a:solidFill>
                  <a:srgbClr val="373372"/>
                </a:solidFill>
                <a:latin typeface="Century Gothic Paneuropean"/>
                <a:ea typeface="Century Gothic Paneuropean"/>
                <a:cs typeface="Century Gothic Paneuropean"/>
                <a:sym typeface="Century Gothic Paneuropean"/>
              </a:rPr>
              <a:t>Notre institution</a:t>
            </a:r>
          </a:p>
        </p:txBody>
      </p:sp>
      <p:sp>
        <p:nvSpPr>
          <p:cNvPr name="TextBox 6" id="6"/>
          <p:cNvSpPr txBox="true"/>
          <p:nvPr/>
        </p:nvSpPr>
        <p:spPr>
          <a:xfrm rot="0">
            <a:off x="1504358" y="1370556"/>
            <a:ext cx="9640119" cy="372744"/>
          </a:xfrm>
          <a:prstGeom prst="rect">
            <a:avLst/>
          </a:prstGeom>
        </p:spPr>
        <p:txBody>
          <a:bodyPr anchor="t" rtlCol="false" tIns="0" lIns="0" bIns="0" rIns="0">
            <a:spAutoFit/>
          </a:bodyPr>
          <a:lstStyle/>
          <a:p>
            <a:pPr algn="ctr">
              <a:lnSpc>
                <a:spcPts val="3080"/>
              </a:lnSpc>
            </a:pPr>
            <a:r>
              <a:rPr lang="en-US" sz="2200" b="true">
                <a:solidFill>
                  <a:srgbClr val="FEFEFE"/>
                </a:solidFill>
                <a:latin typeface="Open Sans Bold"/>
                <a:ea typeface="Open Sans Bold"/>
                <a:cs typeface="Open Sans Bold"/>
                <a:sym typeface="Open Sans Bold"/>
              </a:rPr>
              <a:t>99 programmes de premier cycle</a:t>
            </a:r>
          </a:p>
        </p:txBody>
      </p:sp>
      <p:sp>
        <p:nvSpPr>
          <p:cNvPr name="TextBox 7" id="7"/>
          <p:cNvSpPr txBox="true"/>
          <p:nvPr/>
        </p:nvSpPr>
        <p:spPr>
          <a:xfrm rot="0">
            <a:off x="1598562" y="2075815"/>
            <a:ext cx="9640119" cy="372744"/>
          </a:xfrm>
          <a:prstGeom prst="rect">
            <a:avLst/>
          </a:prstGeom>
        </p:spPr>
        <p:txBody>
          <a:bodyPr anchor="t" rtlCol="false" tIns="0" lIns="0" bIns="0" rIns="0">
            <a:spAutoFit/>
          </a:bodyPr>
          <a:lstStyle/>
          <a:p>
            <a:pPr algn="ctr">
              <a:lnSpc>
                <a:spcPts val="3080"/>
              </a:lnSpc>
            </a:pPr>
            <a:r>
              <a:rPr lang="en-US" sz="2200" b="true">
                <a:solidFill>
                  <a:srgbClr val="FEFEFE"/>
                </a:solidFill>
                <a:latin typeface="Open Sans Bold"/>
                <a:ea typeface="Open Sans Bold"/>
                <a:cs typeface="Open Sans Bold"/>
                <a:sym typeface="Open Sans Bold"/>
              </a:rPr>
              <a:t>31 cours de doctorat</a:t>
            </a:r>
          </a:p>
        </p:txBody>
      </p:sp>
      <p:sp>
        <p:nvSpPr>
          <p:cNvPr name="TextBox 8" id="8"/>
          <p:cNvSpPr txBox="true"/>
          <p:nvPr/>
        </p:nvSpPr>
        <p:spPr>
          <a:xfrm rot="0">
            <a:off x="1598562" y="2924809"/>
            <a:ext cx="9640119" cy="372744"/>
          </a:xfrm>
          <a:prstGeom prst="rect">
            <a:avLst/>
          </a:prstGeom>
        </p:spPr>
        <p:txBody>
          <a:bodyPr anchor="t" rtlCol="false" tIns="0" lIns="0" bIns="0" rIns="0">
            <a:spAutoFit/>
          </a:bodyPr>
          <a:lstStyle/>
          <a:p>
            <a:pPr algn="ctr">
              <a:lnSpc>
                <a:spcPts val="3080"/>
              </a:lnSpc>
            </a:pPr>
            <a:r>
              <a:rPr lang="en-US" sz="2200" b="true">
                <a:solidFill>
                  <a:srgbClr val="FEFEFE"/>
                </a:solidFill>
                <a:latin typeface="Open Sans Bold"/>
                <a:ea typeface="Open Sans Bold"/>
                <a:cs typeface="Open Sans Bold"/>
                <a:sym typeface="Open Sans Bold"/>
              </a:rPr>
              <a:t>42 cours de master académique</a:t>
            </a:r>
          </a:p>
        </p:txBody>
      </p:sp>
      <p:sp>
        <p:nvSpPr>
          <p:cNvPr name="TextBox 9" id="9"/>
          <p:cNvSpPr txBox="true"/>
          <p:nvPr/>
        </p:nvSpPr>
        <p:spPr>
          <a:xfrm rot="0">
            <a:off x="1746804" y="3630929"/>
            <a:ext cx="9640119" cy="372744"/>
          </a:xfrm>
          <a:prstGeom prst="rect">
            <a:avLst/>
          </a:prstGeom>
        </p:spPr>
        <p:txBody>
          <a:bodyPr anchor="t" rtlCol="false" tIns="0" lIns="0" bIns="0" rIns="0">
            <a:spAutoFit/>
          </a:bodyPr>
          <a:lstStyle/>
          <a:p>
            <a:pPr algn="ctr">
              <a:lnSpc>
                <a:spcPts val="3080"/>
              </a:lnSpc>
            </a:pPr>
            <a:r>
              <a:rPr lang="en-US" sz="2200" b="true">
                <a:solidFill>
                  <a:srgbClr val="FEFEFE"/>
                </a:solidFill>
                <a:latin typeface="Open Sans Bold"/>
                <a:ea typeface="Open Sans Bold"/>
                <a:cs typeface="Open Sans Bold"/>
                <a:sym typeface="Open Sans Bold"/>
              </a:rPr>
              <a:t>12 cours de master professionnel</a:t>
            </a:r>
          </a:p>
        </p:txBody>
      </p:sp>
      <p:sp>
        <p:nvSpPr>
          <p:cNvPr name="TextBox 10" id="10"/>
          <p:cNvSpPr txBox="true"/>
          <p:nvPr/>
        </p:nvSpPr>
        <p:spPr>
          <a:xfrm rot="0">
            <a:off x="1866081" y="4337048"/>
            <a:ext cx="9640119" cy="372744"/>
          </a:xfrm>
          <a:prstGeom prst="rect">
            <a:avLst/>
          </a:prstGeom>
        </p:spPr>
        <p:txBody>
          <a:bodyPr anchor="t" rtlCol="false" tIns="0" lIns="0" bIns="0" rIns="0">
            <a:spAutoFit/>
          </a:bodyPr>
          <a:lstStyle/>
          <a:p>
            <a:pPr algn="ctr">
              <a:lnSpc>
                <a:spcPts val="3080"/>
              </a:lnSpc>
            </a:pPr>
            <a:r>
              <a:rPr lang="en-US" sz="2200" b="true">
                <a:solidFill>
                  <a:srgbClr val="FEFEFE"/>
                </a:solidFill>
                <a:latin typeface="Open Sans Bold"/>
                <a:ea typeface="Open Sans Bold"/>
                <a:cs typeface="Open Sans Bold"/>
                <a:sym typeface="Open Sans Bold"/>
              </a:rPr>
              <a:t>44 cours de spécialisation</a:t>
            </a:r>
          </a:p>
        </p:txBody>
      </p:sp>
      <p:sp>
        <p:nvSpPr>
          <p:cNvPr name="TextBox 11" id="11"/>
          <p:cNvSpPr txBox="true"/>
          <p:nvPr/>
        </p:nvSpPr>
        <p:spPr>
          <a:xfrm rot="0">
            <a:off x="2018481" y="5043168"/>
            <a:ext cx="9640119" cy="372744"/>
          </a:xfrm>
          <a:prstGeom prst="rect">
            <a:avLst/>
          </a:prstGeom>
        </p:spPr>
        <p:txBody>
          <a:bodyPr anchor="t" rtlCol="false" tIns="0" lIns="0" bIns="0" rIns="0">
            <a:spAutoFit/>
          </a:bodyPr>
          <a:lstStyle/>
          <a:p>
            <a:pPr algn="ctr">
              <a:lnSpc>
                <a:spcPts val="3080"/>
              </a:lnSpc>
            </a:pPr>
            <a:r>
              <a:rPr lang="en-US" sz="2200" b="true">
                <a:solidFill>
                  <a:srgbClr val="FEFEFE"/>
                </a:solidFill>
                <a:latin typeface="Open Sans Bold"/>
                <a:ea typeface="Open Sans Bold"/>
                <a:cs typeface="Open Sans Bold"/>
                <a:sym typeface="Open Sans Bold"/>
              </a:rPr>
              <a:t>Plus de 50 opportunités de cours à distance</a:t>
            </a:r>
          </a:p>
        </p:txBody>
      </p:sp>
      <p:grpSp>
        <p:nvGrpSpPr>
          <p:cNvPr name="Group 12" id="12"/>
          <p:cNvGrpSpPr/>
          <p:nvPr/>
        </p:nvGrpSpPr>
        <p:grpSpPr>
          <a:xfrm rot="0">
            <a:off x="9622162" y="5962788"/>
            <a:ext cx="2395251" cy="700610"/>
            <a:chOff x="0" y="0"/>
            <a:chExt cx="4149384" cy="1213694"/>
          </a:xfrm>
        </p:grpSpPr>
        <p:sp>
          <p:nvSpPr>
            <p:cNvPr name="Freeform 13" id="13"/>
            <p:cNvSpPr/>
            <p:nvPr/>
          </p:nvSpPr>
          <p:spPr>
            <a:xfrm flipH="false" flipV="false" rot="0">
              <a:off x="0" y="0"/>
              <a:ext cx="4149344" cy="1213739"/>
            </a:xfrm>
            <a:custGeom>
              <a:avLst/>
              <a:gdLst/>
              <a:ahLst/>
              <a:cxnLst/>
              <a:rect r="r" b="b" t="t" l="l"/>
              <a:pathLst>
                <a:path h="1213739" w="4149344">
                  <a:moveTo>
                    <a:pt x="0" y="0"/>
                  </a:moveTo>
                  <a:lnTo>
                    <a:pt x="4149344" y="0"/>
                  </a:lnTo>
                  <a:lnTo>
                    <a:pt x="4149344" y="1213739"/>
                  </a:lnTo>
                  <a:lnTo>
                    <a:pt x="0" y="1213739"/>
                  </a:lnTo>
                  <a:lnTo>
                    <a:pt x="0" y="0"/>
                  </a:lnTo>
                  <a:close/>
                </a:path>
              </a:pathLst>
            </a:custGeom>
            <a:blipFill>
              <a:blip r:embed="rId5"/>
              <a:stretch>
                <a:fillRect l="-41" t="0" r="-42" b="3"/>
              </a:stretch>
            </a:blipFill>
          </p:spPr>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863961" y="1424359"/>
            <a:ext cx="9553532" cy="4531207"/>
          </a:xfrm>
          <a:custGeom>
            <a:avLst/>
            <a:gdLst/>
            <a:ahLst/>
            <a:cxnLst/>
            <a:rect r="r" b="b" t="t" l="l"/>
            <a:pathLst>
              <a:path h="4531207" w="9553532">
                <a:moveTo>
                  <a:pt x="0" y="0"/>
                </a:moveTo>
                <a:lnTo>
                  <a:pt x="9553532" y="0"/>
                </a:lnTo>
                <a:lnTo>
                  <a:pt x="9553532" y="4531207"/>
                </a:lnTo>
                <a:lnTo>
                  <a:pt x="0" y="453120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0" y="0"/>
            <a:ext cx="1916725" cy="6858000"/>
          </a:xfrm>
          <a:custGeom>
            <a:avLst/>
            <a:gdLst/>
            <a:ahLst/>
            <a:cxnLst/>
            <a:rect r="r" b="b" t="t" l="l"/>
            <a:pathLst>
              <a:path h="6858000" w="1916725">
                <a:moveTo>
                  <a:pt x="0" y="0"/>
                </a:moveTo>
                <a:lnTo>
                  <a:pt x="1916725" y="0"/>
                </a:lnTo>
                <a:lnTo>
                  <a:pt x="1916725" y="6858000"/>
                </a:lnTo>
                <a:lnTo>
                  <a:pt x="0" y="6858000"/>
                </a:lnTo>
                <a:lnTo>
                  <a:pt x="0" y="0"/>
                </a:lnTo>
                <a:close/>
              </a:path>
            </a:pathLst>
          </a:custGeom>
          <a:blipFill>
            <a:blip r:embed="rId4"/>
            <a:stretch>
              <a:fillRect l="-137912" t="0" r="-548192" b="0"/>
            </a:stretch>
          </a:blipFill>
        </p:spPr>
      </p:sp>
      <p:sp>
        <p:nvSpPr>
          <p:cNvPr name="Freeform 4" id="4"/>
          <p:cNvSpPr/>
          <p:nvPr/>
        </p:nvSpPr>
        <p:spPr>
          <a:xfrm flipH="false" flipV="false" rot="0">
            <a:off x="9654594" y="6057408"/>
            <a:ext cx="2433408" cy="680589"/>
          </a:xfrm>
          <a:custGeom>
            <a:avLst/>
            <a:gdLst/>
            <a:ahLst/>
            <a:cxnLst/>
            <a:rect r="r" b="b" t="t" l="l"/>
            <a:pathLst>
              <a:path h="680589" w="2433408">
                <a:moveTo>
                  <a:pt x="0" y="0"/>
                </a:moveTo>
                <a:lnTo>
                  <a:pt x="2433408" y="0"/>
                </a:lnTo>
                <a:lnTo>
                  <a:pt x="2433408" y="680590"/>
                </a:lnTo>
                <a:lnTo>
                  <a:pt x="0" y="680590"/>
                </a:lnTo>
                <a:lnTo>
                  <a:pt x="0" y="0"/>
                </a:lnTo>
                <a:close/>
              </a:path>
            </a:pathLst>
          </a:custGeom>
          <a:blipFill>
            <a:blip r:embed="rId5"/>
            <a:stretch>
              <a:fillRect l="0" t="-2290" r="0" b="-2290"/>
            </a:stretch>
          </a:blipFill>
        </p:spPr>
      </p:sp>
      <p:sp>
        <p:nvSpPr>
          <p:cNvPr name="Freeform 5" id="5"/>
          <p:cNvSpPr/>
          <p:nvPr/>
        </p:nvSpPr>
        <p:spPr>
          <a:xfrm flipH="false" flipV="false" rot="0">
            <a:off x="2115326" y="1600533"/>
            <a:ext cx="389873" cy="343575"/>
          </a:xfrm>
          <a:custGeom>
            <a:avLst/>
            <a:gdLst/>
            <a:ahLst/>
            <a:cxnLst/>
            <a:rect r="r" b="b" t="t" l="l"/>
            <a:pathLst>
              <a:path h="343575" w="389873">
                <a:moveTo>
                  <a:pt x="0" y="0"/>
                </a:moveTo>
                <a:lnTo>
                  <a:pt x="389873" y="0"/>
                </a:lnTo>
                <a:lnTo>
                  <a:pt x="389873" y="343576"/>
                </a:lnTo>
                <a:lnTo>
                  <a:pt x="0" y="34357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2715563" y="3842192"/>
            <a:ext cx="370332" cy="395548"/>
          </a:xfrm>
          <a:custGeom>
            <a:avLst/>
            <a:gdLst/>
            <a:ahLst/>
            <a:cxnLst/>
            <a:rect r="r" b="b" t="t" l="l"/>
            <a:pathLst>
              <a:path h="395548" w="370332">
                <a:moveTo>
                  <a:pt x="0" y="0"/>
                </a:moveTo>
                <a:lnTo>
                  <a:pt x="370332" y="0"/>
                </a:lnTo>
                <a:lnTo>
                  <a:pt x="370332" y="395548"/>
                </a:lnTo>
                <a:lnTo>
                  <a:pt x="0" y="39554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2539899" y="4585677"/>
            <a:ext cx="360830" cy="425873"/>
          </a:xfrm>
          <a:custGeom>
            <a:avLst/>
            <a:gdLst/>
            <a:ahLst/>
            <a:cxnLst/>
            <a:rect r="r" b="b" t="t" l="l"/>
            <a:pathLst>
              <a:path h="425873" w="360830">
                <a:moveTo>
                  <a:pt x="0" y="0"/>
                </a:moveTo>
                <a:lnTo>
                  <a:pt x="360830" y="0"/>
                </a:lnTo>
                <a:lnTo>
                  <a:pt x="360830" y="425873"/>
                </a:lnTo>
                <a:lnTo>
                  <a:pt x="0" y="42587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0">
            <a:off x="2726322" y="3102163"/>
            <a:ext cx="348815" cy="337043"/>
          </a:xfrm>
          <a:custGeom>
            <a:avLst/>
            <a:gdLst/>
            <a:ahLst/>
            <a:cxnLst/>
            <a:rect r="r" b="b" t="t" l="l"/>
            <a:pathLst>
              <a:path h="337043" w="348815">
                <a:moveTo>
                  <a:pt x="0" y="0"/>
                </a:moveTo>
                <a:lnTo>
                  <a:pt x="348815" y="0"/>
                </a:lnTo>
                <a:lnTo>
                  <a:pt x="348815" y="337042"/>
                </a:lnTo>
                <a:lnTo>
                  <a:pt x="0" y="33704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9" id="9"/>
          <p:cNvSpPr/>
          <p:nvPr/>
        </p:nvSpPr>
        <p:spPr>
          <a:xfrm flipH="false" flipV="false" rot="0">
            <a:off x="2528328" y="2331022"/>
            <a:ext cx="395987" cy="395987"/>
          </a:xfrm>
          <a:custGeom>
            <a:avLst/>
            <a:gdLst/>
            <a:ahLst/>
            <a:cxnLst/>
            <a:rect r="r" b="b" t="t" l="l"/>
            <a:pathLst>
              <a:path h="395987" w="395987">
                <a:moveTo>
                  <a:pt x="0" y="0"/>
                </a:moveTo>
                <a:lnTo>
                  <a:pt x="395987" y="0"/>
                </a:lnTo>
                <a:lnTo>
                  <a:pt x="395987" y="395987"/>
                </a:lnTo>
                <a:lnTo>
                  <a:pt x="0" y="395987"/>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0" id="10"/>
          <p:cNvSpPr/>
          <p:nvPr/>
        </p:nvSpPr>
        <p:spPr>
          <a:xfrm flipH="false" flipV="false" rot="0">
            <a:off x="2063015" y="5321781"/>
            <a:ext cx="476884" cy="420903"/>
          </a:xfrm>
          <a:custGeom>
            <a:avLst/>
            <a:gdLst/>
            <a:ahLst/>
            <a:cxnLst/>
            <a:rect r="r" b="b" t="t" l="l"/>
            <a:pathLst>
              <a:path h="420903" w="476884">
                <a:moveTo>
                  <a:pt x="0" y="0"/>
                </a:moveTo>
                <a:lnTo>
                  <a:pt x="476884" y="0"/>
                </a:lnTo>
                <a:lnTo>
                  <a:pt x="476884" y="420903"/>
                </a:lnTo>
                <a:lnTo>
                  <a:pt x="0" y="420903"/>
                </a:lnTo>
                <a:lnTo>
                  <a:pt x="0" y="0"/>
                </a:lnTo>
                <a:close/>
              </a:path>
            </a:pathLst>
          </a:custGeom>
          <a:blipFill>
            <a:blip r:embed="rId16"/>
            <a:stretch>
              <a:fillRect l="-85035" t="0" r="-88852" b="-59198"/>
            </a:stretch>
          </a:blipFill>
        </p:spPr>
      </p:sp>
      <p:sp>
        <p:nvSpPr>
          <p:cNvPr name="TextBox 11" id="11"/>
          <p:cNvSpPr txBox="true"/>
          <p:nvPr/>
        </p:nvSpPr>
        <p:spPr>
          <a:xfrm rot="0">
            <a:off x="2682774" y="5351257"/>
            <a:ext cx="6724488" cy="295349"/>
          </a:xfrm>
          <a:prstGeom prst="rect">
            <a:avLst/>
          </a:prstGeom>
        </p:spPr>
        <p:txBody>
          <a:bodyPr anchor="t" rtlCol="false" tIns="0" lIns="0" bIns="0" rIns="0">
            <a:spAutoFit/>
          </a:bodyPr>
          <a:lstStyle/>
          <a:p>
            <a:pPr algn="l">
              <a:lnSpc>
                <a:spcPts val="2100"/>
              </a:lnSpc>
            </a:pPr>
            <a:r>
              <a:rPr lang="en-US" b="true" sz="1500">
                <a:solidFill>
                  <a:srgbClr val="FFFFFF"/>
                </a:solidFill>
                <a:latin typeface="Calibri (MS) Bold"/>
                <a:ea typeface="Calibri (MS) Bold"/>
                <a:cs typeface="Calibri (MS) Bold"/>
                <a:sym typeface="Calibri (MS) Bold"/>
              </a:rPr>
              <a:t>Moodle comme plateforme d’apprentissage</a:t>
            </a:r>
          </a:p>
        </p:txBody>
      </p:sp>
      <p:sp>
        <p:nvSpPr>
          <p:cNvPr name="TextBox 12" id="12"/>
          <p:cNvSpPr txBox="true"/>
          <p:nvPr/>
        </p:nvSpPr>
        <p:spPr>
          <a:xfrm rot="0">
            <a:off x="3075137" y="2400047"/>
            <a:ext cx="7984179" cy="238887"/>
          </a:xfrm>
          <a:prstGeom prst="rect">
            <a:avLst/>
          </a:prstGeom>
        </p:spPr>
        <p:txBody>
          <a:bodyPr anchor="t" rtlCol="false" tIns="0" lIns="0" bIns="0" rIns="0">
            <a:spAutoFit/>
          </a:bodyPr>
          <a:lstStyle/>
          <a:p>
            <a:pPr algn="l">
              <a:lnSpc>
                <a:spcPts val="1644"/>
              </a:lnSpc>
            </a:pPr>
            <a:r>
              <a:rPr lang="en-US" b="true" sz="1500">
                <a:solidFill>
                  <a:srgbClr val="FFFFFF"/>
                </a:solidFill>
                <a:latin typeface="Calibri (MS) Bold"/>
                <a:ea typeface="Calibri (MS) Bold"/>
                <a:cs typeface="Calibri (MS) Bold"/>
                <a:sym typeface="Calibri (MS) Bold"/>
              </a:rPr>
              <a:t>5 formations de Licence</a:t>
            </a:r>
          </a:p>
        </p:txBody>
      </p:sp>
      <p:sp>
        <p:nvSpPr>
          <p:cNvPr name="TextBox 13" id="13"/>
          <p:cNvSpPr txBox="true"/>
          <p:nvPr/>
        </p:nvSpPr>
        <p:spPr>
          <a:xfrm rot="0">
            <a:off x="3075137" y="4607274"/>
            <a:ext cx="8043243" cy="295275"/>
          </a:xfrm>
          <a:prstGeom prst="rect">
            <a:avLst/>
          </a:prstGeom>
        </p:spPr>
        <p:txBody>
          <a:bodyPr anchor="t" rtlCol="false" tIns="0" lIns="0" bIns="0" rIns="0">
            <a:spAutoFit/>
          </a:bodyPr>
          <a:lstStyle/>
          <a:p>
            <a:pPr algn="l">
              <a:lnSpc>
                <a:spcPts val="2100"/>
              </a:lnSpc>
            </a:pPr>
            <a:r>
              <a:rPr lang="en-US" b="true" sz="1500">
                <a:solidFill>
                  <a:srgbClr val="FFFFFF"/>
                </a:solidFill>
                <a:latin typeface="Calibri (MS) Bold"/>
                <a:ea typeface="Calibri (MS) Bold"/>
                <a:cs typeface="Calibri (MS) Bold"/>
                <a:sym typeface="Calibri (MS) Bold"/>
              </a:rPr>
              <a:t>8 formations de perfectionnement</a:t>
            </a:r>
          </a:p>
        </p:txBody>
      </p:sp>
      <p:sp>
        <p:nvSpPr>
          <p:cNvPr name="TextBox 14" id="14"/>
          <p:cNvSpPr txBox="true"/>
          <p:nvPr/>
        </p:nvSpPr>
        <p:spPr>
          <a:xfrm rot="0">
            <a:off x="3288116" y="3089709"/>
            <a:ext cx="8009973" cy="295275"/>
          </a:xfrm>
          <a:prstGeom prst="rect">
            <a:avLst/>
          </a:prstGeom>
        </p:spPr>
        <p:txBody>
          <a:bodyPr anchor="t" rtlCol="false" tIns="0" lIns="0" bIns="0" rIns="0">
            <a:spAutoFit/>
          </a:bodyPr>
          <a:lstStyle/>
          <a:p>
            <a:pPr algn="l">
              <a:lnSpc>
                <a:spcPts val="2100"/>
              </a:lnSpc>
            </a:pPr>
            <a:r>
              <a:rPr lang="en-US" b="true" sz="1500">
                <a:solidFill>
                  <a:srgbClr val="FFFFFF"/>
                </a:solidFill>
                <a:latin typeface="Calibri (MS) Bold"/>
                <a:ea typeface="Calibri (MS) Bold"/>
                <a:cs typeface="Calibri (MS) Bold"/>
                <a:sym typeface="Calibri (MS) Bold"/>
              </a:rPr>
              <a:t>6 spécialisation postgrade</a:t>
            </a:r>
          </a:p>
        </p:txBody>
      </p:sp>
      <p:sp>
        <p:nvSpPr>
          <p:cNvPr name="TextBox 15" id="15"/>
          <p:cNvSpPr txBox="true"/>
          <p:nvPr/>
        </p:nvSpPr>
        <p:spPr>
          <a:xfrm rot="0">
            <a:off x="2715563" y="1591346"/>
            <a:ext cx="8721023" cy="295275"/>
          </a:xfrm>
          <a:prstGeom prst="rect">
            <a:avLst/>
          </a:prstGeom>
        </p:spPr>
        <p:txBody>
          <a:bodyPr anchor="t" rtlCol="false" tIns="0" lIns="0" bIns="0" rIns="0">
            <a:spAutoFit/>
          </a:bodyPr>
          <a:lstStyle/>
          <a:p>
            <a:pPr algn="l">
              <a:lnSpc>
                <a:spcPts val="2100"/>
              </a:lnSpc>
            </a:pPr>
            <a:r>
              <a:rPr lang="en-US" b="true" sz="1500">
                <a:solidFill>
                  <a:srgbClr val="FFFFFF"/>
                </a:solidFill>
                <a:latin typeface="Calibri (MS) Bold"/>
                <a:ea typeface="Calibri (MS) Bold"/>
                <a:cs typeface="Calibri (MS) Bold"/>
                <a:sym typeface="Calibri (MS) Bold"/>
              </a:rPr>
              <a:t>20 programmes de formation en ligne</a:t>
            </a:r>
          </a:p>
        </p:txBody>
      </p:sp>
      <p:sp>
        <p:nvSpPr>
          <p:cNvPr name="TextBox 16" id="16"/>
          <p:cNvSpPr txBox="true"/>
          <p:nvPr/>
        </p:nvSpPr>
        <p:spPr>
          <a:xfrm rot="0">
            <a:off x="3288116" y="3901662"/>
            <a:ext cx="8552555" cy="238887"/>
          </a:xfrm>
          <a:prstGeom prst="rect">
            <a:avLst/>
          </a:prstGeom>
        </p:spPr>
        <p:txBody>
          <a:bodyPr anchor="t" rtlCol="false" tIns="0" lIns="0" bIns="0" rIns="0">
            <a:spAutoFit/>
          </a:bodyPr>
          <a:lstStyle/>
          <a:p>
            <a:pPr algn="l">
              <a:lnSpc>
                <a:spcPts val="1644"/>
              </a:lnSpc>
            </a:pPr>
            <a:r>
              <a:rPr lang="en-US" b="true" sz="1500">
                <a:solidFill>
                  <a:srgbClr val="FFFFFF"/>
                </a:solidFill>
                <a:latin typeface="Calibri (MS) Bold"/>
                <a:ea typeface="Calibri (MS) Bold"/>
                <a:cs typeface="Calibri (MS) Bold"/>
                <a:sym typeface="Calibri (MS) Bold"/>
              </a:rPr>
              <a:t>1 cours d’extension universitaire</a:t>
            </a:r>
          </a:p>
        </p:txBody>
      </p:sp>
      <p:sp>
        <p:nvSpPr>
          <p:cNvPr name="TextBox 17" id="17"/>
          <p:cNvSpPr txBox="true"/>
          <p:nvPr/>
        </p:nvSpPr>
        <p:spPr>
          <a:xfrm rot="0">
            <a:off x="2726322" y="66103"/>
            <a:ext cx="7828810" cy="729082"/>
          </a:xfrm>
          <a:prstGeom prst="rect">
            <a:avLst/>
          </a:prstGeom>
        </p:spPr>
        <p:txBody>
          <a:bodyPr anchor="t" rtlCol="false" tIns="0" lIns="0" bIns="0" rIns="0">
            <a:spAutoFit/>
          </a:bodyPr>
          <a:lstStyle/>
          <a:p>
            <a:pPr algn="l">
              <a:lnSpc>
                <a:spcPts val="6014"/>
              </a:lnSpc>
            </a:pPr>
            <a:r>
              <a:rPr lang="en-US" sz="4295">
                <a:solidFill>
                  <a:srgbClr val="373372"/>
                </a:solidFill>
                <a:latin typeface="Century Gothic Paneuropean"/>
                <a:ea typeface="Century Gothic Paneuropean"/>
                <a:cs typeface="Century Gothic Paneuropean"/>
                <a:sym typeface="Century Gothic Paneuropean"/>
              </a:rPr>
              <a:t>Formation en ligne</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916725" cy="6858000"/>
          </a:xfrm>
          <a:custGeom>
            <a:avLst/>
            <a:gdLst/>
            <a:ahLst/>
            <a:cxnLst/>
            <a:rect r="r" b="b" t="t" l="l"/>
            <a:pathLst>
              <a:path h="6858000" w="1916725">
                <a:moveTo>
                  <a:pt x="0" y="0"/>
                </a:moveTo>
                <a:lnTo>
                  <a:pt x="1916725" y="0"/>
                </a:lnTo>
                <a:lnTo>
                  <a:pt x="1916725" y="6858000"/>
                </a:lnTo>
                <a:lnTo>
                  <a:pt x="0" y="6858000"/>
                </a:lnTo>
                <a:lnTo>
                  <a:pt x="0" y="0"/>
                </a:lnTo>
                <a:close/>
              </a:path>
            </a:pathLst>
          </a:custGeom>
          <a:blipFill>
            <a:blip r:embed="rId2"/>
            <a:stretch>
              <a:fillRect l="-137912" t="0" r="-548192" b="0"/>
            </a:stretch>
          </a:blipFill>
        </p:spPr>
      </p:sp>
      <p:sp>
        <p:nvSpPr>
          <p:cNvPr name="Freeform 3" id="3"/>
          <p:cNvSpPr/>
          <p:nvPr/>
        </p:nvSpPr>
        <p:spPr>
          <a:xfrm flipH="false" flipV="false" rot="0">
            <a:off x="9997087" y="6172200"/>
            <a:ext cx="2074692" cy="606847"/>
          </a:xfrm>
          <a:custGeom>
            <a:avLst/>
            <a:gdLst/>
            <a:ahLst/>
            <a:cxnLst/>
            <a:rect r="r" b="b" t="t" l="l"/>
            <a:pathLst>
              <a:path h="606847" w="2074692">
                <a:moveTo>
                  <a:pt x="0" y="0"/>
                </a:moveTo>
                <a:lnTo>
                  <a:pt x="2074692" y="0"/>
                </a:lnTo>
                <a:lnTo>
                  <a:pt x="2074692" y="606847"/>
                </a:lnTo>
                <a:lnTo>
                  <a:pt x="0" y="606847"/>
                </a:lnTo>
                <a:lnTo>
                  <a:pt x="0" y="0"/>
                </a:lnTo>
                <a:close/>
              </a:path>
            </a:pathLst>
          </a:custGeom>
          <a:blipFill>
            <a:blip r:embed="rId3"/>
            <a:stretch>
              <a:fillRect l="0" t="0" r="0" b="0"/>
            </a:stretch>
          </a:blipFill>
        </p:spPr>
      </p:sp>
      <p:sp>
        <p:nvSpPr>
          <p:cNvPr name="TextBox 4" id="4"/>
          <p:cNvSpPr txBox="true"/>
          <p:nvPr/>
        </p:nvSpPr>
        <p:spPr>
          <a:xfrm rot="0">
            <a:off x="1916725" y="144714"/>
            <a:ext cx="10944674" cy="1464411"/>
          </a:xfrm>
          <a:prstGeom prst="rect">
            <a:avLst/>
          </a:prstGeom>
        </p:spPr>
        <p:txBody>
          <a:bodyPr anchor="t" rtlCol="false" tIns="0" lIns="0" bIns="0" rIns="0">
            <a:spAutoFit/>
          </a:bodyPr>
          <a:lstStyle/>
          <a:p>
            <a:pPr algn="l">
              <a:lnSpc>
                <a:spcPts val="5909"/>
              </a:lnSpc>
            </a:pPr>
            <a:r>
              <a:rPr lang="en-US" sz="4221">
                <a:solidFill>
                  <a:srgbClr val="373372"/>
                </a:solidFill>
                <a:latin typeface="Century Gothic Paneuropean"/>
                <a:ea typeface="Century Gothic Paneuropean"/>
                <a:cs typeface="Century Gothic Paneuropean"/>
                <a:sym typeface="Century Gothic Paneuropean"/>
              </a:rPr>
              <a:t>Nos grands domaines de connaissance</a:t>
            </a:r>
          </a:p>
          <a:p>
            <a:pPr algn="l">
              <a:lnSpc>
                <a:spcPts val="5909"/>
              </a:lnSpc>
            </a:pPr>
          </a:p>
        </p:txBody>
      </p:sp>
      <p:sp>
        <p:nvSpPr>
          <p:cNvPr name="Freeform 5" id="5"/>
          <p:cNvSpPr/>
          <p:nvPr/>
        </p:nvSpPr>
        <p:spPr>
          <a:xfrm flipH="false" flipV="false" rot="0">
            <a:off x="2539983" y="1480914"/>
            <a:ext cx="9268696" cy="4564833"/>
          </a:xfrm>
          <a:custGeom>
            <a:avLst/>
            <a:gdLst/>
            <a:ahLst/>
            <a:cxnLst/>
            <a:rect r="r" b="b" t="t" l="l"/>
            <a:pathLst>
              <a:path h="4564833" w="9268696">
                <a:moveTo>
                  <a:pt x="0" y="0"/>
                </a:moveTo>
                <a:lnTo>
                  <a:pt x="9268695" y="0"/>
                </a:lnTo>
                <a:lnTo>
                  <a:pt x="9268695" y="4564833"/>
                </a:lnTo>
                <a:lnTo>
                  <a:pt x="0" y="456483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6" id="6"/>
          <p:cNvSpPr txBox="true"/>
          <p:nvPr/>
        </p:nvSpPr>
        <p:spPr>
          <a:xfrm rot="0">
            <a:off x="6359011" y="3292979"/>
            <a:ext cx="1634176" cy="1016510"/>
          </a:xfrm>
          <a:prstGeom prst="rect">
            <a:avLst/>
          </a:prstGeom>
        </p:spPr>
        <p:txBody>
          <a:bodyPr anchor="t" rtlCol="false" tIns="0" lIns="0" bIns="0" rIns="0">
            <a:spAutoFit/>
          </a:bodyPr>
          <a:lstStyle/>
          <a:p>
            <a:pPr algn="ctr">
              <a:lnSpc>
                <a:spcPts val="2771"/>
              </a:lnSpc>
              <a:spcBef>
                <a:spcPct val="0"/>
              </a:spcBef>
            </a:pPr>
            <a:r>
              <a:rPr lang="en-US" sz="1979">
                <a:solidFill>
                  <a:srgbClr val="373372"/>
                </a:solidFill>
                <a:latin typeface="Helios"/>
                <a:ea typeface="Helios"/>
                <a:cs typeface="Helios"/>
                <a:sym typeface="Helios"/>
              </a:rPr>
              <a:t>Domaines généraux de connaissance</a:t>
            </a:r>
          </a:p>
        </p:txBody>
      </p:sp>
      <p:sp>
        <p:nvSpPr>
          <p:cNvPr name="TextBox 7" id="7"/>
          <p:cNvSpPr txBox="true"/>
          <p:nvPr/>
        </p:nvSpPr>
        <p:spPr>
          <a:xfrm rot="0">
            <a:off x="2733333" y="1761525"/>
            <a:ext cx="1872472" cy="233677"/>
          </a:xfrm>
          <a:prstGeom prst="rect">
            <a:avLst/>
          </a:prstGeom>
        </p:spPr>
        <p:txBody>
          <a:bodyPr anchor="t" rtlCol="false" tIns="0" lIns="0" bIns="0" rIns="0">
            <a:spAutoFit/>
          </a:bodyPr>
          <a:lstStyle/>
          <a:p>
            <a:pPr algn="ctr">
              <a:lnSpc>
                <a:spcPts val="1931"/>
              </a:lnSpc>
              <a:spcBef>
                <a:spcPct val="0"/>
              </a:spcBef>
            </a:pPr>
            <a:r>
              <a:rPr lang="en-US" sz="1379">
                <a:solidFill>
                  <a:srgbClr val="FFFFFF"/>
                </a:solidFill>
                <a:latin typeface="Helios"/>
                <a:ea typeface="Helios"/>
                <a:cs typeface="Helios"/>
                <a:sym typeface="Helios"/>
              </a:rPr>
              <a:t>Sciences biologiques</a:t>
            </a:r>
          </a:p>
        </p:txBody>
      </p:sp>
      <p:sp>
        <p:nvSpPr>
          <p:cNvPr name="TextBox 8" id="8"/>
          <p:cNvSpPr txBox="true"/>
          <p:nvPr/>
        </p:nvSpPr>
        <p:spPr>
          <a:xfrm rot="0">
            <a:off x="2787543" y="2610972"/>
            <a:ext cx="1764053" cy="473830"/>
          </a:xfrm>
          <a:prstGeom prst="rect">
            <a:avLst/>
          </a:prstGeom>
        </p:spPr>
        <p:txBody>
          <a:bodyPr anchor="t" rtlCol="false" tIns="0" lIns="0" bIns="0" rIns="0">
            <a:spAutoFit/>
          </a:bodyPr>
          <a:lstStyle/>
          <a:p>
            <a:pPr algn="ctr">
              <a:lnSpc>
                <a:spcPts val="1931"/>
              </a:lnSpc>
              <a:spcBef>
                <a:spcPct val="0"/>
              </a:spcBef>
            </a:pPr>
            <a:r>
              <a:rPr lang="en-US" sz="1379">
                <a:solidFill>
                  <a:srgbClr val="FFFFFF"/>
                </a:solidFill>
                <a:latin typeface="Helios"/>
                <a:ea typeface="Helios"/>
                <a:cs typeface="Helios"/>
                <a:sym typeface="Helios"/>
              </a:rPr>
              <a:t>Sciences médicales et de la santé</a:t>
            </a:r>
          </a:p>
        </p:txBody>
      </p:sp>
      <p:sp>
        <p:nvSpPr>
          <p:cNvPr name="TextBox 9" id="9"/>
          <p:cNvSpPr txBox="true"/>
          <p:nvPr/>
        </p:nvSpPr>
        <p:spPr>
          <a:xfrm rot="0">
            <a:off x="2574102" y="3624211"/>
            <a:ext cx="2190935" cy="249664"/>
          </a:xfrm>
          <a:prstGeom prst="rect">
            <a:avLst/>
          </a:prstGeom>
        </p:spPr>
        <p:txBody>
          <a:bodyPr anchor="t" rtlCol="false" tIns="0" lIns="0" bIns="0" rIns="0">
            <a:spAutoFit/>
          </a:bodyPr>
          <a:lstStyle/>
          <a:p>
            <a:pPr algn="ctr">
              <a:lnSpc>
                <a:spcPts val="2082"/>
              </a:lnSpc>
              <a:spcBef>
                <a:spcPct val="0"/>
              </a:spcBef>
            </a:pPr>
            <a:r>
              <a:rPr lang="en-US" sz="1487">
                <a:solidFill>
                  <a:srgbClr val="FFFFFF"/>
                </a:solidFill>
                <a:latin typeface="Helios"/>
                <a:ea typeface="Helios"/>
                <a:cs typeface="Helios"/>
                <a:sym typeface="Helios"/>
              </a:rPr>
              <a:t>Ingénierie et informatique</a:t>
            </a:r>
          </a:p>
        </p:txBody>
      </p:sp>
      <p:sp>
        <p:nvSpPr>
          <p:cNvPr name="TextBox 10" id="10"/>
          <p:cNvSpPr txBox="true"/>
          <p:nvPr/>
        </p:nvSpPr>
        <p:spPr>
          <a:xfrm rot="0">
            <a:off x="2626613" y="4459918"/>
            <a:ext cx="2085914" cy="473830"/>
          </a:xfrm>
          <a:prstGeom prst="rect">
            <a:avLst/>
          </a:prstGeom>
        </p:spPr>
        <p:txBody>
          <a:bodyPr anchor="t" rtlCol="false" tIns="0" lIns="0" bIns="0" rIns="0">
            <a:spAutoFit/>
          </a:bodyPr>
          <a:lstStyle/>
          <a:p>
            <a:pPr algn="ctr">
              <a:lnSpc>
                <a:spcPts val="1931"/>
              </a:lnSpc>
              <a:spcBef>
                <a:spcPct val="0"/>
              </a:spcBef>
            </a:pPr>
            <a:r>
              <a:rPr lang="en-US" sz="1379">
                <a:solidFill>
                  <a:srgbClr val="FFFFFF"/>
                </a:solidFill>
                <a:latin typeface="Helios"/>
                <a:ea typeface="Helios"/>
                <a:cs typeface="Helios"/>
                <a:sym typeface="Helios"/>
              </a:rPr>
              <a:t>Sciences agronomiques et vétérinaires</a:t>
            </a:r>
          </a:p>
        </p:txBody>
      </p:sp>
      <p:sp>
        <p:nvSpPr>
          <p:cNvPr name="TextBox 11" id="11"/>
          <p:cNvSpPr txBox="true"/>
          <p:nvPr/>
        </p:nvSpPr>
        <p:spPr>
          <a:xfrm rot="0">
            <a:off x="2786204" y="5519792"/>
            <a:ext cx="1625141" cy="233677"/>
          </a:xfrm>
          <a:prstGeom prst="rect">
            <a:avLst/>
          </a:prstGeom>
        </p:spPr>
        <p:txBody>
          <a:bodyPr anchor="t" rtlCol="false" tIns="0" lIns="0" bIns="0" rIns="0">
            <a:spAutoFit/>
          </a:bodyPr>
          <a:lstStyle/>
          <a:p>
            <a:pPr algn="ctr">
              <a:lnSpc>
                <a:spcPts val="1931"/>
              </a:lnSpc>
              <a:spcBef>
                <a:spcPct val="0"/>
              </a:spcBef>
            </a:pPr>
            <a:r>
              <a:rPr lang="en-US" sz="1379">
                <a:solidFill>
                  <a:srgbClr val="FFFFFF"/>
                </a:solidFill>
                <a:latin typeface="Helios"/>
                <a:ea typeface="Helios"/>
                <a:cs typeface="Helios"/>
                <a:sym typeface="Helios"/>
              </a:rPr>
              <a:t>Sciences humaines</a:t>
            </a:r>
          </a:p>
        </p:txBody>
      </p:sp>
      <p:sp>
        <p:nvSpPr>
          <p:cNvPr name="TextBox 12" id="12"/>
          <p:cNvSpPr txBox="true"/>
          <p:nvPr/>
        </p:nvSpPr>
        <p:spPr>
          <a:xfrm rot="0">
            <a:off x="9533376" y="5334326"/>
            <a:ext cx="2218853" cy="504206"/>
          </a:xfrm>
          <a:prstGeom prst="rect">
            <a:avLst/>
          </a:prstGeom>
        </p:spPr>
        <p:txBody>
          <a:bodyPr anchor="t" rtlCol="false" tIns="0" lIns="0" bIns="0" rIns="0">
            <a:spAutoFit/>
          </a:bodyPr>
          <a:lstStyle/>
          <a:p>
            <a:pPr algn="ctr">
              <a:lnSpc>
                <a:spcPts val="2063"/>
              </a:lnSpc>
              <a:spcBef>
                <a:spcPct val="0"/>
              </a:spcBef>
            </a:pPr>
            <a:r>
              <a:rPr lang="en-US" sz="1474">
                <a:solidFill>
                  <a:srgbClr val="FFFFFF"/>
                </a:solidFill>
                <a:latin typeface="Helios"/>
                <a:ea typeface="Helios"/>
                <a:cs typeface="Helios"/>
                <a:sym typeface="Helios"/>
              </a:rPr>
              <a:t>Multidisciplinaire: Technologie / Gestion</a:t>
            </a:r>
          </a:p>
        </p:txBody>
      </p:sp>
      <p:sp>
        <p:nvSpPr>
          <p:cNvPr name="TextBox 13" id="13"/>
          <p:cNvSpPr txBox="true"/>
          <p:nvPr/>
        </p:nvSpPr>
        <p:spPr>
          <a:xfrm rot="0">
            <a:off x="9648528" y="4459918"/>
            <a:ext cx="2103701" cy="488241"/>
          </a:xfrm>
          <a:prstGeom prst="rect">
            <a:avLst/>
          </a:prstGeom>
        </p:spPr>
        <p:txBody>
          <a:bodyPr anchor="t" rtlCol="false" tIns="0" lIns="0" bIns="0" rIns="0">
            <a:spAutoFit/>
          </a:bodyPr>
          <a:lstStyle/>
          <a:p>
            <a:pPr algn="ctr">
              <a:lnSpc>
                <a:spcPts val="1959"/>
              </a:lnSpc>
              <a:spcBef>
                <a:spcPct val="0"/>
              </a:spcBef>
            </a:pPr>
            <a:r>
              <a:rPr lang="en-US" sz="1399">
                <a:solidFill>
                  <a:srgbClr val="FFFFFF"/>
                </a:solidFill>
                <a:latin typeface="Helios"/>
                <a:ea typeface="Helios"/>
                <a:cs typeface="Helios"/>
                <a:sym typeface="Helios"/>
              </a:rPr>
              <a:t>Multidisciplinaire: Ingénierie</a:t>
            </a:r>
          </a:p>
        </p:txBody>
      </p:sp>
      <p:sp>
        <p:nvSpPr>
          <p:cNvPr name="TextBox 14" id="14"/>
          <p:cNvSpPr txBox="true"/>
          <p:nvPr/>
        </p:nvSpPr>
        <p:spPr>
          <a:xfrm rot="0">
            <a:off x="9777130" y="3512128"/>
            <a:ext cx="1846497" cy="473830"/>
          </a:xfrm>
          <a:prstGeom prst="rect">
            <a:avLst/>
          </a:prstGeom>
        </p:spPr>
        <p:txBody>
          <a:bodyPr anchor="t" rtlCol="false" tIns="0" lIns="0" bIns="0" rIns="0">
            <a:spAutoFit/>
          </a:bodyPr>
          <a:lstStyle/>
          <a:p>
            <a:pPr algn="ctr">
              <a:lnSpc>
                <a:spcPts val="1931"/>
              </a:lnSpc>
              <a:spcBef>
                <a:spcPct val="0"/>
              </a:spcBef>
            </a:pPr>
            <a:r>
              <a:rPr lang="en-US" sz="1379">
                <a:solidFill>
                  <a:srgbClr val="FFFFFF"/>
                </a:solidFill>
                <a:latin typeface="Helios"/>
                <a:ea typeface="Helios"/>
                <a:cs typeface="Helios"/>
                <a:sym typeface="Helios"/>
              </a:rPr>
              <a:t>Sciences sociales appliquées</a:t>
            </a:r>
          </a:p>
        </p:txBody>
      </p:sp>
      <p:sp>
        <p:nvSpPr>
          <p:cNvPr name="TextBox 15" id="15"/>
          <p:cNvSpPr txBox="true"/>
          <p:nvPr/>
        </p:nvSpPr>
        <p:spPr>
          <a:xfrm rot="0">
            <a:off x="9648528" y="2610972"/>
            <a:ext cx="2047059" cy="473830"/>
          </a:xfrm>
          <a:prstGeom prst="rect">
            <a:avLst/>
          </a:prstGeom>
        </p:spPr>
        <p:txBody>
          <a:bodyPr anchor="t" rtlCol="false" tIns="0" lIns="0" bIns="0" rIns="0">
            <a:spAutoFit/>
          </a:bodyPr>
          <a:lstStyle/>
          <a:p>
            <a:pPr algn="ctr">
              <a:lnSpc>
                <a:spcPts val="1931"/>
              </a:lnSpc>
              <a:spcBef>
                <a:spcPct val="0"/>
              </a:spcBef>
            </a:pPr>
            <a:r>
              <a:rPr lang="en-US" sz="1379">
                <a:solidFill>
                  <a:srgbClr val="FFFFFF"/>
                </a:solidFill>
                <a:latin typeface="Helios"/>
                <a:ea typeface="Helios"/>
                <a:cs typeface="Helios"/>
                <a:sym typeface="Helios"/>
              </a:rPr>
              <a:t>Sciences mathématiques et naturelles</a:t>
            </a:r>
          </a:p>
        </p:txBody>
      </p:sp>
      <p:sp>
        <p:nvSpPr>
          <p:cNvPr name="TextBox 16" id="16"/>
          <p:cNvSpPr txBox="true"/>
          <p:nvPr/>
        </p:nvSpPr>
        <p:spPr>
          <a:xfrm rot="0">
            <a:off x="9777130" y="1761525"/>
            <a:ext cx="1846497" cy="233677"/>
          </a:xfrm>
          <a:prstGeom prst="rect">
            <a:avLst/>
          </a:prstGeom>
        </p:spPr>
        <p:txBody>
          <a:bodyPr anchor="t" rtlCol="false" tIns="0" lIns="0" bIns="0" rIns="0">
            <a:spAutoFit/>
          </a:bodyPr>
          <a:lstStyle/>
          <a:p>
            <a:pPr algn="ctr">
              <a:lnSpc>
                <a:spcPts val="1931"/>
              </a:lnSpc>
              <a:spcBef>
                <a:spcPct val="0"/>
              </a:spcBef>
            </a:pPr>
            <a:r>
              <a:rPr lang="en-US" sz="1379">
                <a:solidFill>
                  <a:srgbClr val="FFFFFF"/>
                </a:solidFill>
                <a:latin typeface="Helios"/>
                <a:ea typeface="Helios"/>
                <a:cs typeface="Helios"/>
                <a:sym typeface="Helios"/>
              </a:rPr>
              <a:t>Langues et arts</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982538" y="6108276"/>
            <a:ext cx="2074692" cy="606847"/>
            <a:chOff x="0" y="0"/>
            <a:chExt cx="4149384" cy="1213694"/>
          </a:xfrm>
        </p:grpSpPr>
        <p:sp>
          <p:nvSpPr>
            <p:cNvPr name="Freeform 3" id="3"/>
            <p:cNvSpPr/>
            <p:nvPr/>
          </p:nvSpPr>
          <p:spPr>
            <a:xfrm flipH="false" flipV="false" rot="0">
              <a:off x="0" y="0"/>
              <a:ext cx="4149344" cy="1213739"/>
            </a:xfrm>
            <a:custGeom>
              <a:avLst/>
              <a:gdLst/>
              <a:ahLst/>
              <a:cxnLst/>
              <a:rect r="r" b="b" t="t" l="l"/>
              <a:pathLst>
                <a:path h="1213739" w="4149344">
                  <a:moveTo>
                    <a:pt x="0" y="0"/>
                  </a:moveTo>
                  <a:lnTo>
                    <a:pt x="4149344" y="0"/>
                  </a:lnTo>
                  <a:lnTo>
                    <a:pt x="4149344" y="1213739"/>
                  </a:lnTo>
                  <a:lnTo>
                    <a:pt x="0" y="1213739"/>
                  </a:lnTo>
                  <a:lnTo>
                    <a:pt x="0" y="0"/>
                  </a:lnTo>
                  <a:close/>
                </a:path>
              </a:pathLst>
            </a:custGeom>
            <a:blipFill>
              <a:blip r:embed="rId2"/>
              <a:stretch>
                <a:fillRect l="-41" t="0" r="-42" b="3"/>
              </a:stretch>
            </a:blipFill>
          </p:spPr>
        </p:sp>
      </p:grpSp>
      <p:sp>
        <p:nvSpPr>
          <p:cNvPr name="Freeform 4" id="4"/>
          <p:cNvSpPr/>
          <p:nvPr/>
        </p:nvSpPr>
        <p:spPr>
          <a:xfrm flipH="false" flipV="false" rot="0">
            <a:off x="2032067" y="1678550"/>
            <a:ext cx="2997862" cy="1997326"/>
          </a:xfrm>
          <a:custGeom>
            <a:avLst/>
            <a:gdLst/>
            <a:ahLst/>
            <a:cxnLst/>
            <a:rect r="r" b="b" t="t" l="l"/>
            <a:pathLst>
              <a:path h="1997326" w="2997862">
                <a:moveTo>
                  <a:pt x="0" y="0"/>
                </a:moveTo>
                <a:lnTo>
                  <a:pt x="2997863" y="0"/>
                </a:lnTo>
                <a:lnTo>
                  <a:pt x="2997863" y="1997326"/>
                </a:lnTo>
                <a:lnTo>
                  <a:pt x="0" y="1997326"/>
                </a:lnTo>
                <a:lnTo>
                  <a:pt x="0" y="0"/>
                </a:lnTo>
                <a:close/>
              </a:path>
            </a:pathLst>
          </a:custGeom>
          <a:blipFill>
            <a:blip r:embed="rId3"/>
            <a:stretch>
              <a:fillRect l="0" t="0" r="0" b="0"/>
            </a:stretch>
          </a:blipFill>
        </p:spPr>
      </p:sp>
      <p:sp>
        <p:nvSpPr>
          <p:cNvPr name="TextBox 5" id="5"/>
          <p:cNvSpPr txBox="true"/>
          <p:nvPr/>
        </p:nvSpPr>
        <p:spPr>
          <a:xfrm rot="0">
            <a:off x="2219990" y="148098"/>
            <a:ext cx="8734210" cy="745850"/>
          </a:xfrm>
          <a:prstGeom prst="rect">
            <a:avLst/>
          </a:prstGeom>
        </p:spPr>
        <p:txBody>
          <a:bodyPr anchor="t" rtlCol="false" tIns="0" lIns="0" bIns="0" rIns="0">
            <a:spAutoFit/>
          </a:bodyPr>
          <a:lstStyle/>
          <a:p>
            <a:pPr algn="l">
              <a:lnSpc>
                <a:spcPts val="6140"/>
              </a:lnSpc>
            </a:pPr>
            <a:r>
              <a:rPr lang="en-US" sz="4385">
                <a:solidFill>
                  <a:srgbClr val="373372"/>
                </a:solidFill>
                <a:latin typeface="Century Gothic Paneuropean"/>
                <a:ea typeface="Century Gothic Paneuropean"/>
                <a:cs typeface="Century Gothic Paneuropean"/>
                <a:sym typeface="Century Gothic Paneuropean"/>
              </a:rPr>
              <a:t>Chiffres supplémentaires</a:t>
            </a:r>
          </a:p>
        </p:txBody>
      </p:sp>
      <p:sp>
        <p:nvSpPr>
          <p:cNvPr name="TextBox 6" id="6"/>
          <p:cNvSpPr txBox="true"/>
          <p:nvPr/>
        </p:nvSpPr>
        <p:spPr>
          <a:xfrm rot="0">
            <a:off x="2252959" y="1286653"/>
            <a:ext cx="2556079" cy="301395"/>
          </a:xfrm>
          <a:prstGeom prst="rect">
            <a:avLst/>
          </a:prstGeom>
        </p:spPr>
        <p:txBody>
          <a:bodyPr anchor="t" rtlCol="false" tIns="0" lIns="0" bIns="0" rIns="0">
            <a:spAutoFit/>
          </a:bodyPr>
          <a:lstStyle/>
          <a:p>
            <a:pPr algn="just">
              <a:lnSpc>
                <a:spcPts val="2285"/>
              </a:lnSpc>
            </a:pPr>
            <a:r>
              <a:rPr lang="en-US" sz="1632">
                <a:solidFill>
                  <a:srgbClr val="231F20"/>
                </a:solidFill>
                <a:latin typeface="Calibri (MS)"/>
                <a:ea typeface="Calibri (MS)"/>
                <a:cs typeface="Calibri (MS)"/>
                <a:sym typeface="Calibri (MS)"/>
              </a:rPr>
              <a:t>5 Restaurants universitaires</a:t>
            </a:r>
          </a:p>
        </p:txBody>
      </p:sp>
      <p:sp>
        <p:nvSpPr>
          <p:cNvPr name="Freeform 7" id="7"/>
          <p:cNvSpPr/>
          <p:nvPr/>
        </p:nvSpPr>
        <p:spPr>
          <a:xfrm flipH="false" flipV="false" rot="0">
            <a:off x="3098138" y="4255778"/>
            <a:ext cx="2997862" cy="1986084"/>
          </a:xfrm>
          <a:custGeom>
            <a:avLst/>
            <a:gdLst/>
            <a:ahLst/>
            <a:cxnLst/>
            <a:rect r="r" b="b" t="t" l="l"/>
            <a:pathLst>
              <a:path h="1986084" w="2997862">
                <a:moveTo>
                  <a:pt x="0" y="0"/>
                </a:moveTo>
                <a:lnTo>
                  <a:pt x="2997862" y="0"/>
                </a:lnTo>
                <a:lnTo>
                  <a:pt x="2997862" y="1986084"/>
                </a:lnTo>
                <a:lnTo>
                  <a:pt x="0" y="1986084"/>
                </a:lnTo>
                <a:lnTo>
                  <a:pt x="0" y="0"/>
                </a:lnTo>
                <a:close/>
              </a:path>
            </a:pathLst>
          </a:custGeom>
          <a:blipFill>
            <a:blip r:embed="rId4"/>
            <a:stretch>
              <a:fillRect l="0" t="0" r="0" b="0"/>
            </a:stretch>
          </a:blipFill>
        </p:spPr>
      </p:sp>
      <p:sp>
        <p:nvSpPr>
          <p:cNvPr name="Freeform 8" id="8"/>
          <p:cNvSpPr/>
          <p:nvPr/>
        </p:nvSpPr>
        <p:spPr>
          <a:xfrm flipH="false" flipV="false" rot="0">
            <a:off x="6587095" y="4255778"/>
            <a:ext cx="3234104" cy="2040432"/>
          </a:xfrm>
          <a:custGeom>
            <a:avLst/>
            <a:gdLst/>
            <a:ahLst/>
            <a:cxnLst/>
            <a:rect r="r" b="b" t="t" l="l"/>
            <a:pathLst>
              <a:path h="2040432" w="3234104">
                <a:moveTo>
                  <a:pt x="0" y="0"/>
                </a:moveTo>
                <a:lnTo>
                  <a:pt x="3234104" y="0"/>
                </a:lnTo>
                <a:lnTo>
                  <a:pt x="3234104" y="2040432"/>
                </a:lnTo>
                <a:lnTo>
                  <a:pt x="0" y="2040432"/>
                </a:lnTo>
                <a:lnTo>
                  <a:pt x="0" y="0"/>
                </a:lnTo>
                <a:close/>
              </a:path>
            </a:pathLst>
          </a:custGeom>
          <a:blipFill>
            <a:blip r:embed="rId5"/>
            <a:stretch>
              <a:fillRect l="-2820" t="0" r="-9590" b="0"/>
            </a:stretch>
          </a:blipFill>
        </p:spPr>
      </p:sp>
      <p:sp>
        <p:nvSpPr>
          <p:cNvPr name="Freeform 9" id="9"/>
          <p:cNvSpPr/>
          <p:nvPr/>
        </p:nvSpPr>
        <p:spPr>
          <a:xfrm flipH="false" flipV="false" rot="0">
            <a:off x="5238529" y="1705118"/>
            <a:ext cx="3355589" cy="1929464"/>
          </a:xfrm>
          <a:custGeom>
            <a:avLst/>
            <a:gdLst/>
            <a:ahLst/>
            <a:cxnLst/>
            <a:rect r="r" b="b" t="t" l="l"/>
            <a:pathLst>
              <a:path h="1929464" w="3355589">
                <a:moveTo>
                  <a:pt x="0" y="0"/>
                </a:moveTo>
                <a:lnTo>
                  <a:pt x="3355589" y="0"/>
                </a:lnTo>
                <a:lnTo>
                  <a:pt x="3355589" y="1929464"/>
                </a:lnTo>
                <a:lnTo>
                  <a:pt x="0" y="1929464"/>
                </a:lnTo>
                <a:lnTo>
                  <a:pt x="0" y="0"/>
                </a:lnTo>
                <a:close/>
              </a:path>
            </a:pathLst>
          </a:custGeom>
          <a:blipFill>
            <a:blip r:embed="rId6"/>
            <a:stretch>
              <a:fillRect l="0" t="0" r="0" b="0"/>
            </a:stretch>
          </a:blipFill>
        </p:spPr>
      </p:sp>
      <p:sp>
        <p:nvSpPr>
          <p:cNvPr name="Freeform 10" id="10"/>
          <p:cNvSpPr/>
          <p:nvPr/>
        </p:nvSpPr>
        <p:spPr>
          <a:xfrm flipH="false" flipV="false" rot="0">
            <a:off x="8802718" y="1712481"/>
            <a:ext cx="2917904" cy="1929464"/>
          </a:xfrm>
          <a:custGeom>
            <a:avLst/>
            <a:gdLst/>
            <a:ahLst/>
            <a:cxnLst/>
            <a:rect r="r" b="b" t="t" l="l"/>
            <a:pathLst>
              <a:path h="1929464" w="2917904">
                <a:moveTo>
                  <a:pt x="0" y="0"/>
                </a:moveTo>
                <a:lnTo>
                  <a:pt x="2917903" y="0"/>
                </a:lnTo>
                <a:lnTo>
                  <a:pt x="2917903" y="1929464"/>
                </a:lnTo>
                <a:lnTo>
                  <a:pt x="0" y="1929464"/>
                </a:lnTo>
                <a:lnTo>
                  <a:pt x="0" y="0"/>
                </a:lnTo>
                <a:close/>
              </a:path>
            </a:pathLst>
          </a:custGeom>
          <a:blipFill>
            <a:blip r:embed="rId7"/>
            <a:stretch>
              <a:fillRect l="0" t="0" r="0" b="0"/>
            </a:stretch>
          </a:blipFill>
        </p:spPr>
      </p:sp>
      <p:sp>
        <p:nvSpPr>
          <p:cNvPr name="TextBox 11" id="11"/>
          <p:cNvSpPr txBox="true"/>
          <p:nvPr/>
        </p:nvSpPr>
        <p:spPr>
          <a:xfrm rot="0">
            <a:off x="7120414" y="3917176"/>
            <a:ext cx="2167467" cy="301395"/>
          </a:xfrm>
          <a:prstGeom prst="rect">
            <a:avLst/>
          </a:prstGeom>
        </p:spPr>
        <p:txBody>
          <a:bodyPr anchor="t" rtlCol="false" tIns="0" lIns="0" bIns="0" rIns="0">
            <a:spAutoFit/>
          </a:bodyPr>
          <a:lstStyle/>
          <a:p>
            <a:pPr algn="ctr" marL="0" indent="0" lvl="0">
              <a:lnSpc>
                <a:spcPts val="2285"/>
              </a:lnSpc>
              <a:spcBef>
                <a:spcPct val="0"/>
              </a:spcBef>
            </a:pPr>
            <a:r>
              <a:rPr lang="en-US" sz="1632">
                <a:solidFill>
                  <a:srgbClr val="231F20"/>
                </a:solidFill>
                <a:latin typeface="Calibri (MS)"/>
                <a:ea typeface="Calibri (MS)"/>
                <a:cs typeface="Calibri (MS)"/>
                <a:sym typeface="Calibri (MS)"/>
              </a:rPr>
              <a:t>1 Station de radio</a:t>
            </a:r>
          </a:p>
        </p:txBody>
      </p:sp>
      <p:sp>
        <p:nvSpPr>
          <p:cNvPr name="TextBox 12" id="12"/>
          <p:cNvSpPr txBox="true"/>
          <p:nvPr/>
        </p:nvSpPr>
        <p:spPr>
          <a:xfrm rot="0">
            <a:off x="5862541" y="1286653"/>
            <a:ext cx="2107565" cy="301395"/>
          </a:xfrm>
          <a:prstGeom prst="rect">
            <a:avLst/>
          </a:prstGeom>
        </p:spPr>
        <p:txBody>
          <a:bodyPr anchor="t" rtlCol="false" tIns="0" lIns="0" bIns="0" rIns="0">
            <a:spAutoFit/>
          </a:bodyPr>
          <a:lstStyle/>
          <a:p>
            <a:pPr algn="ctr">
              <a:lnSpc>
                <a:spcPts val="2285"/>
              </a:lnSpc>
            </a:pPr>
            <a:r>
              <a:rPr lang="en-US" sz="1632">
                <a:solidFill>
                  <a:srgbClr val="231F20"/>
                </a:solidFill>
                <a:latin typeface="Calibri (MS)"/>
                <a:ea typeface="Calibri (MS)"/>
                <a:cs typeface="Calibri (MS)"/>
                <a:sym typeface="Calibri (MS)"/>
              </a:rPr>
              <a:t>6 Centres sportifs</a:t>
            </a:r>
          </a:p>
        </p:txBody>
      </p:sp>
      <p:sp>
        <p:nvSpPr>
          <p:cNvPr name="TextBox 13" id="13"/>
          <p:cNvSpPr txBox="true"/>
          <p:nvPr/>
        </p:nvSpPr>
        <p:spPr>
          <a:xfrm rot="0">
            <a:off x="3300907" y="3917176"/>
            <a:ext cx="2592324" cy="301395"/>
          </a:xfrm>
          <a:prstGeom prst="rect">
            <a:avLst/>
          </a:prstGeom>
        </p:spPr>
        <p:txBody>
          <a:bodyPr anchor="t" rtlCol="false" tIns="0" lIns="0" bIns="0" rIns="0">
            <a:spAutoFit/>
          </a:bodyPr>
          <a:lstStyle/>
          <a:p>
            <a:pPr algn="ctr" marL="0" indent="0" lvl="0">
              <a:lnSpc>
                <a:spcPts val="2285"/>
              </a:lnSpc>
              <a:spcBef>
                <a:spcPct val="0"/>
              </a:spcBef>
            </a:pPr>
            <a:r>
              <a:rPr lang="en-US" sz="1632">
                <a:solidFill>
                  <a:srgbClr val="231F20"/>
                </a:solidFill>
                <a:latin typeface="Calibri (MS)"/>
                <a:ea typeface="Calibri (MS)"/>
                <a:cs typeface="Calibri (MS)"/>
                <a:sym typeface="Calibri (MS)"/>
              </a:rPr>
              <a:t>1 chaîne de télévision</a:t>
            </a:r>
          </a:p>
        </p:txBody>
      </p:sp>
      <p:sp>
        <p:nvSpPr>
          <p:cNvPr name="TextBox 14" id="14"/>
          <p:cNvSpPr txBox="true"/>
          <p:nvPr/>
        </p:nvSpPr>
        <p:spPr>
          <a:xfrm rot="0">
            <a:off x="9665660" y="1286653"/>
            <a:ext cx="1354224" cy="301395"/>
          </a:xfrm>
          <a:prstGeom prst="rect">
            <a:avLst/>
          </a:prstGeom>
        </p:spPr>
        <p:txBody>
          <a:bodyPr anchor="t" rtlCol="false" tIns="0" lIns="0" bIns="0" rIns="0">
            <a:spAutoFit/>
          </a:bodyPr>
          <a:lstStyle/>
          <a:p>
            <a:pPr algn="ctr" marL="0" indent="0" lvl="0">
              <a:lnSpc>
                <a:spcPts val="2285"/>
              </a:lnSpc>
              <a:spcBef>
                <a:spcPct val="0"/>
              </a:spcBef>
            </a:pPr>
            <a:r>
              <a:rPr lang="en-US" sz="1632">
                <a:solidFill>
                  <a:srgbClr val="231F20"/>
                </a:solidFill>
                <a:latin typeface="Calibri (MS)"/>
                <a:ea typeface="Calibri (MS)"/>
                <a:cs typeface="Calibri (MS)"/>
                <a:sym typeface="Calibri (MS)"/>
              </a:rPr>
              <a:t>9 Bibliothèques</a:t>
            </a:r>
          </a:p>
        </p:txBody>
      </p:sp>
      <p:grpSp>
        <p:nvGrpSpPr>
          <p:cNvPr name="Group 15" id="15"/>
          <p:cNvGrpSpPr/>
          <p:nvPr/>
        </p:nvGrpSpPr>
        <p:grpSpPr>
          <a:xfrm rot="0">
            <a:off x="0" y="0"/>
            <a:ext cx="1916725" cy="6858000"/>
            <a:chOff x="0" y="0"/>
            <a:chExt cx="3833450" cy="13716000"/>
          </a:xfrm>
        </p:grpSpPr>
        <p:sp>
          <p:nvSpPr>
            <p:cNvPr name="Freeform 16" id="16"/>
            <p:cNvSpPr/>
            <p:nvPr/>
          </p:nvSpPr>
          <p:spPr>
            <a:xfrm flipH="false" flipV="false" rot="0">
              <a:off x="0" y="0"/>
              <a:ext cx="3833495" cy="13716000"/>
            </a:xfrm>
            <a:custGeom>
              <a:avLst/>
              <a:gdLst/>
              <a:ahLst/>
              <a:cxnLst/>
              <a:rect r="r" b="b" t="t" l="l"/>
              <a:pathLst>
                <a:path h="13716000" w="3833495">
                  <a:moveTo>
                    <a:pt x="0" y="0"/>
                  </a:moveTo>
                  <a:lnTo>
                    <a:pt x="3833495" y="0"/>
                  </a:lnTo>
                  <a:lnTo>
                    <a:pt x="3833495" y="13716000"/>
                  </a:lnTo>
                  <a:lnTo>
                    <a:pt x="0" y="13716000"/>
                  </a:lnTo>
                  <a:lnTo>
                    <a:pt x="0" y="0"/>
                  </a:lnTo>
                  <a:close/>
                </a:path>
              </a:pathLst>
            </a:custGeom>
            <a:blipFill>
              <a:blip r:embed="rId8"/>
              <a:stretch>
                <a:fillRect l="-135756" t="0" r="-550090" b="0"/>
              </a:stretch>
            </a:blipFill>
          </p:spPr>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916725" cy="6858000"/>
            <a:chOff x="0" y="0"/>
            <a:chExt cx="3833450" cy="13716000"/>
          </a:xfrm>
        </p:grpSpPr>
        <p:sp>
          <p:nvSpPr>
            <p:cNvPr name="Freeform 3" id="3"/>
            <p:cNvSpPr/>
            <p:nvPr/>
          </p:nvSpPr>
          <p:spPr>
            <a:xfrm flipH="false" flipV="false" rot="0">
              <a:off x="0" y="0"/>
              <a:ext cx="3833495" cy="13716000"/>
            </a:xfrm>
            <a:custGeom>
              <a:avLst/>
              <a:gdLst/>
              <a:ahLst/>
              <a:cxnLst/>
              <a:rect r="r" b="b" t="t" l="l"/>
              <a:pathLst>
                <a:path h="13716000" w="3833495">
                  <a:moveTo>
                    <a:pt x="0" y="0"/>
                  </a:moveTo>
                  <a:lnTo>
                    <a:pt x="3833495" y="0"/>
                  </a:lnTo>
                  <a:lnTo>
                    <a:pt x="3833495" y="13716000"/>
                  </a:lnTo>
                  <a:lnTo>
                    <a:pt x="0" y="13716000"/>
                  </a:lnTo>
                  <a:lnTo>
                    <a:pt x="0" y="0"/>
                  </a:lnTo>
                  <a:close/>
                </a:path>
              </a:pathLst>
            </a:custGeom>
            <a:blipFill>
              <a:blip r:embed="rId2"/>
              <a:stretch>
                <a:fillRect l="-135756" t="0" r="-550090" b="0"/>
              </a:stretch>
            </a:blipFill>
          </p:spPr>
        </p:sp>
      </p:grpSp>
      <p:sp>
        <p:nvSpPr>
          <p:cNvPr name="Freeform 4" id="4"/>
          <p:cNvSpPr/>
          <p:nvPr/>
        </p:nvSpPr>
        <p:spPr>
          <a:xfrm flipH="false" flipV="false" rot="0">
            <a:off x="2908649" y="1169946"/>
            <a:ext cx="4238683" cy="2808128"/>
          </a:xfrm>
          <a:custGeom>
            <a:avLst/>
            <a:gdLst/>
            <a:ahLst/>
            <a:cxnLst/>
            <a:rect r="r" b="b" t="t" l="l"/>
            <a:pathLst>
              <a:path h="2808128" w="4238683">
                <a:moveTo>
                  <a:pt x="0" y="0"/>
                </a:moveTo>
                <a:lnTo>
                  <a:pt x="4238684" y="0"/>
                </a:lnTo>
                <a:lnTo>
                  <a:pt x="4238684" y="2808128"/>
                </a:lnTo>
                <a:lnTo>
                  <a:pt x="0" y="2808128"/>
                </a:lnTo>
                <a:lnTo>
                  <a:pt x="0" y="0"/>
                </a:lnTo>
                <a:close/>
              </a:path>
            </a:pathLst>
          </a:custGeom>
          <a:blipFill>
            <a:blip r:embed="rId3"/>
            <a:stretch>
              <a:fillRect l="0" t="0" r="0" b="0"/>
            </a:stretch>
          </a:blipFill>
        </p:spPr>
      </p:sp>
      <p:sp>
        <p:nvSpPr>
          <p:cNvPr name="Freeform 5" id="5"/>
          <p:cNvSpPr/>
          <p:nvPr/>
        </p:nvSpPr>
        <p:spPr>
          <a:xfrm flipH="false" flipV="false" rot="0">
            <a:off x="7393683" y="1211739"/>
            <a:ext cx="4112517" cy="2724543"/>
          </a:xfrm>
          <a:custGeom>
            <a:avLst/>
            <a:gdLst/>
            <a:ahLst/>
            <a:cxnLst/>
            <a:rect r="r" b="b" t="t" l="l"/>
            <a:pathLst>
              <a:path h="2724543" w="4112517">
                <a:moveTo>
                  <a:pt x="0" y="0"/>
                </a:moveTo>
                <a:lnTo>
                  <a:pt x="4112517" y="0"/>
                </a:lnTo>
                <a:lnTo>
                  <a:pt x="4112517" y="2724542"/>
                </a:lnTo>
                <a:lnTo>
                  <a:pt x="0" y="2724542"/>
                </a:lnTo>
                <a:lnTo>
                  <a:pt x="0" y="0"/>
                </a:lnTo>
                <a:close/>
              </a:path>
            </a:pathLst>
          </a:custGeom>
          <a:blipFill>
            <a:blip r:embed="rId4"/>
            <a:stretch>
              <a:fillRect l="0" t="0" r="0" b="0"/>
            </a:stretch>
          </a:blipFill>
        </p:spPr>
      </p:sp>
      <p:sp>
        <p:nvSpPr>
          <p:cNvPr name="Freeform 6" id="6"/>
          <p:cNvSpPr/>
          <p:nvPr/>
        </p:nvSpPr>
        <p:spPr>
          <a:xfrm flipH="false" flipV="false" rot="0">
            <a:off x="5166164" y="4141897"/>
            <a:ext cx="3962338" cy="2620096"/>
          </a:xfrm>
          <a:custGeom>
            <a:avLst/>
            <a:gdLst/>
            <a:ahLst/>
            <a:cxnLst/>
            <a:rect r="r" b="b" t="t" l="l"/>
            <a:pathLst>
              <a:path h="2620096" w="3962338">
                <a:moveTo>
                  <a:pt x="0" y="0"/>
                </a:moveTo>
                <a:lnTo>
                  <a:pt x="3962338" y="0"/>
                </a:lnTo>
                <a:lnTo>
                  <a:pt x="3962338" y="2620096"/>
                </a:lnTo>
                <a:lnTo>
                  <a:pt x="0" y="2620096"/>
                </a:lnTo>
                <a:lnTo>
                  <a:pt x="0" y="0"/>
                </a:lnTo>
                <a:close/>
              </a:path>
            </a:pathLst>
          </a:custGeom>
          <a:blipFill>
            <a:blip r:embed="rId5"/>
            <a:stretch>
              <a:fillRect l="0" t="0" r="0" b="0"/>
            </a:stretch>
          </a:blipFill>
        </p:spPr>
      </p:sp>
      <p:grpSp>
        <p:nvGrpSpPr>
          <p:cNvPr name="Group 7" id="7"/>
          <p:cNvGrpSpPr/>
          <p:nvPr/>
        </p:nvGrpSpPr>
        <p:grpSpPr>
          <a:xfrm rot="0">
            <a:off x="9697428" y="6166638"/>
            <a:ext cx="2363631" cy="691362"/>
            <a:chOff x="0" y="0"/>
            <a:chExt cx="4149384" cy="1213694"/>
          </a:xfrm>
        </p:grpSpPr>
        <p:sp>
          <p:nvSpPr>
            <p:cNvPr name="Freeform 8" id="8"/>
            <p:cNvSpPr/>
            <p:nvPr/>
          </p:nvSpPr>
          <p:spPr>
            <a:xfrm flipH="false" flipV="false" rot="0">
              <a:off x="0" y="0"/>
              <a:ext cx="4149344" cy="1213739"/>
            </a:xfrm>
            <a:custGeom>
              <a:avLst/>
              <a:gdLst/>
              <a:ahLst/>
              <a:cxnLst/>
              <a:rect r="r" b="b" t="t" l="l"/>
              <a:pathLst>
                <a:path h="1213739" w="4149344">
                  <a:moveTo>
                    <a:pt x="0" y="0"/>
                  </a:moveTo>
                  <a:lnTo>
                    <a:pt x="4149344" y="0"/>
                  </a:lnTo>
                  <a:lnTo>
                    <a:pt x="4149344" y="1213739"/>
                  </a:lnTo>
                  <a:lnTo>
                    <a:pt x="0" y="1213739"/>
                  </a:lnTo>
                  <a:lnTo>
                    <a:pt x="0" y="0"/>
                  </a:lnTo>
                  <a:close/>
                </a:path>
              </a:pathLst>
            </a:custGeom>
            <a:blipFill>
              <a:blip r:embed="rId6"/>
              <a:stretch>
                <a:fillRect l="-41" t="0" r="-42" b="3"/>
              </a:stretch>
            </a:blipFill>
          </p:spPr>
        </p:sp>
      </p:grpSp>
      <p:sp>
        <p:nvSpPr>
          <p:cNvPr name="TextBox 9" id="9"/>
          <p:cNvSpPr txBox="true"/>
          <p:nvPr/>
        </p:nvSpPr>
        <p:spPr>
          <a:xfrm rot="0">
            <a:off x="5661017" y="666570"/>
            <a:ext cx="2527846" cy="387350"/>
          </a:xfrm>
          <a:prstGeom prst="rect">
            <a:avLst/>
          </a:prstGeom>
        </p:spPr>
        <p:txBody>
          <a:bodyPr anchor="t" rtlCol="false" tIns="0" lIns="0" bIns="0" rIns="0">
            <a:spAutoFit/>
          </a:bodyPr>
          <a:lstStyle/>
          <a:p>
            <a:pPr algn="ctr">
              <a:lnSpc>
                <a:spcPts val="2799"/>
              </a:lnSpc>
              <a:spcBef>
                <a:spcPct val="0"/>
              </a:spcBef>
            </a:pPr>
            <a:r>
              <a:rPr lang="en-US" sz="1999">
                <a:solidFill>
                  <a:srgbClr val="000000"/>
                </a:solidFill>
                <a:latin typeface="Calibri (MS)"/>
                <a:ea typeface="Calibri (MS)"/>
                <a:cs typeface="Calibri (MS)"/>
                <a:sym typeface="Calibri (MS)"/>
              </a:rPr>
              <a:t>3 hôpitaux universitaires</a:t>
            </a:r>
          </a:p>
        </p:txBody>
      </p:sp>
      <p:sp>
        <p:nvSpPr>
          <p:cNvPr name="TextBox 10" id="10"/>
          <p:cNvSpPr txBox="true"/>
          <p:nvPr/>
        </p:nvSpPr>
        <p:spPr>
          <a:xfrm rot="0">
            <a:off x="1277937" y="-90987"/>
            <a:ext cx="8172004" cy="728982"/>
          </a:xfrm>
          <a:prstGeom prst="rect">
            <a:avLst/>
          </a:prstGeom>
        </p:spPr>
        <p:txBody>
          <a:bodyPr anchor="t" rtlCol="false" tIns="0" lIns="0" bIns="0" rIns="0">
            <a:spAutoFit/>
          </a:bodyPr>
          <a:lstStyle/>
          <a:p>
            <a:pPr algn="ctr">
              <a:lnSpc>
                <a:spcPts val="6019"/>
              </a:lnSpc>
              <a:spcBef>
                <a:spcPct val="0"/>
              </a:spcBef>
            </a:pPr>
            <a:r>
              <a:rPr lang="en-US" sz="4299">
                <a:solidFill>
                  <a:srgbClr val="373372"/>
                </a:solidFill>
                <a:latin typeface="Century Gothic Paneuropean"/>
                <a:ea typeface="Century Gothic Paneuropean"/>
                <a:cs typeface="Century Gothic Paneuropean"/>
                <a:sym typeface="Century Gothic Paneuropean"/>
              </a:rPr>
              <a:t>Chiffres supplémentaires</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135352" y="5592683"/>
            <a:ext cx="3962508" cy="1159034"/>
          </a:xfrm>
          <a:custGeom>
            <a:avLst/>
            <a:gdLst/>
            <a:ahLst/>
            <a:cxnLst/>
            <a:rect r="r" b="b" t="t" l="l"/>
            <a:pathLst>
              <a:path h="1159034" w="3962508">
                <a:moveTo>
                  <a:pt x="0" y="0"/>
                </a:moveTo>
                <a:lnTo>
                  <a:pt x="3962508" y="0"/>
                </a:lnTo>
                <a:lnTo>
                  <a:pt x="3962508" y="1159034"/>
                </a:lnTo>
                <a:lnTo>
                  <a:pt x="0" y="1159034"/>
                </a:lnTo>
                <a:lnTo>
                  <a:pt x="0" y="0"/>
                </a:lnTo>
                <a:close/>
              </a:path>
            </a:pathLst>
          </a:custGeom>
          <a:blipFill>
            <a:blip r:embed="rId2"/>
            <a:stretch>
              <a:fillRect l="0" t="0" r="0" b="0"/>
            </a:stretch>
          </a:blipFill>
        </p:spPr>
      </p:sp>
      <p:sp>
        <p:nvSpPr>
          <p:cNvPr name="Freeform 3" id="3"/>
          <p:cNvSpPr/>
          <p:nvPr/>
        </p:nvSpPr>
        <p:spPr>
          <a:xfrm flipH="true" flipV="false" rot="0">
            <a:off x="0" y="-1280305"/>
            <a:ext cx="12317589" cy="6589119"/>
          </a:xfrm>
          <a:custGeom>
            <a:avLst/>
            <a:gdLst/>
            <a:ahLst/>
            <a:cxnLst/>
            <a:rect r="r" b="b" t="t" l="l"/>
            <a:pathLst>
              <a:path h="6589119" w="12317589">
                <a:moveTo>
                  <a:pt x="12317589" y="0"/>
                </a:moveTo>
                <a:lnTo>
                  <a:pt x="0" y="0"/>
                </a:lnTo>
                <a:lnTo>
                  <a:pt x="0" y="6589118"/>
                </a:lnTo>
                <a:lnTo>
                  <a:pt x="12317589" y="6589118"/>
                </a:lnTo>
                <a:lnTo>
                  <a:pt x="12317589" y="0"/>
                </a:lnTo>
                <a:close/>
              </a:path>
            </a:pathLst>
          </a:custGeom>
          <a:blipFill>
            <a:blip r:embed="rId3"/>
            <a:stretch>
              <a:fillRect l="0" t="-11481" r="0" b="-12364"/>
            </a:stretch>
          </a:blipFill>
        </p:spPr>
      </p:sp>
      <p:sp>
        <p:nvSpPr>
          <p:cNvPr name="TextBox 4" id="4"/>
          <p:cNvSpPr txBox="true"/>
          <p:nvPr/>
        </p:nvSpPr>
        <p:spPr>
          <a:xfrm rot="0">
            <a:off x="162065" y="5345917"/>
            <a:ext cx="7693397" cy="1405799"/>
          </a:xfrm>
          <a:prstGeom prst="rect">
            <a:avLst/>
          </a:prstGeom>
        </p:spPr>
        <p:txBody>
          <a:bodyPr anchor="t" rtlCol="false" tIns="0" lIns="0" bIns="0" rIns="0">
            <a:spAutoFit/>
          </a:bodyPr>
          <a:lstStyle/>
          <a:p>
            <a:pPr algn="l">
              <a:lnSpc>
                <a:spcPts val="5706"/>
              </a:lnSpc>
            </a:pPr>
            <a:r>
              <a:rPr lang="en-US" sz="4076">
                <a:solidFill>
                  <a:srgbClr val="373372"/>
                </a:solidFill>
                <a:latin typeface="Century Gothic Paneuropean"/>
                <a:ea typeface="Century Gothic Paneuropean"/>
                <a:cs typeface="Century Gothic Paneuropean"/>
                <a:sym typeface="Century Gothic Paneuropean"/>
              </a:rPr>
              <a:t>Découvrez notre bureau des affaires internationales</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572354" y="6207340"/>
            <a:ext cx="1800554" cy="526662"/>
            <a:chOff x="0" y="0"/>
            <a:chExt cx="4149384" cy="1213694"/>
          </a:xfrm>
        </p:grpSpPr>
        <p:sp>
          <p:nvSpPr>
            <p:cNvPr name="Freeform 3" id="3"/>
            <p:cNvSpPr/>
            <p:nvPr/>
          </p:nvSpPr>
          <p:spPr>
            <a:xfrm flipH="false" flipV="false" rot="0">
              <a:off x="0" y="0"/>
              <a:ext cx="4149344" cy="1213739"/>
            </a:xfrm>
            <a:custGeom>
              <a:avLst/>
              <a:gdLst/>
              <a:ahLst/>
              <a:cxnLst/>
              <a:rect r="r" b="b" t="t" l="l"/>
              <a:pathLst>
                <a:path h="1213739" w="4149344">
                  <a:moveTo>
                    <a:pt x="0" y="0"/>
                  </a:moveTo>
                  <a:lnTo>
                    <a:pt x="4149344" y="0"/>
                  </a:lnTo>
                  <a:lnTo>
                    <a:pt x="4149344" y="1213739"/>
                  </a:lnTo>
                  <a:lnTo>
                    <a:pt x="0" y="1213739"/>
                  </a:lnTo>
                  <a:lnTo>
                    <a:pt x="0" y="0"/>
                  </a:lnTo>
                  <a:close/>
                </a:path>
              </a:pathLst>
            </a:custGeom>
            <a:blipFill>
              <a:blip r:embed="rId2"/>
              <a:stretch>
                <a:fillRect l="-41" t="0" r="-42" b="3"/>
              </a:stretch>
            </a:blipFill>
          </p:spPr>
        </p:sp>
      </p:grpSp>
      <p:sp>
        <p:nvSpPr>
          <p:cNvPr name="TextBox 4" id="4"/>
          <p:cNvSpPr txBox="true"/>
          <p:nvPr/>
        </p:nvSpPr>
        <p:spPr>
          <a:xfrm rot="0">
            <a:off x="2758734" y="477357"/>
            <a:ext cx="7404575" cy="728154"/>
          </a:xfrm>
          <a:prstGeom prst="rect">
            <a:avLst/>
          </a:prstGeom>
        </p:spPr>
        <p:txBody>
          <a:bodyPr anchor="t" rtlCol="false" tIns="0" lIns="0" bIns="0" rIns="0">
            <a:spAutoFit/>
          </a:bodyPr>
          <a:lstStyle/>
          <a:p>
            <a:pPr algn="l">
              <a:lnSpc>
                <a:spcPts val="6059"/>
              </a:lnSpc>
            </a:pPr>
            <a:r>
              <a:rPr lang="en-US" sz="4327" spc="4">
                <a:solidFill>
                  <a:srgbClr val="373372"/>
                </a:solidFill>
                <a:latin typeface="Century Gothic Paneuropean"/>
                <a:ea typeface="Century Gothic Paneuropean"/>
                <a:cs typeface="Century Gothic Paneuropean"/>
                <a:sym typeface="Century Gothic Paneuropean"/>
              </a:rPr>
              <a:t>Numéros internationaux</a:t>
            </a:r>
          </a:p>
        </p:txBody>
      </p:sp>
      <p:grpSp>
        <p:nvGrpSpPr>
          <p:cNvPr name="Group 5" id="5"/>
          <p:cNvGrpSpPr/>
          <p:nvPr/>
        </p:nvGrpSpPr>
        <p:grpSpPr>
          <a:xfrm rot="0">
            <a:off x="0" y="0"/>
            <a:ext cx="2493137" cy="6858000"/>
            <a:chOff x="0" y="0"/>
            <a:chExt cx="5745444" cy="15804290"/>
          </a:xfrm>
        </p:grpSpPr>
        <p:sp>
          <p:nvSpPr>
            <p:cNvPr name="Freeform 6" id="6"/>
            <p:cNvSpPr/>
            <p:nvPr/>
          </p:nvSpPr>
          <p:spPr>
            <a:xfrm flipH="true" flipV="false" rot="0">
              <a:off x="0" y="0"/>
              <a:ext cx="5745480" cy="15804262"/>
            </a:xfrm>
            <a:custGeom>
              <a:avLst/>
              <a:gdLst/>
              <a:ahLst/>
              <a:cxnLst/>
              <a:rect r="r" b="b" t="t" l="l"/>
              <a:pathLst>
                <a:path h="15804262" w="5745480">
                  <a:moveTo>
                    <a:pt x="5745480" y="0"/>
                  </a:moveTo>
                  <a:lnTo>
                    <a:pt x="0" y="0"/>
                  </a:lnTo>
                  <a:lnTo>
                    <a:pt x="0" y="15804262"/>
                  </a:lnTo>
                  <a:lnTo>
                    <a:pt x="5745480" y="15804262"/>
                  </a:lnTo>
                  <a:lnTo>
                    <a:pt x="5745480" y="0"/>
                  </a:lnTo>
                  <a:close/>
                </a:path>
              </a:pathLst>
            </a:custGeom>
            <a:blipFill>
              <a:blip r:embed="rId3"/>
              <a:stretch>
                <a:fillRect l="-157798" t="0" r="-157798" b="0"/>
              </a:stretch>
            </a:blipFill>
          </p:spPr>
        </p:sp>
      </p:grpSp>
      <p:sp>
        <p:nvSpPr>
          <p:cNvPr name="TextBox 7" id="7"/>
          <p:cNvSpPr txBox="true"/>
          <p:nvPr/>
        </p:nvSpPr>
        <p:spPr>
          <a:xfrm rot="0">
            <a:off x="7345821" y="2341849"/>
            <a:ext cx="867380" cy="637186"/>
          </a:xfrm>
          <a:prstGeom prst="rect">
            <a:avLst/>
          </a:prstGeom>
        </p:spPr>
        <p:txBody>
          <a:bodyPr anchor="t" rtlCol="false" tIns="0" lIns="0" bIns="0" rIns="0">
            <a:spAutoFit/>
          </a:bodyPr>
          <a:lstStyle/>
          <a:p>
            <a:pPr algn="l">
              <a:lnSpc>
                <a:spcPts val="4641"/>
              </a:lnSpc>
            </a:pPr>
            <a:r>
              <a:rPr lang="en-US" sz="3315">
                <a:solidFill>
                  <a:srgbClr val="FFFFFF"/>
                </a:solidFill>
                <a:latin typeface="Calibri (MS)"/>
                <a:ea typeface="Calibri (MS)"/>
                <a:cs typeface="Calibri (MS)"/>
                <a:sym typeface="Calibri (MS)"/>
              </a:rPr>
              <a:t>+210</a:t>
            </a:r>
          </a:p>
        </p:txBody>
      </p:sp>
      <p:sp>
        <p:nvSpPr>
          <p:cNvPr name="TextBox 8" id="8"/>
          <p:cNvSpPr txBox="true"/>
          <p:nvPr/>
        </p:nvSpPr>
        <p:spPr>
          <a:xfrm rot="0">
            <a:off x="7280890" y="4736161"/>
            <a:ext cx="1007746" cy="645248"/>
          </a:xfrm>
          <a:prstGeom prst="rect">
            <a:avLst/>
          </a:prstGeom>
        </p:spPr>
        <p:txBody>
          <a:bodyPr anchor="t" rtlCol="false" tIns="0" lIns="0" bIns="0" rIns="0">
            <a:spAutoFit/>
          </a:bodyPr>
          <a:lstStyle/>
          <a:p>
            <a:pPr algn="ctr">
              <a:lnSpc>
                <a:spcPts val="1626"/>
              </a:lnSpc>
            </a:pPr>
            <a:r>
              <a:rPr lang="en-US" sz="1355">
                <a:solidFill>
                  <a:srgbClr val="000000"/>
                </a:solidFill>
                <a:latin typeface="Calibri (MS)"/>
                <a:ea typeface="Calibri (MS)"/>
                <a:cs typeface="Calibri (MS)"/>
                <a:sym typeface="Calibri (MS)"/>
              </a:rPr>
              <a:t>+210 universités partenaires</a:t>
            </a:r>
          </a:p>
        </p:txBody>
      </p:sp>
      <p:sp>
        <p:nvSpPr>
          <p:cNvPr name="Freeform 9" id="9"/>
          <p:cNvSpPr/>
          <p:nvPr/>
        </p:nvSpPr>
        <p:spPr>
          <a:xfrm flipH="false" flipV="false" rot="0">
            <a:off x="7264650" y="2226595"/>
            <a:ext cx="1040227" cy="2395094"/>
          </a:xfrm>
          <a:custGeom>
            <a:avLst/>
            <a:gdLst/>
            <a:ahLst/>
            <a:cxnLst/>
            <a:rect r="r" b="b" t="t" l="l"/>
            <a:pathLst>
              <a:path h="2395094" w="1040227">
                <a:moveTo>
                  <a:pt x="0" y="0"/>
                </a:moveTo>
                <a:lnTo>
                  <a:pt x="1040227" y="0"/>
                </a:lnTo>
                <a:lnTo>
                  <a:pt x="1040227" y="2395094"/>
                </a:lnTo>
                <a:lnTo>
                  <a:pt x="0" y="2395094"/>
                </a:lnTo>
                <a:lnTo>
                  <a:pt x="0" y="0"/>
                </a:lnTo>
                <a:close/>
              </a:path>
            </a:pathLst>
          </a:custGeom>
          <a:blipFill>
            <a:blip r:embed="rId4">
              <a:extLst>
                <a:ext uri="{96DAC541-7B7A-43D3-8B79-37D633B846F1}">
                  <asvg:svgBlip xmlns:asvg="http://schemas.microsoft.com/office/drawing/2016/SVG/main" r:embed="rId5"/>
                </a:ext>
              </a:extLst>
            </a:blip>
            <a:stretch>
              <a:fillRect l="0" t="-6" r="0" b="-6"/>
            </a:stretch>
          </a:blipFill>
        </p:spPr>
      </p:sp>
      <p:sp>
        <p:nvSpPr>
          <p:cNvPr name="Freeform 10" id="10"/>
          <p:cNvSpPr/>
          <p:nvPr/>
        </p:nvSpPr>
        <p:spPr>
          <a:xfrm flipH="false" flipV="false" rot="0">
            <a:off x="10253503" y="2181991"/>
            <a:ext cx="1040227" cy="2395094"/>
          </a:xfrm>
          <a:custGeom>
            <a:avLst/>
            <a:gdLst/>
            <a:ahLst/>
            <a:cxnLst/>
            <a:rect r="r" b="b" t="t" l="l"/>
            <a:pathLst>
              <a:path h="2395094" w="1040227">
                <a:moveTo>
                  <a:pt x="0" y="0"/>
                </a:moveTo>
                <a:lnTo>
                  <a:pt x="1040227" y="0"/>
                </a:lnTo>
                <a:lnTo>
                  <a:pt x="1040227" y="2395094"/>
                </a:lnTo>
                <a:lnTo>
                  <a:pt x="0" y="2395094"/>
                </a:lnTo>
                <a:lnTo>
                  <a:pt x="0" y="0"/>
                </a:lnTo>
                <a:close/>
              </a:path>
            </a:pathLst>
          </a:custGeom>
          <a:blipFill>
            <a:blip r:embed="rId6">
              <a:extLst>
                <a:ext uri="{96DAC541-7B7A-43D3-8B79-37D633B846F1}">
                  <asvg:svgBlip xmlns:asvg="http://schemas.microsoft.com/office/drawing/2016/SVG/main" r:embed="rId7"/>
                </a:ext>
              </a:extLst>
            </a:blip>
            <a:stretch>
              <a:fillRect l="0" t="-6" r="0" b="-6"/>
            </a:stretch>
          </a:blipFill>
        </p:spPr>
      </p:sp>
      <p:sp>
        <p:nvSpPr>
          <p:cNvPr name="TextBox 11" id="11"/>
          <p:cNvSpPr txBox="true"/>
          <p:nvPr/>
        </p:nvSpPr>
        <p:spPr>
          <a:xfrm rot="0">
            <a:off x="10446386" y="2288727"/>
            <a:ext cx="643697" cy="637186"/>
          </a:xfrm>
          <a:prstGeom prst="rect">
            <a:avLst/>
          </a:prstGeom>
        </p:spPr>
        <p:txBody>
          <a:bodyPr anchor="t" rtlCol="false" tIns="0" lIns="0" bIns="0" rIns="0">
            <a:spAutoFit/>
          </a:bodyPr>
          <a:lstStyle/>
          <a:p>
            <a:pPr algn="l">
              <a:lnSpc>
                <a:spcPts val="4641"/>
              </a:lnSpc>
            </a:pPr>
            <a:r>
              <a:rPr lang="en-US" sz="3315">
                <a:solidFill>
                  <a:srgbClr val="FFFFFF"/>
                </a:solidFill>
                <a:latin typeface="Calibri (MS)"/>
                <a:ea typeface="Calibri (MS)"/>
                <a:cs typeface="Calibri (MS)"/>
                <a:sym typeface="Calibri (MS)"/>
              </a:rPr>
              <a:t>+</a:t>
            </a:r>
            <a:r>
              <a:rPr lang="en-US" sz="3315">
                <a:solidFill>
                  <a:srgbClr val="FFFFFF"/>
                </a:solidFill>
                <a:latin typeface="Calibri (MS)"/>
                <a:ea typeface="Calibri (MS)"/>
                <a:cs typeface="Calibri (MS)"/>
                <a:sym typeface="Calibri (MS)"/>
              </a:rPr>
              <a:t>10</a:t>
            </a:r>
          </a:p>
        </p:txBody>
      </p:sp>
      <p:sp>
        <p:nvSpPr>
          <p:cNvPr name="TextBox 12" id="12"/>
          <p:cNvSpPr txBox="true"/>
          <p:nvPr/>
        </p:nvSpPr>
        <p:spPr>
          <a:xfrm rot="0">
            <a:off x="10327010" y="4812955"/>
            <a:ext cx="882449" cy="640290"/>
          </a:xfrm>
          <a:prstGeom prst="rect">
            <a:avLst/>
          </a:prstGeom>
        </p:spPr>
        <p:txBody>
          <a:bodyPr anchor="t" rtlCol="false" tIns="0" lIns="0" bIns="0" rIns="0">
            <a:spAutoFit/>
          </a:bodyPr>
          <a:lstStyle/>
          <a:p>
            <a:pPr algn="ctr">
              <a:lnSpc>
                <a:spcPts val="1626"/>
              </a:lnSpc>
            </a:pPr>
            <a:r>
              <a:rPr lang="en-US" sz="1355">
                <a:solidFill>
                  <a:srgbClr val="000000"/>
                </a:solidFill>
                <a:latin typeface="Calibri (MS)"/>
                <a:ea typeface="Calibri (MS)"/>
                <a:cs typeface="Calibri (MS)"/>
                <a:sym typeface="Calibri (MS)"/>
              </a:rPr>
              <a:t>+10 options de double diplôme</a:t>
            </a:r>
          </a:p>
        </p:txBody>
      </p:sp>
      <p:grpSp>
        <p:nvGrpSpPr>
          <p:cNvPr name="Group 13" id="13"/>
          <p:cNvGrpSpPr/>
          <p:nvPr/>
        </p:nvGrpSpPr>
        <p:grpSpPr>
          <a:xfrm rot="0">
            <a:off x="5761123" y="2226595"/>
            <a:ext cx="1055852" cy="3124933"/>
            <a:chOff x="0" y="0"/>
            <a:chExt cx="1407803" cy="4166577"/>
          </a:xfrm>
        </p:grpSpPr>
        <p:sp>
          <p:nvSpPr>
            <p:cNvPr name="TextBox 14" id="14"/>
            <p:cNvSpPr txBox="true"/>
            <p:nvPr/>
          </p:nvSpPr>
          <p:spPr>
            <a:xfrm rot="0">
              <a:off x="0" y="3589849"/>
              <a:ext cx="1407803" cy="576729"/>
            </a:xfrm>
            <a:prstGeom prst="rect">
              <a:avLst/>
            </a:prstGeom>
          </p:spPr>
          <p:txBody>
            <a:bodyPr anchor="t" rtlCol="false" tIns="0" lIns="0" bIns="0" rIns="0">
              <a:spAutoFit/>
            </a:bodyPr>
            <a:lstStyle/>
            <a:p>
              <a:pPr algn="ctr">
                <a:lnSpc>
                  <a:spcPts val="1626"/>
                </a:lnSpc>
              </a:pPr>
              <a:r>
                <a:rPr lang="en-US" sz="1355">
                  <a:solidFill>
                    <a:srgbClr val="000000"/>
                  </a:solidFill>
                  <a:latin typeface="Calibri (MS)"/>
                  <a:ea typeface="Calibri (MS)"/>
                  <a:cs typeface="Calibri (MS)"/>
                  <a:sym typeface="Calibri (MS)"/>
                </a:rPr>
                <a:t>+40 employés internationaux</a:t>
              </a:r>
            </a:p>
          </p:txBody>
        </p:sp>
        <p:sp>
          <p:nvSpPr>
            <p:cNvPr name="Freeform 15" id="15"/>
            <p:cNvSpPr/>
            <p:nvPr/>
          </p:nvSpPr>
          <p:spPr>
            <a:xfrm flipH="false" flipV="false" rot="0">
              <a:off x="0" y="0"/>
              <a:ext cx="1407803" cy="3193458"/>
            </a:xfrm>
            <a:custGeom>
              <a:avLst/>
              <a:gdLst/>
              <a:ahLst/>
              <a:cxnLst/>
              <a:rect r="r" b="b" t="t" l="l"/>
              <a:pathLst>
                <a:path h="3193458" w="1407803">
                  <a:moveTo>
                    <a:pt x="0" y="0"/>
                  </a:moveTo>
                  <a:lnTo>
                    <a:pt x="1407803" y="0"/>
                  </a:lnTo>
                  <a:lnTo>
                    <a:pt x="1407803" y="3193458"/>
                  </a:lnTo>
                  <a:lnTo>
                    <a:pt x="0" y="3193458"/>
                  </a:lnTo>
                  <a:lnTo>
                    <a:pt x="0" y="0"/>
                  </a:lnTo>
                  <a:close/>
                </a:path>
              </a:pathLst>
            </a:custGeom>
            <a:blipFill>
              <a:blip r:embed="rId8">
                <a:extLst>
                  <a:ext uri="{96DAC541-7B7A-43D3-8B79-37D633B846F1}">
                    <asvg:svgBlip xmlns:asvg="http://schemas.microsoft.com/office/drawing/2016/SVG/main" r:embed="rId9"/>
                  </a:ext>
                </a:extLst>
              </a:blip>
              <a:stretch>
                <a:fillRect l="-157" t="0" r="-157" b="0"/>
              </a:stretch>
            </a:blipFill>
          </p:spPr>
        </p:sp>
        <p:sp>
          <p:nvSpPr>
            <p:cNvPr name="TextBox 16" id="16"/>
            <p:cNvSpPr txBox="true"/>
            <p:nvPr/>
          </p:nvSpPr>
          <p:spPr>
            <a:xfrm rot="0">
              <a:off x="267923" y="233918"/>
              <a:ext cx="909703" cy="805132"/>
            </a:xfrm>
            <a:prstGeom prst="rect">
              <a:avLst/>
            </a:prstGeom>
          </p:spPr>
          <p:txBody>
            <a:bodyPr anchor="t" rtlCol="false" tIns="0" lIns="0" bIns="0" rIns="0">
              <a:spAutoFit/>
            </a:bodyPr>
            <a:lstStyle/>
            <a:p>
              <a:pPr algn="l">
                <a:lnSpc>
                  <a:spcPts val="4641"/>
                </a:lnSpc>
              </a:pPr>
              <a:r>
                <a:rPr lang="en-US" sz="3315">
                  <a:solidFill>
                    <a:srgbClr val="FFFFFF"/>
                  </a:solidFill>
                  <a:latin typeface="Calibri (MS)"/>
                  <a:ea typeface="Calibri (MS)"/>
                  <a:cs typeface="Calibri (MS)"/>
                  <a:sym typeface="Calibri (MS)"/>
                </a:rPr>
                <a:t>+40</a:t>
              </a:r>
            </a:p>
          </p:txBody>
        </p:sp>
      </p:grpSp>
      <p:sp>
        <p:nvSpPr>
          <p:cNvPr name="TextBox 17" id="17"/>
          <p:cNvSpPr txBox="true"/>
          <p:nvPr/>
        </p:nvSpPr>
        <p:spPr>
          <a:xfrm rot="0">
            <a:off x="8782878" y="4736161"/>
            <a:ext cx="1167211" cy="645248"/>
          </a:xfrm>
          <a:prstGeom prst="rect">
            <a:avLst/>
          </a:prstGeom>
        </p:spPr>
        <p:txBody>
          <a:bodyPr anchor="t" rtlCol="false" tIns="0" lIns="0" bIns="0" rIns="0">
            <a:spAutoFit/>
          </a:bodyPr>
          <a:lstStyle/>
          <a:p>
            <a:pPr algn="ctr">
              <a:lnSpc>
                <a:spcPts val="1626"/>
              </a:lnSpc>
            </a:pPr>
            <a:r>
              <a:rPr lang="en-US" sz="1355" spc="0">
                <a:solidFill>
                  <a:srgbClr val="000000"/>
                </a:solidFill>
                <a:latin typeface="Calibri (MS)"/>
                <a:ea typeface="Calibri (MS)"/>
                <a:cs typeface="Calibri (MS)"/>
                <a:sym typeface="Calibri (MS)"/>
              </a:rPr>
              <a:t>+10 programmes internationaux</a:t>
            </a:r>
          </a:p>
        </p:txBody>
      </p:sp>
      <p:sp>
        <p:nvSpPr>
          <p:cNvPr name="Freeform 18" id="18"/>
          <p:cNvSpPr/>
          <p:nvPr/>
        </p:nvSpPr>
        <p:spPr>
          <a:xfrm flipH="false" flipV="false" rot="0">
            <a:off x="8751264" y="2196408"/>
            <a:ext cx="1055852" cy="2395094"/>
          </a:xfrm>
          <a:custGeom>
            <a:avLst/>
            <a:gdLst/>
            <a:ahLst/>
            <a:cxnLst/>
            <a:rect r="r" b="b" t="t" l="l"/>
            <a:pathLst>
              <a:path h="2395094" w="1055852">
                <a:moveTo>
                  <a:pt x="0" y="0"/>
                </a:moveTo>
                <a:lnTo>
                  <a:pt x="1055852" y="0"/>
                </a:lnTo>
                <a:lnTo>
                  <a:pt x="1055852" y="2395093"/>
                </a:lnTo>
                <a:lnTo>
                  <a:pt x="0" y="2395093"/>
                </a:lnTo>
                <a:lnTo>
                  <a:pt x="0" y="0"/>
                </a:lnTo>
                <a:close/>
              </a:path>
            </a:pathLst>
          </a:custGeom>
          <a:blipFill>
            <a:blip r:embed="rId10">
              <a:extLst>
                <a:ext uri="{96DAC541-7B7A-43D3-8B79-37D633B846F1}">
                  <asvg:svgBlip xmlns:asvg="http://schemas.microsoft.com/office/drawing/2016/SVG/main" r:embed="rId11"/>
                </a:ext>
              </a:extLst>
            </a:blip>
            <a:stretch>
              <a:fillRect l="-157" t="0" r="-157" b="0"/>
            </a:stretch>
          </a:blipFill>
        </p:spPr>
      </p:sp>
      <p:sp>
        <p:nvSpPr>
          <p:cNvPr name="TextBox 19" id="19"/>
          <p:cNvSpPr txBox="true"/>
          <p:nvPr/>
        </p:nvSpPr>
        <p:spPr>
          <a:xfrm rot="0">
            <a:off x="8957486" y="2288727"/>
            <a:ext cx="643407" cy="637186"/>
          </a:xfrm>
          <a:prstGeom prst="rect">
            <a:avLst/>
          </a:prstGeom>
        </p:spPr>
        <p:txBody>
          <a:bodyPr anchor="t" rtlCol="false" tIns="0" lIns="0" bIns="0" rIns="0">
            <a:spAutoFit/>
          </a:bodyPr>
          <a:lstStyle/>
          <a:p>
            <a:pPr algn="l">
              <a:lnSpc>
                <a:spcPts val="4641"/>
              </a:lnSpc>
            </a:pPr>
            <a:r>
              <a:rPr lang="en-US" sz="3315">
                <a:solidFill>
                  <a:srgbClr val="FFFFFF"/>
                </a:solidFill>
                <a:latin typeface="Calibri (MS)"/>
                <a:ea typeface="Calibri (MS)"/>
                <a:cs typeface="Calibri (MS)"/>
                <a:sym typeface="Calibri (MS)"/>
              </a:rPr>
              <a:t>+10</a:t>
            </a:r>
          </a:p>
        </p:txBody>
      </p:sp>
      <p:grpSp>
        <p:nvGrpSpPr>
          <p:cNvPr name="Group 20" id="20"/>
          <p:cNvGrpSpPr/>
          <p:nvPr/>
        </p:nvGrpSpPr>
        <p:grpSpPr>
          <a:xfrm rot="0">
            <a:off x="2758734" y="2196408"/>
            <a:ext cx="1055852" cy="2395094"/>
            <a:chOff x="0" y="0"/>
            <a:chExt cx="1407803" cy="3193458"/>
          </a:xfrm>
        </p:grpSpPr>
        <p:sp>
          <p:nvSpPr>
            <p:cNvPr name="Freeform 21" id="21"/>
            <p:cNvSpPr/>
            <p:nvPr/>
          </p:nvSpPr>
          <p:spPr>
            <a:xfrm flipH="false" flipV="false" rot="0">
              <a:off x="0" y="0"/>
              <a:ext cx="1407803" cy="3193458"/>
            </a:xfrm>
            <a:custGeom>
              <a:avLst/>
              <a:gdLst/>
              <a:ahLst/>
              <a:cxnLst/>
              <a:rect r="r" b="b" t="t" l="l"/>
              <a:pathLst>
                <a:path h="3193458" w="1407803">
                  <a:moveTo>
                    <a:pt x="0" y="0"/>
                  </a:moveTo>
                  <a:lnTo>
                    <a:pt x="1407803" y="0"/>
                  </a:lnTo>
                  <a:lnTo>
                    <a:pt x="1407803" y="3193458"/>
                  </a:lnTo>
                  <a:lnTo>
                    <a:pt x="0" y="3193458"/>
                  </a:lnTo>
                  <a:lnTo>
                    <a:pt x="0" y="0"/>
                  </a:lnTo>
                  <a:close/>
                </a:path>
              </a:pathLst>
            </a:custGeom>
            <a:blipFill>
              <a:blip r:embed="rId12">
                <a:extLst>
                  <a:ext uri="{96DAC541-7B7A-43D3-8B79-37D633B846F1}">
                    <asvg:svgBlip xmlns:asvg="http://schemas.microsoft.com/office/drawing/2016/SVG/main" r:embed="rId13"/>
                  </a:ext>
                </a:extLst>
              </a:blip>
              <a:stretch>
                <a:fillRect l="-157" t="0" r="-157" b="0"/>
              </a:stretch>
            </a:blipFill>
          </p:spPr>
        </p:sp>
        <p:sp>
          <p:nvSpPr>
            <p:cNvPr name="TextBox 22" id="22"/>
            <p:cNvSpPr txBox="true"/>
            <p:nvPr/>
          </p:nvSpPr>
          <p:spPr>
            <a:xfrm rot="0">
              <a:off x="261132" y="198156"/>
              <a:ext cx="885537" cy="967556"/>
            </a:xfrm>
            <a:prstGeom prst="rect">
              <a:avLst/>
            </a:prstGeom>
          </p:spPr>
          <p:txBody>
            <a:bodyPr anchor="t" rtlCol="false" tIns="0" lIns="0" bIns="0" rIns="0">
              <a:spAutoFit/>
            </a:bodyPr>
            <a:lstStyle/>
            <a:p>
              <a:pPr algn="l">
                <a:lnSpc>
                  <a:spcPts val="4641"/>
                </a:lnSpc>
              </a:pPr>
              <a:r>
                <a:rPr lang="en-US" sz="3315">
                  <a:solidFill>
                    <a:srgbClr val="FFFFFF"/>
                  </a:solidFill>
                  <a:latin typeface="Calibri (MS)"/>
                  <a:ea typeface="Calibri (MS)"/>
                  <a:cs typeface="Calibri (MS)"/>
                  <a:sym typeface="Calibri (MS)"/>
                </a:rPr>
                <a:t>+2k</a:t>
              </a:r>
            </a:p>
          </p:txBody>
        </p:sp>
      </p:grpSp>
      <p:sp>
        <p:nvSpPr>
          <p:cNvPr name="TextBox 23" id="23"/>
          <p:cNvSpPr txBox="true"/>
          <p:nvPr/>
        </p:nvSpPr>
        <p:spPr>
          <a:xfrm rot="0">
            <a:off x="2758734" y="4604889"/>
            <a:ext cx="928882" cy="1056363"/>
          </a:xfrm>
          <a:prstGeom prst="rect">
            <a:avLst/>
          </a:prstGeom>
        </p:spPr>
        <p:txBody>
          <a:bodyPr anchor="t" rtlCol="false" tIns="0" lIns="0" bIns="0" rIns="0">
            <a:spAutoFit/>
          </a:bodyPr>
          <a:lstStyle/>
          <a:p>
            <a:pPr algn="ctr">
              <a:lnSpc>
                <a:spcPts val="1626"/>
              </a:lnSpc>
            </a:pPr>
            <a:r>
              <a:rPr lang="en-US" sz="1355" spc="0">
                <a:solidFill>
                  <a:srgbClr val="000000"/>
                </a:solidFill>
                <a:latin typeface="Calibri (MS)"/>
                <a:ea typeface="Calibri (MS)"/>
                <a:cs typeface="Calibri (MS)"/>
                <a:sym typeface="Calibri (MS)"/>
              </a:rPr>
              <a:t>+2 000 étudiants de l'UFU en échange universitaire</a:t>
            </a:r>
          </a:p>
        </p:txBody>
      </p:sp>
      <p:sp>
        <p:nvSpPr>
          <p:cNvPr name="Freeform 24" id="24"/>
          <p:cNvSpPr/>
          <p:nvPr/>
        </p:nvSpPr>
        <p:spPr>
          <a:xfrm flipH="false" flipV="false" rot="0">
            <a:off x="4260573" y="2208913"/>
            <a:ext cx="1055852" cy="2395094"/>
          </a:xfrm>
          <a:custGeom>
            <a:avLst/>
            <a:gdLst/>
            <a:ahLst/>
            <a:cxnLst/>
            <a:rect r="r" b="b" t="t" l="l"/>
            <a:pathLst>
              <a:path h="2395094" w="1055852">
                <a:moveTo>
                  <a:pt x="0" y="0"/>
                </a:moveTo>
                <a:lnTo>
                  <a:pt x="1055852" y="0"/>
                </a:lnTo>
                <a:lnTo>
                  <a:pt x="1055852" y="2395094"/>
                </a:lnTo>
                <a:lnTo>
                  <a:pt x="0" y="2395094"/>
                </a:lnTo>
                <a:lnTo>
                  <a:pt x="0" y="0"/>
                </a:lnTo>
                <a:close/>
              </a:path>
            </a:pathLst>
          </a:custGeom>
          <a:blipFill>
            <a:blip r:embed="rId14"/>
            <a:stretch>
              <a:fillRect l="-157" t="0" r="-157" b="0"/>
            </a:stretch>
          </a:blipFill>
        </p:spPr>
      </p:sp>
      <p:grpSp>
        <p:nvGrpSpPr>
          <p:cNvPr name="Group 25" id="25"/>
          <p:cNvGrpSpPr/>
          <p:nvPr/>
        </p:nvGrpSpPr>
        <p:grpSpPr>
          <a:xfrm rot="0">
            <a:off x="4387543" y="3291108"/>
            <a:ext cx="733032" cy="733847"/>
            <a:chOff x="0" y="0"/>
            <a:chExt cx="333684" cy="334055"/>
          </a:xfrm>
        </p:grpSpPr>
        <p:sp>
          <p:nvSpPr>
            <p:cNvPr name="Freeform 26" id="26"/>
            <p:cNvSpPr/>
            <p:nvPr/>
          </p:nvSpPr>
          <p:spPr>
            <a:xfrm flipH="false" flipV="false" rot="0">
              <a:off x="0" y="0"/>
              <a:ext cx="333684" cy="334055"/>
            </a:xfrm>
            <a:custGeom>
              <a:avLst/>
              <a:gdLst/>
              <a:ahLst/>
              <a:cxnLst/>
              <a:rect r="r" b="b" t="t" l="l"/>
              <a:pathLst>
                <a:path h="334055" w="333684">
                  <a:moveTo>
                    <a:pt x="0" y="0"/>
                  </a:moveTo>
                  <a:lnTo>
                    <a:pt x="333684" y="0"/>
                  </a:lnTo>
                  <a:lnTo>
                    <a:pt x="333684" y="334055"/>
                  </a:lnTo>
                  <a:lnTo>
                    <a:pt x="0" y="334055"/>
                  </a:lnTo>
                  <a:close/>
                </a:path>
              </a:pathLst>
            </a:custGeom>
            <a:solidFill>
              <a:srgbClr val="FFCC00"/>
            </a:solidFill>
          </p:spPr>
        </p:sp>
        <p:sp>
          <p:nvSpPr>
            <p:cNvPr name="TextBox 27" id="27"/>
            <p:cNvSpPr txBox="true"/>
            <p:nvPr/>
          </p:nvSpPr>
          <p:spPr>
            <a:xfrm>
              <a:off x="0" y="-28575"/>
              <a:ext cx="333684" cy="362630"/>
            </a:xfrm>
            <a:prstGeom prst="rect">
              <a:avLst/>
            </a:prstGeom>
          </p:spPr>
          <p:txBody>
            <a:bodyPr anchor="ctr" rtlCol="false" tIns="29392" lIns="29392" bIns="29392" rIns="29392"/>
            <a:lstStyle/>
            <a:p>
              <a:pPr algn="ctr">
                <a:lnSpc>
                  <a:spcPts val="1626"/>
                </a:lnSpc>
              </a:pPr>
            </a:p>
          </p:txBody>
        </p:sp>
      </p:grpSp>
      <p:sp>
        <p:nvSpPr>
          <p:cNvPr name="Freeform 28" id="28"/>
          <p:cNvSpPr/>
          <p:nvPr/>
        </p:nvSpPr>
        <p:spPr>
          <a:xfrm flipH="false" flipV="false" rot="0">
            <a:off x="4470630" y="3720658"/>
            <a:ext cx="649945" cy="96482"/>
          </a:xfrm>
          <a:custGeom>
            <a:avLst/>
            <a:gdLst/>
            <a:ahLst/>
            <a:cxnLst/>
            <a:rect r="r" b="b" t="t" l="l"/>
            <a:pathLst>
              <a:path h="96482" w="649945">
                <a:moveTo>
                  <a:pt x="0" y="0"/>
                </a:moveTo>
                <a:lnTo>
                  <a:pt x="649945" y="0"/>
                </a:lnTo>
                <a:lnTo>
                  <a:pt x="649945" y="96481"/>
                </a:lnTo>
                <a:lnTo>
                  <a:pt x="0" y="96481"/>
                </a:lnTo>
                <a:lnTo>
                  <a:pt x="0" y="0"/>
                </a:lnTo>
                <a:close/>
              </a:path>
            </a:pathLst>
          </a:custGeom>
          <a:blipFill>
            <a:blip r:embed="rId15">
              <a:extLst>
                <a:ext uri="{96DAC541-7B7A-43D3-8B79-37D633B846F1}">
                  <asvg:svgBlip xmlns:asvg="http://schemas.microsoft.com/office/drawing/2016/SVG/main" r:embed="rId16"/>
                </a:ext>
              </a:extLst>
            </a:blip>
            <a:stretch>
              <a:fillRect l="0" t="-506563" r="0" b="0"/>
            </a:stretch>
          </a:blipFill>
        </p:spPr>
      </p:sp>
      <p:sp>
        <p:nvSpPr>
          <p:cNvPr name="Freeform 29" id="29"/>
          <p:cNvSpPr/>
          <p:nvPr/>
        </p:nvSpPr>
        <p:spPr>
          <a:xfrm flipH="false" flipV="false" rot="0">
            <a:off x="4519214" y="3220982"/>
            <a:ext cx="552776" cy="437049"/>
          </a:xfrm>
          <a:custGeom>
            <a:avLst/>
            <a:gdLst/>
            <a:ahLst/>
            <a:cxnLst/>
            <a:rect r="r" b="b" t="t" l="l"/>
            <a:pathLst>
              <a:path h="437049" w="552776">
                <a:moveTo>
                  <a:pt x="0" y="0"/>
                </a:moveTo>
                <a:lnTo>
                  <a:pt x="552776" y="0"/>
                </a:lnTo>
                <a:lnTo>
                  <a:pt x="552776" y="437049"/>
                </a:lnTo>
                <a:lnTo>
                  <a:pt x="0" y="437049"/>
                </a:lnTo>
                <a:lnTo>
                  <a:pt x="0" y="0"/>
                </a:lnTo>
                <a:close/>
              </a:path>
            </a:pathLst>
          </a:custGeom>
          <a:blipFill>
            <a:blip r:embed="rId15">
              <a:extLst>
                <a:ext uri="{96DAC541-7B7A-43D3-8B79-37D633B846F1}">
                  <asvg:svgBlip xmlns:asvg="http://schemas.microsoft.com/office/drawing/2016/SVG/main" r:embed="rId16"/>
                </a:ext>
              </a:extLst>
            </a:blip>
            <a:stretch>
              <a:fillRect l="0" t="0" r="-2841" b="-17120"/>
            </a:stretch>
          </a:blipFill>
        </p:spPr>
      </p:sp>
      <p:sp>
        <p:nvSpPr>
          <p:cNvPr name="TextBox 30" id="30"/>
          <p:cNvSpPr txBox="true"/>
          <p:nvPr/>
        </p:nvSpPr>
        <p:spPr>
          <a:xfrm rot="0">
            <a:off x="4226072" y="4707635"/>
            <a:ext cx="1139061" cy="850806"/>
          </a:xfrm>
          <a:prstGeom prst="rect">
            <a:avLst/>
          </a:prstGeom>
        </p:spPr>
        <p:txBody>
          <a:bodyPr anchor="t" rtlCol="false" tIns="0" lIns="0" bIns="0" rIns="0">
            <a:spAutoFit/>
          </a:bodyPr>
          <a:lstStyle/>
          <a:p>
            <a:pPr algn="ctr">
              <a:lnSpc>
                <a:spcPts val="1626"/>
              </a:lnSpc>
            </a:pPr>
            <a:r>
              <a:rPr lang="en-US" sz="1355">
                <a:solidFill>
                  <a:srgbClr val="000000"/>
                </a:solidFill>
                <a:latin typeface="Calibri (MS)"/>
                <a:ea typeface="Calibri (MS)"/>
                <a:cs typeface="Calibri (MS)"/>
                <a:sym typeface="Calibri (MS)"/>
              </a:rPr>
              <a:t>+1 000</a:t>
            </a:r>
          </a:p>
          <a:p>
            <a:pPr algn="ctr">
              <a:lnSpc>
                <a:spcPts val="1626"/>
              </a:lnSpc>
            </a:pPr>
            <a:r>
              <a:rPr lang="en-US" sz="1355">
                <a:solidFill>
                  <a:srgbClr val="000000"/>
                </a:solidFill>
                <a:latin typeface="Calibri (MS)"/>
                <a:ea typeface="Calibri (MS)"/>
                <a:cs typeface="Calibri (MS)"/>
                <a:sym typeface="Calibri (MS)"/>
              </a:rPr>
              <a:t>étudiants internationaux en échange</a:t>
            </a:r>
          </a:p>
        </p:txBody>
      </p:sp>
      <p:sp>
        <p:nvSpPr>
          <p:cNvPr name="TextBox 31" id="31"/>
          <p:cNvSpPr txBox="true"/>
          <p:nvPr/>
        </p:nvSpPr>
        <p:spPr>
          <a:xfrm rot="0">
            <a:off x="4456422" y="2397354"/>
            <a:ext cx="664153" cy="637186"/>
          </a:xfrm>
          <a:prstGeom prst="rect">
            <a:avLst/>
          </a:prstGeom>
        </p:spPr>
        <p:txBody>
          <a:bodyPr anchor="t" rtlCol="false" tIns="0" lIns="0" bIns="0" rIns="0">
            <a:spAutoFit/>
          </a:bodyPr>
          <a:lstStyle/>
          <a:p>
            <a:pPr algn="l">
              <a:lnSpc>
                <a:spcPts val="4641"/>
              </a:lnSpc>
            </a:pPr>
            <a:r>
              <a:rPr lang="en-US" sz="3315">
                <a:solidFill>
                  <a:srgbClr val="FFFFFF"/>
                </a:solidFill>
                <a:latin typeface="Calibri (MS)"/>
                <a:ea typeface="Calibri (MS)"/>
                <a:cs typeface="Calibri (MS)"/>
                <a:sym typeface="Calibri (MS)"/>
              </a:rPr>
              <a:t>+1k</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1047227" y="-1044145"/>
            <a:ext cx="2872722" cy="7902145"/>
          </a:xfrm>
          <a:custGeom>
            <a:avLst/>
            <a:gdLst/>
            <a:ahLst/>
            <a:cxnLst/>
            <a:rect r="r" b="b" t="t" l="l"/>
            <a:pathLst>
              <a:path h="7902145" w="2872722">
                <a:moveTo>
                  <a:pt x="2872722" y="0"/>
                </a:moveTo>
                <a:lnTo>
                  <a:pt x="0" y="0"/>
                </a:lnTo>
                <a:lnTo>
                  <a:pt x="0" y="7902145"/>
                </a:lnTo>
                <a:lnTo>
                  <a:pt x="2872722" y="7902145"/>
                </a:lnTo>
                <a:lnTo>
                  <a:pt x="2872722" y="0"/>
                </a:lnTo>
                <a:close/>
              </a:path>
            </a:pathLst>
          </a:custGeom>
          <a:blipFill>
            <a:blip r:embed="rId2"/>
            <a:stretch>
              <a:fillRect l="-174310" t="0" r="-154467" b="-3268"/>
            </a:stretch>
          </a:blipFill>
        </p:spPr>
      </p:sp>
      <p:sp>
        <p:nvSpPr>
          <p:cNvPr name="Freeform 3" id="3"/>
          <p:cNvSpPr/>
          <p:nvPr/>
        </p:nvSpPr>
        <p:spPr>
          <a:xfrm flipH="false" flipV="false" rot="0">
            <a:off x="1476479" y="1164220"/>
            <a:ext cx="10715521" cy="5693780"/>
          </a:xfrm>
          <a:custGeom>
            <a:avLst/>
            <a:gdLst/>
            <a:ahLst/>
            <a:cxnLst/>
            <a:rect r="r" b="b" t="t" l="l"/>
            <a:pathLst>
              <a:path h="5693780" w="10715521">
                <a:moveTo>
                  <a:pt x="0" y="0"/>
                </a:moveTo>
                <a:lnTo>
                  <a:pt x="10715521" y="0"/>
                </a:lnTo>
                <a:lnTo>
                  <a:pt x="10715521" y="5693780"/>
                </a:lnTo>
                <a:lnTo>
                  <a:pt x="0" y="569378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9982538" y="6108276"/>
            <a:ext cx="2074692" cy="606847"/>
          </a:xfrm>
          <a:custGeom>
            <a:avLst/>
            <a:gdLst/>
            <a:ahLst/>
            <a:cxnLst/>
            <a:rect r="r" b="b" t="t" l="l"/>
            <a:pathLst>
              <a:path h="606847" w="2074692">
                <a:moveTo>
                  <a:pt x="0" y="0"/>
                </a:moveTo>
                <a:lnTo>
                  <a:pt x="2074692" y="0"/>
                </a:lnTo>
                <a:lnTo>
                  <a:pt x="2074692" y="606848"/>
                </a:lnTo>
                <a:lnTo>
                  <a:pt x="0" y="606848"/>
                </a:lnTo>
                <a:lnTo>
                  <a:pt x="0" y="0"/>
                </a:lnTo>
                <a:close/>
              </a:path>
            </a:pathLst>
          </a:custGeom>
          <a:blipFill>
            <a:blip r:embed="rId5"/>
            <a:stretch>
              <a:fillRect l="0" t="0" r="0" b="0"/>
            </a:stretch>
          </a:blipFill>
        </p:spPr>
      </p:sp>
      <p:grpSp>
        <p:nvGrpSpPr>
          <p:cNvPr name="Group 5" id="5"/>
          <p:cNvGrpSpPr>
            <a:grpSpLocks noChangeAspect="true"/>
          </p:cNvGrpSpPr>
          <p:nvPr/>
        </p:nvGrpSpPr>
        <p:grpSpPr>
          <a:xfrm rot="0">
            <a:off x="6676398" y="2906928"/>
            <a:ext cx="725889" cy="876316"/>
            <a:chOff x="0" y="0"/>
            <a:chExt cx="5760720" cy="6954520"/>
          </a:xfrm>
        </p:grpSpPr>
        <p:sp>
          <p:nvSpPr>
            <p:cNvPr name="Freeform 6" id="6"/>
            <p:cNvSpPr/>
            <p:nvPr/>
          </p:nvSpPr>
          <p:spPr>
            <a:xfrm flipH="false" flipV="false" rot="0">
              <a:off x="-149" y="0"/>
              <a:ext cx="5760935" cy="6955790"/>
            </a:xfrm>
            <a:custGeom>
              <a:avLst/>
              <a:gdLst/>
              <a:ahLst/>
              <a:cxnLst/>
              <a:rect r="r" b="b" t="t" l="l"/>
              <a:pathLst>
                <a:path h="6955790" w="5760935">
                  <a:moveTo>
                    <a:pt x="3965089" y="210820"/>
                  </a:moveTo>
                  <a:cubicBezTo>
                    <a:pt x="3619649" y="71120"/>
                    <a:pt x="3255159" y="0"/>
                    <a:pt x="2880509" y="0"/>
                  </a:cubicBezTo>
                  <a:cubicBezTo>
                    <a:pt x="2505859" y="0"/>
                    <a:pt x="2141369" y="71120"/>
                    <a:pt x="1795929" y="210820"/>
                  </a:cubicBezTo>
                  <a:cubicBezTo>
                    <a:pt x="1439059" y="355600"/>
                    <a:pt x="1117749" y="568960"/>
                    <a:pt x="843429" y="843280"/>
                  </a:cubicBezTo>
                  <a:cubicBezTo>
                    <a:pt x="307489" y="1380490"/>
                    <a:pt x="7769" y="2094230"/>
                    <a:pt x="149" y="2852420"/>
                  </a:cubicBezTo>
                  <a:cubicBezTo>
                    <a:pt x="-7471" y="3609340"/>
                    <a:pt x="277009" y="4328160"/>
                    <a:pt x="801519" y="4874260"/>
                  </a:cubicBezTo>
                  <a:lnTo>
                    <a:pt x="800249" y="4875530"/>
                  </a:lnTo>
                  <a:lnTo>
                    <a:pt x="2880509" y="6955790"/>
                  </a:lnTo>
                  <a:lnTo>
                    <a:pt x="4949339" y="4886960"/>
                  </a:lnTo>
                  <a:lnTo>
                    <a:pt x="4948069" y="4885690"/>
                  </a:lnTo>
                  <a:cubicBezTo>
                    <a:pt x="5477659" y="4339590"/>
                    <a:pt x="5765949" y="3620770"/>
                    <a:pt x="5760869" y="2860040"/>
                  </a:cubicBezTo>
                  <a:cubicBezTo>
                    <a:pt x="5755789" y="2098040"/>
                    <a:pt x="5456069" y="1383030"/>
                    <a:pt x="4917589" y="843280"/>
                  </a:cubicBezTo>
                  <a:cubicBezTo>
                    <a:pt x="4641999" y="568960"/>
                    <a:pt x="4321959" y="355600"/>
                    <a:pt x="3965089" y="210820"/>
                  </a:cubicBezTo>
                  <a:close/>
                </a:path>
              </a:pathLst>
            </a:custGeom>
            <a:solidFill>
              <a:srgbClr val="373372"/>
            </a:solidFill>
          </p:spPr>
        </p:sp>
        <p:sp>
          <p:nvSpPr>
            <p:cNvPr name="Freeform 7" id="7"/>
            <p:cNvSpPr/>
            <p:nvPr/>
          </p:nvSpPr>
          <p:spPr>
            <a:xfrm flipH="false" flipV="false" rot="0">
              <a:off x="263921" y="269214"/>
              <a:ext cx="5230339" cy="5207052"/>
            </a:xfrm>
            <a:custGeom>
              <a:avLst/>
              <a:gdLst/>
              <a:ahLst/>
              <a:cxnLst/>
              <a:rect r="r" b="b" t="t" l="l"/>
              <a:pathLst>
                <a:path h="5207052" w="5230339">
                  <a:moveTo>
                    <a:pt x="2615169" y="26"/>
                  </a:moveTo>
                  <a:cubicBezTo>
                    <a:pt x="1682254" y="-4146"/>
                    <a:pt x="818415" y="491164"/>
                    <a:pt x="350749" y="1298403"/>
                  </a:cubicBezTo>
                  <a:cubicBezTo>
                    <a:pt x="-116917" y="2105643"/>
                    <a:pt x="-116917" y="3101409"/>
                    <a:pt x="350749" y="3908649"/>
                  </a:cubicBezTo>
                  <a:cubicBezTo>
                    <a:pt x="818415" y="4715888"/>
                    <a:pt x="1682254" y="5211198"/>
                    <a:pt x="2615169" y="5207026"/>
                  </a:cubicBezTo>
                  <a:cubicBezTo>
                    <a:pt x="3548084" y="5211198"/>
                    <a:pt x="4411923" y="4715888"/>
                    <a:pt x="4879589" y="3908649"/>
                  </a:cubicBezTo>
                  <a:cubicBezTo>
                    <a:pt x="5347255" y="3101409"/>
                    <a:pt x="5347255" y="2105643"/>
                    <a:pt x="4879589" y="1298403"/>
                  </a:cubicBezTo>
                  <a:cubicBezTo>
                    <a:pt x="4411923" y="491164"/>
                    <a:pt x="3548084" y="-4146"/>
                    <a:pt x="2615169" y="26"/>
                  </a:cubicBezTo>
                  <a:close/>
                </a:path>
              </a:pathLst>
            </a:custGeom>
            <a:blipFill>
              <a:blip r:embed="rId6"/>
              <a:stretch>
                <a:fillRect l="-39831" t="0" r="-37153" b="0"/>
              </a:stretch>
            </a:blipFill>
          </p:spPr>
        </p:sp>
      </p:grpSp>
      <p:grpSp>
        <p:nvGrpSpPr>
          <p:cNvPr name="Group 8" id="8"/>
          <p:cNvGrpSpPr>
            <a:grpSpLocks noChangeAspect="true"/>
          </p:cNvGrpSpPr>
          <p:nvPr/>
        </p:nvGrpSpPr>
        <p:grpSpPr>
          <a:xfrm rot="0">
            <a:off x="3191057" y="1725101"/>
            <a:ext cx="584678" cy="705841"/>
            <a:chOff x="0" y="0"/>
            <a:chExt cx="5760720" cy="6954520"/>
          </a:xfrm>
        </p:grpSpPr>
        <p:sp>
          <p:nvSpPr>
            <p:cNvPr name="Freeform 9" id="9"/>
            <p:cNvSpPr/>
            <p:nvPr/>
          </p:nvSpPr>
          <p:spPr>
            <a:xfrm flipH="false" flipV="false" rot="0">
              <a:off x="-149" y="0"/>
              <a:ext cx="5760935" cy="6955790"/>
            </a:xfrm>
            <a:custGeom>
              <a:avLst/>
              <a:gdLst/>
              <a:ahLst/>
              <a:cxnLst/>
              <a:rect r="r" b="b" t="t" l="l"/>
              <a:pathLst>
                <a:path h="6955790" w="5760935">
                  <a:moveTo>
                    <a:pt x="3965089" y="210820"/>
                  </a:moveTo>
                  <a:cubicBezTo>
                    <a:pt x="3619649" y="71120"/>
                    <a:pt x="3255159" y="0"/>
                    <a:pt x="2880509" y="0"/>
                  </a:cubicBezTo>
                  <a:cubicBezTo>
                    <a:pt x="2505859" y="0"/>
                    <a:pt x="2141369" y="71120"/>
                    <a:pt x="1795929" y="210820"/>
                  </a:cubicBezTo>
                  <a:cubicBezTo>
                    <a:pt x="1439059" y="355600"/>
                    <a:pt x="1117749" y="568960"/>
                    <a:pt x="843429" y="843280"/>
                  </a:cubicBezTo>
                  <a:cubicBezTo>
                    <a:pt x="307489" y="1380490"/>
                    <a:pt x="7769" y="2094230"/>
                    <a:pt x="149" y="2852420"/>
                  </a:cubicBezTo>
                  <a:cubicBezTo>
                    <a:pt x="-7471" y="3609340"/>
                    <a:pt x="277009" y="4328160"/>
                    <a:pt x="801519" y="4874260"/>
                  </a:cubicBezTo>
                  <a:lnTo>
                    <a:pt x="800249" y="4875530"/>
                  </a:lnTo>
                  <a:lnTo>
                    <a:pt x="2880509" y="6955790"/>
                  </a:lnTo>
                  <a:lnTo>
                    <a:pt x="4949339" y="4886960"/>
                  </a:lnTo>
                  <a:lnTo>
                    <a:pt x="4948069" y="4885690"/>
                  </a:lnTo>
                  <a:cubicBezTo>
                    <a:pt x="5477659" y="4339590"/>
                    <a:pt x="5765949" y="3620770"/>
                    <a:pt x="5760869" y="2860040"/>
                  </a:cubicBezTo>
                  <a:cubicBezTo>
                    <a:pt x="5755789" y="2098040"/>
                    <a:pt x="5456069" y="1383030"/>
                    <a:pt x="4917589" y="843280"/>
                  </a:cubicBezTo>
                  <a:cubicBezTo>
                    <a:pt x="4641999" y="568960"/>
                    <a:pt x="4321959" y="355600"/>
                    <a:pt x="3965089" y="210820"/>
                  </a:cubicBezTo>
                  <a:close/>
                </a:path>
              </a:pathLst>
            </a:custGeom>
            <a:solidFill>
              <a:srgbClr val="373372"/>
            </a:solidFill>
          </p:spPr>
        </p:sp>
        <p:sp>
          <p:nvSpPr>
            <p:cNvPr name="Freeform 10" id="10"/>
            <p:cNvSpPr/>
            <p:nvPr/>
          </p:nvSpPr>
          <p:spPr>
            <a:xfrm flipH="false" flipV="false" rot="0">
              <a:off x="263921" y="269214"/>
              <a:ext cx="5230339" cy="5207052"/>
            </a:xfrm>
            <a:custGeom>
              <a:avLst/>
              <a:gdLst/>
              <a:ahLst/>
              <a:cxnLst/>
              <a:rect r="r" b="b" t="t" l="l"/>
              <a:pathLst>
                <a:path h="5207052" w="5230339">
                  <a:moveTo>
                    <a:pt x="2615169" y="26"/>
                  </a:moveTo>
                  <a:cubicBezTo>
                    <a:pt x="1682254" y="-4146"/>
                    <a:pt x="818415" y="491164"/>
                    <a:pt x="350749" y="1298403"/>
                  </a:cubicBezTo>
                  <a:cubicBezTo>
                    <a:pt x="-116917" y="2105643"/>
                    <a:pt x="-116917" y="3101409"/>
                    <a:pt x="350749" y="3908649"/>
                  </a:cubicBezTo>
                  <a:cubicBezTo>
                    <a:pt x="818415" y="4715888"/>
                    <a:pt x="1682254" y="5211198"/>
                    <a:pt x="2615169" y="5207026"/>
                  </a:cubicBezTo>
                  <a:cubicBezTo>
                    <a:pt x="3548084" y="5211198"/>
                    <a:pt x="4411923" y="4715888"/>
                    <a:pt x="4879589" y="3908649"/>
                  </a:cubicBezTo>
                  <a:cubicBezTo>
                    <a:pt x="5347255" y="3101409"/>
                    <a:pt x="5347255" y="2105643"/>
                    <a:pt x="4879589" y="1298403"/>
                  </a:cubicBezTo>
                  <a:cubicBezTo>
                    <a:pt x="4411923" y="491164"/>
                    <a:pt x="3548084" y="-4146"/>
                    <a:pt x="2615169" y="26"/>
                  </a:cubicBezTo>
                  <a:close/>
                </a:path>
              </a:pathLst>
            </a:custGeom>
            <a:blipFill>
              <a:blip r:embed="rId7"/>
              <a:stretch>
                <a:fillRect l="-39597" t="0" r="-37386" b="0"/>
              </a:stretch>
            </a:blipFill>
          </p:spPr>
        </p:sp>
      </p:grpSp>
      <p:grpSp>
        <p:nvGrpSpPr>
          <p:cNvPr name="Group 11" id="11"/>
          <p:cNvGrpSpPr>
            <a:grpSpLocks noChangeAspect="true"/>
          </p:cNvGrpSpPr>
          <p:nvPr/>
        </p:nvGrpSpPr>
        <p:grpSpPr>
          <a:xfrm rot="0">
            <a:off x="4168693" y="3855934"/>
            <a:ext cx="669166" cy="807838"/>
            <a:chOff x="0" y="0"/>
            <a:chExt cx="5760720" cy="6954520"/>
          </a:xfrm>
        </p:grpSpPr>
        <p:sp>
          <p:nvSpPr>
            <p:cNvPr name="Freeform 12" id="12"/>
            <p:cNvSpPr/>
            <p:nvPr/>
          </p:nvSpPr>
          <p:spPr>
            <a:xfrm flipH="false" flipV="false" rot="0">
              <a:off x="-149" y="0"/>
              <a:ext cx="5760935" cy="6955790"/>
            </a:xfrm>
            <a:custGeom>
              <a:avLst/>
              <a:gdLst/>
              <a:ahLst/>
              <a:cxnLst/>
              <a:rect r="r" b="b" t="t" l="l"/>
              <a:pathLst>
                <a:path h="6955790" w="5760935">
                  <a:moveTo>
                    <a:pt x="3965089" y="210820"/>
                  </a:moveTo>
                  <a:cubicBezTo>
                    <a:pt x="3619649" y="71120"/>
                    <a:pt x="3255159" y="0"/>
                    <a:pt x="2880509" y="0"/>
                  </a:cubicBezTo>
                  <a:cubicBezTo>
                    <a:pt x="2505859" y="0"/>
                    <a:pt x="2141369" y="71120"/>
                    <a:pt x="1795929" y="210820"/>
                  </a:cubicBezTo>
                  <a:cubicBezTo>
                    <a:pt x="1439059" y="355600"/>
                    <a:pt x="1117749" y="568960"/>
                    <a:pt x="843429" y="843280"/>
                  </a:cubicBezTo>
                  <a:cubicBezTo>
                    <a:pt x="307489" y="1380490"/>
                    <a:pt x="7769" y="2094230"/>
                    <a:pt x="149" y="2852420"/>
                  </a:cubicBezTo>
                  <a:cubicBezTo>
                    <a:pt x="-7471" y="3609340"/>
                    <a:pt x="277009" y="4328160"/>
                    <a:pt x="801519" y="4874260"/>
                  </a:cubicBezTo>
                  <a:lnTo>
                    <a:pt x="800249" y="4875530"/>
                  </a:lnTo>
                  <a:lnTo>
                    <a:pt x="2880509" y="6955790"/>
                  </a:lnTo>
                  <a:lnTo>
                    <a:pt x="4949339" y="4886960"/>
                  </a:lnTo>
                  <a:lnTo>
                    <a:pt x="4948069" y="4885690"/>
                  </a:lnTo>
                  <a:cubicBezTo>
                    <a:pt x="5477659" y="4339590"/>
                    <a:pt x="5765949" y="3620770"/>
                    <a:pt x="5760869" y="2860040"/>
                  </a:cubicBezTo>
                  <a:cubicBezTo>
                    <a:pt x="5755789" y="2098040"/>
                    <a:pt x="5456069" y="1383030"/>
                    <a:pt x="4917589" y="843280"/>
                  </a:cubicBezTo>
                  <a:cubicBezTo>
                    <a:pt x="4641999" y="568960"/>
                    <a:pt x="4321959" y="355600"/>
                    <a:pt x="3965089" y="210820"/>
                  </a:cubicBezTo>
                  <a:close/>
                </a:path>
              </a:pathLst>
            </a:custGeom>
            <a:solidFill>
              <a:srgbClr val="373372"/>
            </a:solidFill>
          </p:spPr>
        </p:sp>
        <p:sp>
          <p:nvSpPr>
            <p:cNvPr name="Freeform 13" id="13"/>
            <p:cNvSpPr/>
            <p:nvPr/>
          </p:nvSpPr>
          <p:spPr>
            <a:xfrm flipH="false" flipV="false" rot="0">
              <a:off x="263921" y="269214"/>
              <a:ext cx="5230339" cy="5207052"/>
            </a:xfrm>
            <a:custGeom>
              <a:avLst/>
              <a:gdLst/>
              <a:ahLst/>
              <a:cxnLst/>
              <a:rect r="r" b="b" t="t" l="l"/>
              <a:pathLst>
                <a:path h="5207052" w="5230339">
                  <a:moveTo>
                    <a:pt x="2615169" y="26"/>
                  </a:moveTo>
                  <a:cubicBezTo>
                    <a:pt x="1682254" y="-4146"/>
                    <a:pt x="818415" y="491164"/>
                    <a:pt x="350749" y="1298403"/>
                  </a:cubicBezTo>
                  <a:cubicBezTo>
                    <a:pt x="-116917" y="2105643"/>
                    <a:pt x="-116917" y="3101409"/>
                    <a:pt x="350749" y="3908649"/>
                  </a:cubicBezTo>
                  <a:cubicBezTo>
                    <a:pt x="818415" y="4715888"/>
                    <a:pt x="1682254" y="5211198"/>
                    <a:pt x="2615169" y="5207026"/>
                  </a:cubicBezTo>
                  <a:cubicBezTo>
                    <a:pt x="3548084" y="5211198"/>
                    <a:pt x="4411923" y="4715888"/>
                    <a:pt x="4879589" y="3908649"/>
                  </a:cubicBezTo>
                  <a:cubicBezTo>
                    <a:pt x="5347255" y="3101409"/>
                    <a:pt x="5347255" y="2105643"/>
                    <a:pt x="4879589" y="1298403"/>
                  </a:cubicBezTo>
                  <a:cubicBezTo>
                    <a:pt x="4411923" y="491164"/>
                    <a:pt x="3548084" y="-4146"/>
                    <a:pt x="2615169" y="26"/>
                  </a:cubicBezTo>
                  <a:close/>
                </a:path>
              </a:pathLst>
            </a:custGeom>
            <a:blipFill>
              <a:blip r:embed="rId8"/>
              <a:stretch>
                <a:fillRect l="-39945" t="0" r="-37039" b="0"/>
              </a:stretch>
            </a:blipFill>
          </p:spPr>
        </p:sp>
      </p:grpSp>
      <p:grpSp>
        <p:nvGrpSpPr>
          <p:cNvPr name="Group 14" id="14"/>
          <p:cNvGrpSpPr>
            <a:grpSpLocks noChangeAspect="true"/>
          </p:cNvGrpSpPr>
          <p:nvPr/>
        </p:nvGrpSpPr>
        <p:grpSpPr>
          <a:xfrm rot="0">
            <a:off x="3416325" y="2706001"/>
            <a:ext cx="598890" cy="722999"/>
            <a:chOff x="0" y="0"/>
            <a:chExt cx="5760720" cy="6954520"/>
          </a:xfrm>
        </p:grpSpPr>
        <p:sp>
          <p:nvSpPr>
            <p:cNvPr name="Freeform 15" id="15"/>
            <p:cNvSpPr/>
            <p:nvPr/>
          </p:nvSpPr>
          <p:spPr>
            <a:xfrm flipH="false" flipV="false" rot="0">
              <a:off x="-149" y="0"/>
              <a:ext cx="5760935" cy="6955790"/>
            </a:xfrm>
            <a:custGeom>
              <a:avLst/>
              <a:gdLst/>
              <a:ahLst/>
              <a:cxnLst/>
              <a:rect r="r" b="b" t="t" l="l"/>
              <a:pathLst>
                <a:path h="6955790" w="5760935">
                  <a:moveTo>
                    <a:pt x="3965089" y="210820"/>
                  </a:moveTo>
                  <a:cubicBezTo>
                    <a:pt x="3619649" y="71120"/>
                    <a:pt x="3255159" y="0"/>
                    <a:pt x="2880509" y="0"/>
                  </a:cubicBezTo>
                  <a:cubicBezTo>
                    <a:pt x="2505859" y="0"/>
                    <a:pt x="2141369" y="71120"/>
                    <a:pt x="1795929" y="210820"/>
                  </a:cubicBezTo>
                  <a:cubicBezTo>
                    <a:pt x="1439059" y="355600"/>
                    <a:pt x="1117749" y="568960"/>
                    <a:pt x="843429" y="843280"/>
                  </a:cubicBezTo>
                  <a:cubicBezTo>
                    <a:pt x="307489" y="1380490"/>
                    <a:pt x="7769" y="2094230"/>
                    <a:pt x="149" y="2852420"/>
                  </a:cubicBezTo>
                  <a:cubicBezTo>
                    <a:pt x="-7471" y="3609340"/>
                    <a:pt x="277009" y="4328160"/>
                    <a:pt x="801519" y="4874260"/>
                  </a:cubicBezTo>
                  <a:lnTo>
                    <a:pt x="800249" y="4875530"/>
                  </a:lnTo>
                  <a:lnTo>
                    <a:pt x="2880509" y="6955790"/>
                  </a:lnTo>
                  <a:lnTo>
                    <a:pt x="4949339" y="4886960"/>
                  </a:lnTo>
                  <a:lnTo>
                    <a:pt x="4948069" y="4885690"/>
                  </a:lnTo>
                  <a:cubicBezTo>
                    <a:pt x="5477659" y="4339590"/>
                    <a:pt x="5765949" y="3620770"/>
                    <a:pt x="5760869" y="2860040"/>
                  </a:cubicBezTo>
                  <a:cubicBezTo>
                    <a:pt x="5755789" y="2098040"/>
                    <a:pt x="5456069" y="1383030"/>
                    <a:pt x="4917589" y="843280"/>
                  </a:cubicBezTo>
                  <a:cubicBezTo>
                    <a:pt x="4641999" y="568960"/>
                    <a:pt x="4321959" y="355600"/>
                    <a:pt x="3965089" y="210820"/>
                  </a:cubicBezTo>
                  <a:close/>
                </a:path>
              </a:pathLst>
            </a:custGeom>
            <a:solidFill>
              <a:srgbClr val="373372"/>
            </a:solidFill>
          </p:spPr>
        </p:sp>
        <p:sp>
          <p:nvSpPr>
            <p:cNvPr name="Freeform 16" id="16"/>
            <p:cNvSpPr/>
            <p:nvPr/>
          </p:nvSpPr>
          <p:spPr>
            <a:xfrm flipH="false" flipV="false" rot="0">
              <a:off x="263921" y="269214"/>
              <a:ext cx="5230339" cy="5207052"/>
            </a:xfrm>
            <a:custGeom>
              <a:avLst/>
              <a:gdLst/>
              <a:ahLst/>
              <a:cxnLst/>
              <a:rect r="r" b="b" t="t" l="l"/>
              <a:pathLst>
                <a:path h="5207052" w="5230339">
                  <a:moveTo>
                    <a:pt x="2615169" y="26"/>
                  </a:moveTo>
                  <a:cubicBezTo>
                    <a:pt x="1682254" y="-4146"/>
                    <a:pt x="818415" y="491164"/>
                    <a:pt x="350749" y="1298403"/>
                  </a:cubicBezTo>
                  <a:cubicBezTo>
                    <a:pt x="-116917" y="2105643"/>
                    <a:pt x="-116917" y="3101409"/>
                    <a:pt x="350749" y="3908649"/>
                  </a:cubicBezTo>
                  <a:cubicBezTo>
                    <a:pt x="818415" y="4715888"/>
                    <a:pt x="1682254" y="5211198"/>
                    <a:pt x="2615169" y="5207026"/>
                  </a:cubicBezTo>
                  <a:cubicBezTo>
                    <a:pt x="3548084" y="5211198"/>
                    <a:pt x="4411923" y="4715888"/>
                    <a:pt x="4879589" y="3908649"/>
                  </a:cubicBezTo>
                  <a:cubicBezTo>
                    <a:pt x="5347255" y="3101409"/>
                    <a:pt x="5347255" y="2105643"/>
                    <a:pt x="4879589" y="1298403"/>
                  </a:cubicBezTo>
                  <a:cubicBezTo>
                    <a:pt x="4411923" y="491164"/>
                    <a:pt x="3548084" y="-4146"/>
                    <a:pt x="2615169" y="26"/>
                  </a:cubicBezTo>
                  <a:close/>
                </a:path>
              </a:pathLst>
            </a:custGeom>
            <a:blipFill>
              <a:blip r:embed="rId9"/>
              <a:stretch>
                <a:fillRect l="-40795" t="0" r="-36188" b="0"/>
              </a:stretch>
            </a:blipFill>
          </p:spPr>
        </p:sp>
      </p:grpSp>
      <p:grpSp>
        <p:nvGrpSpPr>
          <p:cNvPr name="Group 17" id="17"/>
          <p:cNvGrpSpPr>
            <a:grpSpLocks noChangeAspect="true"/>
          </p:cNvGrpSpPr>
          <p:nvPr/>
        </p:nvGrpSpPr>
        <p:grpSpPr>
          <a:xfrm rot="0">
            <a:off x="6676398" y="1391527"/>
            <a:ext cx="725889" cy="876316"/>
            <a:chOff x="0" y="0"/>
            <a:chExt cx="5760720" cy="6954520"/>
          </a:xfrm>
        </p:grpSpPr>
        <p:sp>
          <p:nvSpPr>
            <p:cNvPr name="Freeform 18" id="18"/>
            <p:cNvSpPr/>
            <p:nvPr/>
          </p:nvSpPr>
          <p:spPr>
            <a:xfrm flipH="false" flipV="false" rot="0">
              <a:off x="-149" y="0"/>
              <a:ext cx="5760935" cy="6955790"/>
            </a:xfrm>
            <a:custGeom>
              <a:avLst/>
              <a:gdLst/>
              <a:ahLst/>
              <a:cxnLst/>
              <a:rect r="r" b="b" t="t" l="l"/>
              <a:pathLst>
                <a:path h="6955790" w="5760935">
                  <a:moveTo>
                    <a:pt x="3965089" y="210820"/>
                  </a:moveTo>
                  <a:cubicBezTo>
                    <a:pt x="3619649" y="71120"/>
                    <a:pt x="3255159" y="0"/>
                    <a:pt x="2880509" y="0"/>
                  </a:cubicBezTo>
                  <a:cubicBezTo>
                    <a:pt x="2505859" y="0"/>
                    <a:pt x="2141369" y="71120"/>
                    <a:pt x="1795929" y="210820"/>
                  </a:cubicBezTo>
                  <a:cubicBezTo>
                    <a:pt x="1439059" y="355600"/>
                    <a:pt x="1117749" y="568960"/>
                    <a:pt x="843429" y="843280"/>
                  </a:cubicBezTo>
                  <a:cubicBezTo>
                    <a:pt x="307489" y="1380490"/>
                    <a:pt x="7769" y="2094230"/>
                    <a:pt x="149" y="2852420"/>
                  </a:cubicBezTo>
                  <a:cubicBezTo>
                    <a:pt x="-7471" y="3609340"/>
                    <a:pt x="277009" y="4328160"/>
                    <a:pt x="801519" y="4874260"/>
                  </a:cubicBezTo>
                  <a:lnTo>
                    <a:pt x="800249" y="4875530"/>
                  </a:lnTo>
                  <a:lnTo>
                    <a:pt x="2880509" y="6955790"/>
                  </a:lnTo>
                  <a:lnTo>
                    <a:pt x="4949339" y="4886960"/>
                  </a:lnTo>
                  <a:lnTo>
                    <a:pt x="4948069" y="4885690"/>
                  </a:lnTo>
                  <a:cubicBezTo>
                    <a:pt x="5477659" y="4339590"/>
                    <a:pt x="5765949" y="3620770"/>
                    <a:pt x="5760869" y="2860040"/>
                  </a:cubicBezTo>
                  <a:cubicBezTo>
                    <a:pt x="5755789" y="2098040"/>
                    <a:pt x="5456069" y="1383030"/>
                    <a:pt x="4917589" y="843280"/>
                  </a:cubicBezTo>
                  <a:cubicBezTo>
                    <a:pt x="4641999" y="568960"/>
                    <a:pt x="4321959" y="355600"/>
                    <a:pt x="3965089" y="210820"/>
                  </a:cubicBezTo>
                  <a:close/>
                </a:path>
              </a:pathLst>
            </a:custGeom>
            <a:solidFill>
              <a:srgbClr val="373372"/>
            </a:solidFill>
          </p:spPr>
        </p:sp>
        <p:sp>
          <p:nvSpPr>
            <p:cNvPr name="Freeform 19" id="19"/>
            <p:cNvSpPr/>
            <p:nvPr/>
          </p:nvSpPr>
          <p:spPr>
            <a:xfrm flipH="false" flipV="false" rot="0">
              <a:off x="263921" y="269214"/>
              <a:ext cx="5230339" cy="5207052"/>
            </a:xfrm>
            <a:custGeom>
              <a:avLst/>
              <a:gdLst/>
              <a:ahLst/>
              <a:cxnLst/>
              <a:rect r="r" b="b" t="t" l="l"/>
              <a:pathLst>
                <a:path h="5207052" w="5230339">
                  <a:moveTo>
                    <a:pt x="2615169" y="26"/>
                  </a:moveTo>
                  <a:cubicBezTo>
                    <a:pt x="1682254" y="-4146"/>
                    <a:pt x="818415" y="491164"/>
                    <a:pt x="350749" y="1298403"/>
                  </a:cubicBezTo>
                  <a:cubicBezTo>
                    <a:pt x="-116917" y="2105643"/>
                    <a:pt x="-116917" y="3101409"/>
                    <a:pt x="350749" y="3908649"/>
                  </a:cubicBezTo>
                  <a:cubicBezTo>
                    <a:pt x="818415" y="4715888"/>
                    <a:pt x="1682254" y="5211198"/>
                    <a:pt x="2615169" y="5207026"/>
                  </a:cubicBezTo>
                  <a:cubicBezTo>
                    <a:pt x="3548084" y="5211198"/>
                    <a:pt x="4411923" y="4715888"/>
                    <a:pt x="4879589" y="3908649"/>
                  </a:cubicBezTo>
                  <a:cubicBezTo>
                    <a:pt x="5347255" y="3101409"/>
                    <a:pt x="5347255" y="2105643"/>
                    <a:pt x="4879589" y="1298403"/>
                  </a:cubicBezTo>
                  <a:cubicBezTo>
                    <a:pt x="4411923" y="491164"/>
                    <a:pt x="3548084" y="-4146"/>
                    <a:pt x="2615169" y="26"/>
                  </a:cubicBezTo>
                  <a:close/>
                </a:path>
              </a:pathLst>
            </a:custGeom>
            <a:blipFill>
              <a:blip r:embed="rId10"/>
              <a:stretch>
                <a:fillRect l="-39831" t="0" r="-37153" b="0"/>
              </a:stretch>
            </a:blipFill>
          </p:spPr>
        </p:sp>
      </p:grpSp>
      <p:grpSp>
        <p:nvGrpSpPr>
          <p:cNvPr name="Group 20" id="20"/>
          <p:cNvGrpSpPr>
            <a:grpSpLocks noChangeAspect="true"/>
          </p:cNvGrpSpPr>
          <p:nvPr/>
        </p:nvGrpSpPr>
        <p:grpSpPr>
          <a:xfrm rot="0">
            <a:off x="8858634" y="1725101"/>
            <a:ext cx="725889" cy="876316"/>
            <a:chOff x="0" y="0"/>
            <a:chExt cx="5760720" cy="6954520"/>
          </a:xfrm>
        </p:grpSpPr>
        <p:sp>
          <p:nvSpPr>
            <p:cNvPr name="Freeform 21" id="21"/>
            <p:cNvSpPr/>
            <p:nvPr/>
          </p:nvSpPr>
          <p:spPr>
            <a:xfrm flipH="false" flipV="false" rot="0">
              <a:off x="-149" y="0"/>
              <a:ext cx="5760935" cy="6955790"/>
            </a:xfrm>
            <a:custGeom>
              <a:avLst/>
              <a:gdLst/>
              <a:ahLst/>
              <a:cxnLst/>
              <a:rect r="r" b="b" t="t" l="l"/>
              <a:pathLst>
                <a:path h="6955790" w="5760935">
                  <a:moveTo>
                    <a:pt x="3965089" y="210820"/>
                  </a:moveTo>
                  <a:cubicBezTo>
                    <a:pt x="3619649" y="71120"/>
                    <a:pt x="3255159" y="0"/>
                    <a:pt x="2880509" y="0"/>
                  </a:cubicBezTo>
                  <a:cubicBezTo>
                    <a:pt x="2505859" y="0"/>
                    <a:pt x="2141369" y="71120"/>
                    <a:pt x="1795929" y="210820"/>
                  </a:cubicBezTo>
                  <a:cubicBezTo>
                    <a:pt x="1439059" y="355600"/>
                    <a:pt x="1117749" y="568960"/>
                    <a:pt x="843429" y="843280"/>
                  </a:cubicBezTo>
                  <a:cubicBezTo>
                    <a:pt x="307489" y="1380490"/>
                    <a:pt x="7769" y="2094230"/>
                    <a:pt x="149" y="2852420"/>
                  </a:cubicBezTo>
                  <a:cubicBezTo>
                    <a:pt x="-7471" y="3609340"/>
                    <a:pt x="277009" y="4328160"/>
                    <a:pt x="801519" y="4874260"/>
                  </a:cubicBezTo>
                  <a:lnTo>
                    <a:pt x="800249" y="4875530"/>
                  </a:lnTo>
                  <a:lnTo>
                    <a:pt x="2880509" y="6955790"/>
                  </a:lnTo>
                  <a:lnTo>
                    <a:pt x="4949339" y="4886960"/>
                  </a:lnTo>
                  <a:lnTo>
                    <a:pt x="4948069" y="4885690"/>
                  </a:lnTo>
                  <a:cubicBezTo>
                    <a:pt x="5477659" y="4339590"/>
                    <a:pt x="5765949" y="3620770"/>
                    <a:pt x="5760869" y="2860040"/>
                  </a:cubicBezTo>
                  <a:cubicBezTo>
                    <a:pt x="5755789" y="2098040"/>
                    <a:pt x="5456069" y="1383030"/>
                    <a:pt x="4917589" y="843280"/>
                  </a:cubicBezTo>
                  <a:cubicBezTo>
                    <a:pt x="4641999" y="568960"/>
                    <a:pt x="4321959" y="355600"/>
                    <a:pt x="3965089" y="210820"/>
                  </a:cubicBezTo>
                  <a:close/>
                </a:path>
              </a:pathLst>
            </a:custGeom>
            <a:solidFill>
              <a:srgbClr val="373372"/>
            </a:solidFill>
          </p:spPr>
        </p:sp>
        <p:sp>
          <p:nvSpPr>
            <p:cNvPr name="Freeform 22" id="22"/>
            <p:cNvSpPr/>
            <p:nvPr/>
          </p:nvSpPr>
          <p:spPr>
            <a:xfrm flipH="false" flipV="false" rot="0">
              <a:off x="263921" y="269214"/>
              <a:ext cx="5230339" cy="5207052"/>
            </a:xfrm>
            <a:custGeom>
              <a:avLst/>
              <a:gdLst/>
              <a:ahLst/>
              <a:cxnLst/>
              <a:rect r="r" b="b" t="t" l="l"/>
              <a:pathLst>
                <a:path h="5207052" w="5230339">
                  <a:moveTo>
                    <a:pt x="2615169" y="26"/>
                  </a:moveTo>
                  <a:cubicBezTo>
                    <a:pt x="1682254" y="-4146"/>
                    <a:pt x="818415" y="491164"/>
                    <a:pt x="350749" y="1298403"/>
                  </a:cubicBezTo>
                  <a:cubicBezTo>
                    <a:pt x="-116917" y="2105643"/>
                    <a:pt x="-116917" y="3101409"/>
                    <a:pt x="350749" y="3908649"/>
                  </a:cubicBezTo>
                  <a:cubicBezTo>
                    <a:pt x="818415" y="4715888"/>
                    <a:pt x="1682254" y="5211198"/>
                    <a:pt x="2615169" y="5207026"/>
                  </a:cubicBezTo>
                  <a:cubicBezTo>
                    <a:pt x="3548084" y="5211198"/>
                    <a:pt x="4411923" y="4715888"/>
                    <a:pt x="4879589" y="3908649"/>
                  </a:cubicBezTo>
                  <a:cubicBezTo>
                    <a:pt x="5347255" y="3101409"/>
                    <a:pt x="5347255" y="2105643"/>
                    <a:pt x="4879589" y="1298403"/>
                  </a:cubicBezTo>
                  <a:cubicBezTo>
                    <a:pt x="4411923" y="491164"/>
                    <a:pt x="3548084" y="-4146"/>
                    <a:pt x="2615169" y="26"/>
                  </a:cubicBezTo>
                  <a:close/>
                </a:path>
              </a:pathLst>
            </a:custGeom>
            <a:blipFill>
              <a:blip r:embed="rId11"/>
              <a:stretch>
                <a:fillRect l="-39831" t="0" r="-37153" b="0"/>
              </a:stretch>
            </a:blipFill>
          </p:spPr>
        </p:sp>
      </p:grpSp>
      <p:sp>
        <p:nvSpPr>
          <p:cNvPr name="TextBox 23" id="23"/>
          <p:cNvSpPr txBox="true"/>
          <p:nvPr/>
        </p:nvSpPr>
        <p:spPr>
          <a:xfrm rot="0">
            <a:off x="2099880" y="28120"/>
            <a:ext cx="9749972" cy="729082"/>
          </a:xfrm>
          <a:prstGeom prst="rect">
            <a:avLst/>
          </a:prstGeom>
        </p:spPr>
        <p:txBody>
          <a:bodyPr anchor="t" rtlCol="false" tIns="0" lIns="0" bIns="0" rIns="0">
            <a:spAutoFit/>
          </a:bodyPr>
          <a:lstStyle/>
          <a:p>
            <a:pPr algn="l">
              <a:lnSpc>
                <a:spcPts val="6014"/>
              </a:lnSpc>
            </a:pPr>
            <a:r>
              <a:rPr lang="en-US" sz="4295" spc="4">
                <a:solidFill>
                  <a:srgbClr val="373372"/>
                </a:solidFill>
                <a:latin typeface="Century Gothic Paneuropean"/>
                <a:ea typeface="Century Gothic Paneuropean"/>
                <a:cs typeface="Century Gothic Paneuropean"/>
                <a:sym typeface="Century Gothic Paneuropean"/>
              </a:rPr>
              <a:t>Nos chiffres d’accords bilatéraux</a:t>
            </a:r>
          </a:p>
        </p:txBody>
      </p:sp>
      <p:sp>
        <p:nvSpPr>
          <p:cNvPr name="TextBox 24" id="24"/>
          <p:cNvSpPr txBox="true"/>
          <p:nvPr/>
        </p:nvSpPr>
        <p:spPr>
          <a:xfrm rot="0">
            <a:off x="2586880" y="719102"/>
            <a:ext cx="2078329" cy="339725"/>
          </a:xfrm>
          <a:prstGeom prst="rect">
            <a:avLst/>
          </a:prstGeom>
        </p:spPr>
        <p:txBody>
          <a:bodyPr anchor="t" rtlCol="false" tIns="0" lIns="0" bIns="0" rIns="0">
            <a:spAutoFit/>
          </a:bodyPr>
          <a:lstStyle/>
          <a:p>
            <a:pPr algn="l">
              <a:lnSpc>
                <a:spcPts val="2800"/>
              </a:lnSpc>
            </a:pPr>
            <a:r>
              <a:rPr lang="en-US" sz="2000" spc="2">
                <a:solidFill>
                  <a:srgbClr val="373372"/>
                </a:solidFill>
                <a:latin typeface="Century Gothic Paneuropean"/>
                <a:ea typeface="Century Gothic Paneuropean"/>
                <a:cs typeface="Century Gothic Paneuropean"/>
                <a:sym typeface="Century Gothic Paneuropean"/>
              </a:rPr>
              <a:t>Par continent</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2979482" cy="6768287"/>
            <a:chOff x="0" y="0"/>
            <a:chExt cx="6037949" cy="13716000"/>
          </a:xfrm>
        </p:grpSpPr>
        <p:sp>
          <p:nvSpPr>
            <p:cNvPr name="Freeform 3" id="3"/>
            <p:cNvSpPr/>
            <p:nvPr/>
          </p:nvSpPr>
          <p:spPr>
            <a:xfrm flipH="false" flipV="false" rot="0">
              <a:off x="0" y="0"/>
              <a:ext cx="6037971" cy="13716000"/>
            </a:xfrm>
            <a:custGeom>
              <a:avLst/>
              <a:gdLst/>
              <a:ahLst/>
              <a:cxnLst/>
              <a:rect r="r" b="b" t="t" l="l"/>
              <a:pathLst>
                <a:path h="13716000" w="6037971">
                  <a:moveTo>
                    <a:pt x="0" y="0"/>
                  </a:moveTo>
                  <a:lnTo>
                    <a:pt x="6037971" y="0"/>
                  </a:lnTo>
                  <a:lnTo>
                    <a:pt x="6037971" y="13716000"/>
                  </a:lnTo>
                  <a:lnTo>
                    <a:pt x="0" y="13716000"/>
                  </a:lnTo>
                  <a:lnTo>
                    <a:pt x="0" y="0"/>
                  </a:lnTo>
                  <a:close/>
                </a:path>
              </a:pathLst>
            </a:custGeom>
            <a:blipFill>
              <a:blip r:embed="rId2"/>
              <a:stretch>
                <a:fillRect l="-138864" t="0" r="-138864" b="0"/>
              </a:stretch>
            </a:blipFill>
          </p:spPr>
        </p:sp>
      </p:grpSp>
      <p:sp>
        <p:nvSpPr>
          <p:cNvPr name="TextBox 4" id="4"/>
          <p:cNvSpPr txBox="true"/>
          <p:nvPr/>
        </p:nvSpPr>
        <p:spPr>
          <a:xfrm rot="0">
            <a:off x="3483757" y="144461"/>
            <a:ext cx="4588073" cy="728982"/>
          </a:xfrm>
          <a:prstGeom prst="rect">
            <a:avLst/>
          </a:prstGeom>
        </p:spPr>
        <p:txBody>
          <a:bodyPr anchor="t" rtlCol="false" tIns="0" lIns="0" bIns="0" rIns="0">
            <a:spAutoFit/>
          </a:bodyPr>
          <a:lstStyle/>
          <a:p>
            <a:pPr algn="ctr">
              <a:lnSpc>
                <a:spcPts val="6019"/>
              </a:lnSpc>
              <a:spcBef>
                <a:spcPct val="0"/>
              </a:spcBef>
            </a:pPr>
            <a:r>
              <a:rPr lang="en-US" b="true" sz="4299">
                <a:solidFill>
                  <a:srgbClr val="373372"/>
                </a:solidFill>
                <a:latin typeface="Century Gothic Paneuropean Bold"/>
                <a:ea typeface="Century Gothic Paneuropean Bold"/>
                <a:cs typeface="Century Gothic Paneuropean Bold"/>
                <a:sym typeface="Century Gothic Paneuropean Bold"/>
              </a:rPr>
              <a:t>À propos de l'UFU</a:t>
            </a:r>
          </a:p>
        </p:txBody>
      </p:sp>
      <p:grpSp>
        <p:nvGrpSpPr>
          <p:cNvPr name="Group 5" id="5"/>
          <p:cNvGrpSpPr/>
          <p:nvPr/>
        </p:nvGrpSpPr>
        <p:grpSpPr>
          <a:xfrm rot="0">
            <a:off x="5623228" y="1065214"/>
            <a:ext cx="4953761" cy="1665702"/>
            <a:chOff x="0" y="0"/>
            <a:chExt cx="6605014" cy="2220936"/>
          </a:xfrm>
        </p:grpSpPr>
        <p:sp>
          <p:nvSpPr>
            <p:cNvPr name="Freeform 6" id="6"/>
            <p:cNvSpPr/>
            <p:nvPr/>
          </p:nvSpPr>
          <p:spPr>
            <a:xfrm flipH="false" flipV="false" rot="0">
              <a:off x="0" y="0"/>
              <a:ext cx="6605014" cy="2220936"/>
            </a:xfrm>
            <a:custGeom>
              <a:avLst/>
              <a:gdLst/>
              <a:ahLst/>
              <a:cxnLst/>
              <a:rect r="r" b="b" t="t" l="l"/>
              <a:pathLst>
                <a:path h="2220936" w="6605014">
                  <a:moveTo>
                    <a:pt x="0" y="0"/>
                  </a:moveTo>
                  <a:lnTo>
                    <a:pt x="6605014" y="0"/>
                  </a:lnTo>
                  <a:lnTo>
                    <a:pt x="6605014" y="2220936"/>
                  </a:lnTo>
                  <a:lnTo>
                    <a:pt x="0" y="222093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131929" y="909308"/>
              <a:ext cx="958697" cy="813694"/>
            </a:xfrm>
            <a:custGeom>
              <a:avLst/>
              <a:gdLst/>
              <a:ahLst/>
              <a:cxnLst/>
              <a:rect r="r" b="b" t="t" l="l"/>
              <a:pathLst>
                <a:path h="813694" w="958697">
                  <a:moveTo>
                    <a:pt x="0" y="0"/>
                  </a:moveTo>
                  <a:lnTo>
                    <a:pt x="958696" y="0"/>
                  </a:lnTo>
                  <a:lnTo>
                    <a:pt x="958696" y="813694"/>
                  </a:lnTo>
                  <a:lnTo>
                    <a:pt x="0" y="81369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sp>
        <p:nvSpPr>
          <p:cNvPr name="TextBox 8" id="8"/>
          <p:cNvSpPr txBox="true"/>
          <p:nvPr/>
        </p:nvSpPr>
        <p:spPr>
          <a:xfrm rot="0">
            <a:off x="5935803" y="1708355"/>
            <a:ext cx="5303184" cy="679451"/>
          </a:xfrm>
          <a:prstGeom prst="rect">
            <a:avLst/>
          </a:prstGeom>
        </p:spPr>
        <p:txBody>
          <a:bodyPr anchor="t" rtlCol="false" tIns="0" lIns="0" bIns="0" rIns="0">
            <a:spAutoFit/>
          </a:bodyPr>
          <a:lstStyle/>
          <a:p>
            <a:pPr algn="ctr">
              <a:lnSpc>
                <a:spcPts val="5599"/>
              </a:lnSpc>
              <a:spcBef>
                <a:spcPct val="0"/>
              </a:spcBef>
            </a:pPr>
            <a:r>
              <a:rPr lang="en-US" b="true" sz="3999">
                <a:solidFill>
                  <a:srgbClr val="FFFFFF"/>
                </a:solidFill>
                <a:latin typeface="Century Gothic Paneuropean Bold"/>
                <a:ea typeface="Century Gothic Paneuropean Bold"/>
                <a:cs typeface="Century Gothic Paneuropean Bold"/>
                <a:sym typeface="Century Gothic Paneuropean Bold"/>
              </a:rPr>
              <a:t>Fondée en 1978</a:t>
            </a:r>
          </a:p>
        </p:txBody>
      </p:sp>
      <p:sp>
        <p:nvSpPr>
          <p:cNvPr name="Freeform 9" id="9"/>
          <p:cNvSpPr/>
          <p:nvPr/>
        </p:nvSpPr>
        <p:spPr>
          <a:xfrm flipH="false" flipV="false" rot="0">
            <a:off x="5578305" y="2783377"/>
            <a:ext cx="4911125" cy="1651366"/>
          </a:xfrm>
          <a:custGeom>
            <a:avLst/>
            <a:gdLst/>
            <a:ahLst/>
            <a:cxnLst/>
            <a:rect r="r" b="b" t="t" l="l"/>
            <a:pathLst>
              <a:path h="1651366" w="4911125">
                <a:moveTo>
                  <a:pt x="0" y="0"/>
                </a:moveTo>
                <a:lnTo>
                  <a:pt x="4911124" y="0"/>
                </a:lnTo>
                <a:lnTo>
                  <a:pt x="4911124" y="1651365"/>
                </a:lnTo>
                <a:lnTo>
                  <a:pt x="0" y="16513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0" id="10"/>
          <p:cNvSpPr txBox="true"/>
          <p:nvPr/>
        </p:nvSpPr>
        <p:spPr>
          <a:xfrm rot="0">
            <a:off x="5113810" y="3352800"/>
            <a:ext cx="5463179" cy="679451"/>
          </a:xfrm>
          <a:prstGeom prst="rect">
            <a:avLst/>
          </a:prstGeom>
        </p:spPr>
        <p:txBody>
          <a:bodyPr anchor="t" rtlCol="false" tIns="0" lIns="0" bIns="0" rIns="0">
            <a:spAutoFit/>
          </a:bodyPr>
          <a:lstStyle/>
          <a:p>
            <a:pPr algn="ctr">
              <a:lnSpc>
                <a:spcPts val="5599"/>
              </a:lnSpc>
              <a:spcBef>
                <a:spcPct val="0"/>
              </a:spcBef>
            </a:pPr>
            <a:r>
              <a:rPr lang="en-US" b="true" sz="3999">
                <a:solidFill>
                  <a:srgbClr val="FFFFFF"/>
                </a:solidFill>
                <a:latin typeface="Century Gothic Paneuropean Bold"/>
                <a:ea typeface="Century Gothic Paneuropean Bold"/>
                <a:cs typeface="Century Gothic Paneuropean Bold"/>
                <a:sym typeface="Century Gothic Paneuropean Bold"/>
              </a:rPr>
              <a:t>Gratuit</a:t>
            </a:r>
          </a:p>
        </p:txBody>
      </p:sp>
      <p:grpSp>
        <p:nvGrpSpPr>
          <p:cNvPr name="Group 11" id="11"/>
          <p:cNvGrpSpPr/>
          <p:nvPr/>
        </p:nvGrpSpPr>
        <p:grpSpPr>
          <a:xfrm rot="0">
            <a:off x="5578305" y="4521334"/>
            <a:ext cx="4911125" cy="1651366"/>
            <a:chOff x="0" y="0"/>
            <a:chExt cx="6548166" cy="2201821"/>
          </a:xfrm>
        </p:grpSpPr>
        <p:sp>
          <p:nvSpPr>
            <p:cNvPr name="Freeform 12" id="12"/>
            <p:cNvSpPr/>
            <p:nvPr/>
          </p:nvSpPr>
          <p:spPr>
            <a:xfrm flipH="false" flipV="false" rot="0">
              <a:off x="0" y="0"/>
              <a:ext cx="6548166" cy="2201821"/>
            </a:xfrm>
            <a:custGeom>
              <a:avLst/>
              <a:gdLst/>
              <a:ahLst/>
              <a:cxnLst/>
              <a:rect r="r" b="b" t="t" l="l"/>
              <a:pathLst>
                <a:path h="2201821" w="6548166">
                  <a:moveTo>
                    <a:pt x="0" y="0"/>
                  </a:moveTo>
                  <a:lnTo>
                    <a:pt x="6548166" y="0"/>
                  </a:lnTo>
                  <a:lnTo>
                    <a:pt x="6548166" y="2201821"/>
                  </a:lnTo>
                  <a:lnTo>
                    <a:pt x="0" y="220182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p:cNvSpPr/>
            <p:nvPr/>
          </p:nvSpPr>
          <p:spPr>
            <a:xfrm flipH="false" flipV="false" rot="0">
              <a:off x="738648" y="662560"/>
              <a:ext cx="1148634" cy="1021240"/>
            </a:xfrm>
            <a:custGeom>
              <a:avLst/>
              <a:gdLst/>
              <a:ahLst/>
              <a:cxnLst/>
              <a:rect r="r" b="b" t="t" l="l"/>
              <a:pathLst>
                <a:path h="1021240" w="1148634">
                  <a:moveTo>
                    <a:pt x="0" y="0"/>
                  </a:moveTo>
                  <a:lnTo>
                    <a:pt x="1148634" y="0"/>
                  </a:lnTo>
                  <a:lnTo>
                    <a:pt x="1148634" y="1021240"/>
                  </a:lnTo>
                  <a:lnTo>
                    <a:pt x="0" y="102124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sp>
        <p:nvSpPr>
          <p:cNvPr name="TextBox 14" id="14"/>
          <p:cNvSpPr txBox="true"/>
          <p:nvPr/>
        </p:nvSpPr>
        <p:spPr>
          <a:xfrm rot="0">
            <a:off x="5578305" y="5270817"/>
            <a:ext cx="4911125" cy="679451"/>
          </a:xfrm>
          <a:prstGeom prst="rect">
            <a:avLst/>
          </a:prstGeom>
        </p:spPr>
        <p:txBody>
          <a:bodyPr anchor="t" rtlCol="false" tIns="0" lIns="0" bIns="0" rIns="0">
            <a:spAutoFit/>
          </a:bodyPr>
          <a:lstStyle/>
          <a:p>
            <a:pPr algn="ctr">
              <a:lnSpc>
                <a:spcPts val="5599"/>
              </a:lnSpc>
              <a:spcBef>
                <a:spcPct val="0"/>
              </a:spcBef>
            </a:pPr>
            <a:r>
              <a:rPr lang="en-US" b="true" sz="3999">
                <a:solidFill>
                  <a:srgbClr val="FFFFFF"/>
                </a:solidFill>
                <a:latin typeface="Century Gothic Paneuropean Bold"/>
                <a:ea typeface="Century Gothic Paneuropean Bold"/>
                <a:cs typeface="Century Gothic Paneuropean Bold"/>
                <a:sym typeface="Century Gothic Paneuropean Bold"/>
              </a:rPr>
              <a:t>Public</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528498" y="5954724"/>
            <a:ext cx="1800554" cy="526662"/>
            <a:chOff x="0" y="0"/>
            <a:chExt cx="4149384" cy="1213694"/>
          </a:xfrm>
        </p:grpSpPr>
        <p:sp>
          <p:nvSpPr>
            <p:cNvPr name="Freeform 3" id="3"/>
            <p:cNvSpPr/>
            <p:nvPr/>
          </p:nvSpPr>
          <p:spPr>
            <a:xfrm flipH="false" flipV="false" rot="0">
              <a:off x="0" y="0"/>
              <a:ext cx="4149344" cy="1213739"/>
            </a:xfrm>
            <a:custGeom>
              <a:avLst/>
              <a:gdLst/>
              <a:ahLst/>
              <a:cxnLst/>
              <a:rect r="r" b="b" t="t" l="l"/>
              <a:pathLst>
                <a:path h="1213739" w="4149344">
                  <a:moveTo>
                    <a:pt x="0" y="0"/>
                  </a:moveTo>
                  <a:lnTo>
                    <a:pt x="4149344" y="0"/>
                  </a:lnTo>
                  <a:lnTo>
                    <a:pt x="4149344" y="1213739"/>
                  </a:lnTo>
                  <a:lnTo>
                    <a:pt x="0" y="1213739"/>
                  </a:lnTo>
                  <a:lnTo>
                    <a:pt x="0" y="0"/>
                  </a:lnTo>
                  <a:close/>
                </a:path>
              </a:pathLst>
            </a:custGeom>
            <a:blipFill>
              <a:blip r:embed="rId2"/>
              <a:stretch>
                <a:fillRect l="-41" t="0" r="-42" b="3"/>
              </a:stretch>
            </a:blipFill>
          </p:spPr>
        </p:sp>
      </p:grpSp>
      <p:grpSp>
        <p:nvGrpSpPr>
          <p:cNvPr name="Group 4" id="4"/>
          <p:cNvGrpSpPr/>
          <p:nvPr/>
        </p:nvGrpSpPr>
        <p:grpSpPr>
          <a:xfrm rot="0">
            <a:off x="0" y="0"/>
            <a:ext cx="2493137" cy="6858000"/>
            <a:chOff x="0" y="0"/>
            <a:chExt cx="5745444" cy="15804290"/>
          </a:xfrm>
        </p:grpSpPr>
        <p:sp>
          <p:nvSpPr>
            <p:cNvPr name="Freeform 5" id="5"/>
            <p:cNvSpPr/>
            <p:nvPr/>
          </p:nvSpPr>
          <p:spPr>
            <a:xfrm flipH="true" flipV="false" rot="0">
              <a:off x="0" y="0"/>
              <a:ext cx="5745480" cy="15804262"/>
            </a:xfrm>
            <a:custGeom>
              <a:avLst/>
              <a:gdLst/>
              <a:ahLst/>
              <a:cxnLst/>
              <a:rect r="r" b="b" t="t" l="l"/>
              <a:pathLst>
                <a:path h="15804262" w="5745480">
                  <a:moveTo>
                    <a:pt x="5745480" y="0"/>
                  </a:moveTo>
                  <a:lnTo>
                    <a:pt x="0" y="0"/>
                  </a:lnTo>
                  <a:lnTo>
                    <a:pt x="0" y="15804262"/>
                  </a:lnTo>
                  <a:lnTo>
                    <a:pt x="5745480" y="15804262"/>
                  </a:lnTo>
                  <a:lnTo>
                    <a:pt x="5745480" y="0"/>
                  </a:lnTo>
                  <a:close/>
                </a:path>
              </a:pathLst>
            </a:custGeom>
            <a:blipFill>
              <a:blip r:embed="rId3"/>
              <a:stretch>
                <a:fillRect l="-157798" t="0" r="-157798" b="0"/>
              </a:stretch>
            </a:blipFill>
          </p:spPr>
        </p:sp>
      </p:grpSp>
      <p:sp>
        <p:nvSpPr>
          <p:cNvPr name="TextBox 6" id="6"/>
          <p:cNvSpPr txBox="true"/>
          <p:nvPr/>
        </p:nvSpPr>
        <p:spPr>
          <a:xfrm rot="0">
            <a:off x="2619526" y="300863"/>
            <a:ext cx="10580726" cy="687923"/>
          </a:xfrm>
          <a:prstGeom prst="rect">
            <a:avLst/>
          </a:prstGeom>
        </p:spPr>
        <p:txBody>
          <a:bodyPr anchor="t" rtlCol="false" tIns="0" lIns="0" bIns="0" rIns="0">
            <a:spAutoFit/>
          </a:bodyPr>
          <a:lstStyle/>
          <a:p>
            <a:pPr algn="l">
              <a:lnSpc>
                <a:spcPts val="5682"/>
              </a:lnSpc>
            </a:pPr>
            <a:r>
              <a:rPr lang="en-US" sz="4061">
                <a:solidFill>
                  <a:srgbClr val="022B71"/>
                </a:solidFill>
                <a:latin typeface="Century Gothic Paneuropean"/>
                <a:ea typeface="Century Gothic Paneuropean"/>
                <a:cs typeface="Century Gothic Paneuropean"/>
                <a:sym typeface="Century Gothic Paneuropean"/>
              </a:rPr>
              <a:t>Associations et réseaux internationaux</a:t>
            </a:r>
          </a:p>
        </p:txBody>
      </p:sp>
      <p:grpSp>
        <p:nvGrpSpPr>
          <p:cNvPr name="Group 7" id="7"/>
          <p:cNvGrpSpPr/>
          <p:nvPr/>
        </p:nvGrpSpPr>
        <p:grpSpPr>
          <a:xfrm rot="0">
            <a:off x="3338630" y="4514618"/>
            <a:ext cx="3684677" cy="1127425"/>
            <a:chOff x="0" y="0"/>
            <a:chExt cx="3112422" cy="952328"/>
          </a:xfrm>
        </p:grpSpPr>
        <p:sp>
          <p:nvSpPr>
            <p:cNvPr name="Freeform 8" id="8"/>
            <p:cNvSpPr/>
            <p:nvPr/>
          </p:nvSpPr>
          <p:spPr>
            <a:xfrm flipH="false" flipV="false" rot="0">
              <a:off x="0" y="0"/>
              <a:ext cx="3112389" cy="952373"/>
            </a:xfrm>
            <a:custGeom>
              <a:avLst/>
              <a:gdLst/>
              <a:ahLst/>
              <a:cxnLst/>
              <a:rect r="r" b="b" t="t" l="l"/>
              <a:pathLst>
                <a:path h="952373" w="3112389">
                  <a:moveTo>
                    <a:pt x="0" y="0"/>
                  </a:moveTo>
                  <a:lnTo>
                    <a:pt x="3112389" y="0"/>
                  </a:lnTo>
                  <a:lnTo>
                    <a:pt x="3112389" y="952373"/>
                  </a:lnTo>
                  <a:lnTo>
                    <a:pt x="0" y="952373"/>
                  </a:lnTo>
                  <a:lnTo>
                    <a:pt x="0" y="0"/>
                  </a:lnTo>
                  <a:close/>
                </a:path>
              </a:pathLst>
            </a:custGeom>
            <a:blipFill>
              <a:blip r:embed="rId4"/>
              <a:stretch>
                <a:fillRect l="0" t="-13726" r="0" b="-13726"/>
              </a:stretch>
            </a:blipFill>
          </p:spPr>
        </p:sp>
      </p:grpSp>
      <p:grpSp>
        <p:nvGrpSpPr>
          <p:cNvPr name="Group 9" id="9"/>
          <p:cNvGrpSpPr/>
          <p:nvPr/>
        </p:nvGrpSpPr>
        <p:grpSpPr>
          <a:xfrm rot="0">
            <a:off x="5314672" y="1801520"/>
            <a:ext cx="2595217" cy="951214"/>
            <a:chOff x="0" y="0"/>
            <a:chExt cx="2807432" cy="1028996"/>
          </a:xfrm>
        </p:grpSpPr>
        <p:sp>
          <p:nvSpPr>
            <p:cNvPr name="Freeform 10" id="10"/>
            <p:cNvSpPr/>
            <p:nvPr/>
          </p:nvSpPr>
          <p:spPr>
            <a:xfrm flipH="false" flipV="false" rot="0">
              <a:off x="0" y="0"/>
              <a:ext cx="2807462" cy="1028954"/>
            </a:xfrm>
            <a:custGeom>
              <a:avLst/>
              <a:gdLst/>
              <a:ahLst/>
              <a:cxnLst/>
              <a:rect r="r" b="b" t="t" l="l"/>
              <a:pathLst>
                <a:path h="1028954" w="2807462">
                  <a:moveTo>
                    <a:pt x="0" y="0"/>
                  </a:moveTo>
                  <a:lnTo>
                    <a:pt x="2807462" y="0"/>
                  </a:lnTo>
                  <a:lnTo>
                    <a:pt x="2807462" y="1028954"/>
                  </a:lnTo>
                  <a:lnTo>
                    <a:pt x="0" y="1028954"/>
                  </a:lnTo>
                  <a:lnTo>
                    <a:pt x="0" y="0"/>
                  </a:lnTo>
                  <a:close/>
                </a:path>
              </a:pathLst>
            </a:custGeom>
            <a:blipFill>
              <a:blip r:embed="rId5"/>
              <a:stretch>
                <a:fillRect l="0" t="-16968" r="1" b="-16972"/>
              </a:stretch>
            </a:blipFill>
          </p:spPr>
        </p:sp>
      </p:grpSp>
      <p:grpSp>
        <p:nvGrpSpPr>
          <p:cNvPr name="Group 11" id="11"/>
          <p:cNvGrpSpPr/>
          <p:nvPr/>
        </p:nvGrpSpPr>
        <p:grpSpPr>
          <a:xfrm rot="0">
            <a:off x="5909823" y="2908741"/>
            <a:ext cx="2322400" cy="1266914"/>
            <a:chOff x="0" y="0"/>
            <a:chExt cx="2233512" cy="1218424"/>
          </a:xfrm>
        </p:grpSpPr>
        <p:sp>
          <p:nvSpPr>
            <p:cNvPr name="Freeform 12" id="12"/>
            <p:cNvSpPr/>
            <p:nvPr/>
          </p:nvSpPr>
          <p:spPr>
            <a:xfrm flipH="false" flipV="false" rot="0">
              <a:off x="0" y="0"/>
              <a:ext cx="2233549" cy="1218438"/>
            </a:xfrm>
            <a:custGeom>
              <a:avLst/>
              <a:gdLst/>
              <a:ahLst/>
              <a:cxnLst/>
              <a:rect r="r" b="b" t="t" l="l"/>
              <a:pathLst>
                <a:path h="1218438" w="2233549">
                  <a:moveTo>
                    <a:pt x="0" y="0"/>
                  </a:moveTo>
                  <a:lnTo>
                    <a:pt x="2233549" y="0"/>
                  </a:lnTo>
                  <a:lnTo>
                    <a:pt x="2233549" y="1218438"/>
                  </a:lnTo>
                  <a:lnTo>
                    <a:pt x="0" y="1218438"/>
                  </a:lnTo>
                  <a:lnTo>
                    <a:pt x="0" y="0"/>
                  </a:lnTo>
                  <a:close/>
                </a:path>
              </a:pathLst>
            </a:custGeom>
            <a:blipFill>
              <a:blip r:embed="rId6"/>
              <a:stretch>
                <a:fillRect l="0" t="-41655" r="1" b="-41654"/>
              </a:stretch>
            </a:blipFill>
          </p:spPr>
        </p:sp>
      </p:grpSp>
      <p:grpSp>
        <p:nvGrpSpPr>
          <p:cNvPr name="Group 13" id="13"/>
          <p:cNvGrpSpPr/>
          <p:nvPr/>
        </p:nvGrpSpPr>
        <p:grpSpPr>
          <a:xfrm rot="0">
            <a:off x="8485619" y="1503137"/>
            <a:ext cx="1630956" cy="1547980"/>
            <a:chOff x="0" y="0"/>
            <a:chExt cx="1464432" cy="1389928"/>
          </a:xfrm>
        </p:grpSpPr>
        <p:sp>
          <p:nvSpPr>
            <p:cNvPr name="Freeform 14" id="14"/>
            <p:cNvSpPr/>
            <p:nvPr/>
          </p:nvSpPr>
          <p:spPr>
            <a:xfrm flipH="false" flipV="false" rot="0">
              <a:off x="0" y="0"/>
              <a:ext cx="1464437" cy="1389888"/>
            </a:xfrm>
            <a:custGeom>
              <a:avLst/>
              <a:gdLst/>
              <a:ahLst/>
              <a:cxnLst/>
              <a:rect r="r" b="b" t="t" l="l"/>
              <a:pathLst>
                <a:path h="1389888" w="1464437">
                  <a:moveTo>
                    <a:pt x="0" y="0"/>
                  </a:moveTo>
                  <a:lnTo>
                    <a:pt x="1464437" y="0"/>
                  </a:lnTo>
                  <a:lnTo>
                    <a:pt x="1464437" y="1389888"/>
                  </a:lnTo>
                  <a:lnTo>
                    <a:pt x="0" y="1389888"/>
                  </a:lnTo>
                  <a:lnTo>
                    <a:pt x="0" y="0"/>
                  </a:lnTo>
                  <a:close/>
                </a:path>
              </a:pathLst>
            </a:custGeom>
            <a:blipFill>
              <a:blip r:embed="rId7"/>
              <a:stretch>
                <a:fillRect l="-1252" t="0" r="-1252" b="-2"/>
              </a:stretch>
            </a:blipFill>
          </p:spPr>
        </p:sp>
      </p:grpSp>
      <p:grpSp>
        <p:nvGrpSpPr>
          <p:cNvPr name="Group 15" id="15"/>
          <p:cNvGrpSpPr/>
          <p:nvPr/>
        </p:nvGrpSpPr>
        <p:grpSpPr>
          <a:xfrm rot="0">
            <a:off x="8911863" y="3268803"/>
            <a:ext cx="1874344" cy="1813703"/>
            <a:chOff x="0" y="0"/>
            <a:chExt cx="1498164" cy="1449694"/>
          </a:xfrm>
        </p:grpSpPr>
        <p:sp>
          <p:nvSpPr>
            <p:cNvPr name="Freeform 16" id="16"/>
            <p:cNvSpPr/>
            <p:nvPr/>
          </p:nvSpPr>
          <p:spPr>
            <a:xfrm flipH="false" flipV="false" rot="0">
              <a:off x="0" y="0"/>
              <a:ext cx="1498219" cy="1449705"/>
            </a:xfrm>
            <a:custGeom>
              <a:avLst/>
              <a:gdLst/>
              <a:ahLst/>
              <a:cxnLst/>
              <a:rect r="r" b="b" t="t" l="l"/>
              <a:pathLst>
                <a:path h="1449705" w="1498219">
                  <a:moveTo>
                    <a:pt x="0" y="0"/>
                  </a:moveTo>
                  <a:lnTo>
                    <a:pt x="1498219" y="0"/>
                  </a:lnTo>
                  <a:lnTo>
                    <a:pt x="1498219" y="1449705"/>
                  </a:lnTo>
                  <a:lnTo>
                    <a:pt x="0" y="1449705"/>
                  </a:lnTo>
                  <a:lnTo>
                    <a:pt x="0" y="0"/>
                  </a:lnTo>
                  <a:close/>
                </a:path>
              </a:pathLst>
            </a:custGeom>
            <a:blipFill>
              <a:blip r:embed="rId8"/>
              <a:stretch>
                <a:fillRect l="0" t="-151" r="3" b="-151"/>
              </a:stretch>
            </a:blipFill>
          </p:spPr>
        </p:sp>
      </p:grpSp>
      <p:sp>
        <p:nvSpPr>
          <p:cNvPr name="Freeform 17" id="17"/>
          <p:cNvSpPr/>
          <p:nvPr/>
        </p:nvSpPr>
        <p:spPr>
          <a:xfrm flipH="false" flipV="false" rot="0">
            <a:off x="3288559" y="2752733"/>
            <a:ext cx="2145884" cy="1520627"/>
          </a:xfrm>
          <a:custGeom>
            <a:avLst/>
            <a:gdLst/>
            <a:ahLst/>
            <a:cxnLst/>
            <a:rect r="r" b="b" t="t" l="l"/>
            <a:pathLst>
              <a:path h="1520627" w="2145884">
                <a:moveTo>
                  <a:pt x="0" y="0"/>
                </a:moveTo>
                <a:lnTo>
                  <a:pt x="2145884" y="0"/>
                </a:lnTo>
                <a:lnTo>
                  <a:pt x="2145884" y="1520627"/>
                </a:lnTo>
                <a:lnTo>
                  <a:pt x="0" y="1520627"/>
                </a:lnTo>
                <a:lnTo>
                  <a:pt x="0" y="0"/>
                </a:lnTo>
                <a:close/>
              </a:path>
            </a:pathLst>
          </a:custGeom>
          <a:blipFill>
            <a:blip r:embed="rId9"/>
            <a:stretch>
              <a:fillRect l="0" t="0" r="0" b="0"/>
            </a:stretch>
          </a:blipFill>
        </p:spPr>
      </p:sp>
      <p:sp>
        <p:nvSpPr>
          <p:cNvPr name="Freeform 18" id="18"/>
          <p:cNvSpPr/>
          <p:nvPr/>
        </p:nvSpPr>
        <p:spPr>
          <a:xfrm flipH="false" flipV="false" rot="0">
            <a:off x="6924599" y="4011876"/>
            <a:ext cx="2147179" cy="2309230"/>
          </a:xfrm>
          <a:custGeom>
            <a:avLst/>
            <a:gdLst/>
            <a:ahLst/>
            <a:cxnLst/>
            <a:rect r="r" b="b" t="t" l="l"/>
            <a:pathLst>
              <a:path h="2309230" w="2147179">
                <a:moveTo>
                  <a:pt x="0" y="0"/>
                </a:moveTo>
                <a:lnTo>
                  <a:pt x="2147178" y="0"/>
                </a:lnTo>
                <a:lnTo>
                  <a:pt x="2147178" y="2309230"/>
                </a:lnTo>
                <a:lnTo>
                  <a:pt x="0" y="2309230"/>
                </a:lnTo>
                <a:lnTo>
                  <a:pt x="0" y="0"/>
                </a:lnTo>
                <a:close/>
              </a:path>
            </a:pathLst>
          </a:custGeom>
          <a:blipFill>
            <a:blip r:embed="rId10"/>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528498" y="5954724"/>
            <a:ext cx="1800554" cy="526662"/>
            <a:chOff x="0" y="0"/>
            <a:chExt cx="4149384" cy="1213694"/>
          </a:xfrm>
        </p:grpSpPr>
        <p:sp>
          <p:nvSpPr>
            <p:cNvPr name="Freeform 3" id="3"/>
            <p:cNvSpPr/>
            <p:nvPr/>
          </p:nvSpPr>
          <p:spPr>
            <a:xfrm flipH="false" flipV="false" rot="0">
              <a:off x="0" y="0"/>
              <a:ext cx="4149344" cy="1213739"/>
            </a:xfrm>
            <a:custGeom>
              <a:avLst/>
              <a:gdLst/>
              <a:ahLst/>
              <a:cxnLst/>
              <a:rect r="r" b="b" t="t" l="l"/>
              <a:pathLst>
                <a:path h="1213739" w="4149344">
                  <a:moveTo>
                    <a:pt x="0" y="0"/>
                  </a:moveTo>
                  <a:lnTo>
                    <a:pt x="4149344" y="0"/>
                  </a:lnTo>
                  <a:lnTo>
                    <a:pt x="4149344" y="1213739"/>
                  </a:lnTo>
                  <a:lnTo>
                    <a:pt x="0" y="1213739"/>
                  </a:lnTo>
                  <a:lnTo>
                    <a:pt x="0" y="0"/>
                  </a:lnTo>
                  <a:close/>
                </a:path>
              </a:pathLst>
            </a:custGeom>
            <a:blipFill>
              <a:blip r:embed="rId2"/>
              <a:stretch>
                <a:fillRect l="-41" t="0" r="-42" b="3"/>
              </a:stretch>
            </a:blipFill>
          </p:spPr>
        </p:sp>
      </p:grpSp>
      <p:grpSp>
        <p:nvGrpSpPr>
          <p:cNvPr name="Group 4" id="4"/>
          <p:cNvGrpSpPr/>
          <p:nvPr/>
        </p:nvGrpSpPr>
        <p:grpSpPr>
          <a:xfrm rot="0">
            <a:off x="0" y="0"/>
            <a:ext cx="2493137" cy="6858000"/>
            <a:chOff x="0" y="0"/>
            <a:chExt cx="5745444" cy="15804290"/>
          </a:xfrm>
        </p:grpSpPr>
        <p:sp>
          <p:nvSpPr>
            <p:cNvPr name="Freeform 5" id="5"/>
            <p:cNvSpPr/>
            <p:nvPr/>
          </p:nvSpPr>
          <p:spPr>
            <a:xfrm flipH="true" flipV="false" rot="0">
              <a:off x="0" y="0"/>
              <a:ext cx="5745480" cy="15804262"/>
            </a:xfrm>
            <a:custGeom>
              <a:avLst/>
              <a:gdLst/>
              <a:ahLst/>
              <a:cxnLst/>
              <a:rect r="r" b="b" t="t" l="l"/>
              <a:pathLst>
                <a:path h="15804262" w="5745480">
                  <a:moveTo>
                    <a:pt x="5745480" y="0"/>
                  </a:moveTo>
                  <a:lnTo>
                    <a:pt x="0" y="0"/>
                  </a:lnTo>
                  <a:lnTo>
                    <a:pt x="0" y="15804262"/>
                  </a:lnTo>
                  <a:lnTo>
                    <a:pt x="5745480" y="15804262"/>
                  </a:lnTo>
                  <a:lnTo>
                    <a:pt x="5745480" y="0"/>
                  </a:lnTo>
                  <a:close/>
                </a:path>
              </a:pathLst>
            </a:custGeom>
            <a:blipFill>
              <a:blip r:embed="rId3"/>
              <a:stretch>
                <a:fillRect l="-157798" t="0" r="-157798" b="0"/>
              </a:stretch>
            </a:blipFill>
          </p:spPr>
        </p:sp>
      </p:grpSp>
      <p:sp>
        <p:nvSpPr>
          <p:cNvPr name="TextBox 6" id="6"/>
          <p:cNvSpPr txBox="true"/>
          <p:nvPr/>
        </p:nvSpPr>
        <p:spPr>
          <a:xfrm rot="0">
            <a:off x="2897153" y="426175"/>
            <a:ext cx="9163224" cy="746544"/>
          </a:xfrm>
          <a:prstGeom prst="rect">
            <a:avLst/>
          </a:prstGeom>
        </p:spPr>
        <p:txBody>
          <a:bodyPr anchor="t" rtlCol="false" tIns="0" lIns="0" bIns="0" rIns="0">
            <a:spAutoFit/>
          </a:bodyPr>
          <a:lstStyle/>
          <a:p>
            <a:pPr algn="l">
              <a:lnSpc>
                <a:spcPts val="6105"/>
              </a:lnSpc>
            </a:pPr>
            <a:r>
              <a:rPr lang="en-US" sz="4361">
                <a:solidFill>
                  <a:srgbClr val="022B71"/>
                </a:solidFill>
                <a:latin typeface="Century Gothic Paneuropean"/>
                <a:ea typeface="Century Gothic Paneuropean"/>
                <a:cs typeface="Century Gothic Paneuropean"/>
                <a:sym typeface="Century Gothic Paneuropean"/>
              </a:rPr>
              <a:t>Associations et réseaux nationaux</a:t>
            </a:r>
          </a:p>
        </p:txBody>
      </p:sp>
      <p:sp>
        <p:nvSpPr>
          <p:cNvPr name="TextBox 7" id="7"/>
          <p:cNvSpPr txBox="true"/>
          <p:nvPr/>
        </p:nvSpPr>
        <p:spPr>
          <a:xfrm rot="0">
            <a:off x="2897153" y="1487044"/>
            <a:ext cx="2337448" cy="203075"/>
          </a:xfrm>
          <a:prstGeom prst="rect">
            <a:avLst/>
          </a:prstGeom>
        </p:spPr>
        <p:txBody>
          <a:bodyPr anchor="t" rtlCol="false" tIns="0" lIns="0" bIns="0" rIns="0">
            <a:spAutoFit/>
          </a:bodyPr>
          <a:lstStyle/>
          <a:p>
            <a:pPr algn="l" marL="0" indent="0" lvl="0">
              <a:lnSpc>
                <a:spcPts val="1619"/>
              </a:lnSpc>
              <a:spcBef>
                <a:spcPct val="0"/>
              </a:spcBef>
            </a:pPr>
            <a:r>
              <a:rPr lang="en-US" sz="1157">
                <a:solidFill>
                  <a:srgbClr val="022B71"/>
                </a:solidFill>
                <a:latin typeface="Century Gothic Paneuropean"/>
                <a:ea typeface="Century Gothic Paneuropean"/>
                <a:cs typeface="Century Gothic Paneuropean"/>
                <a:sym typeface="Century Gothic Paneuropean"/>
              </a:rPr>
              <a:t>focadas em internacionalização</a:t>
            </a:r>
          </a:p>
        </p:txBody>
      </p:sp>
      <p:grpSp>
        <p:nvGrpSpPr>
          <p:cNvPr name="Group 8" id="8"/>
          <p:cNvGrpSpPr/>
          <p:nvPr/>
        </p:nvGrpSpPr>
        <p:grpSpPr>
          <a:xfrm rot="0">
            <a:off x="5014818" y="3653988"/>
            <a:ext cx="1506139" cy="552039"/>
            <a:chOff x="0" y="0"/>
            <a:chExt cx="2807432" cy="1028996"/>
          </a:xfrm>
        </p:grpSpPr>
        <p:sp>
          <p:nvSpPr>
            <p:cNvPr name="Freeform 9" id="9"/>
            <p:cNvSpPr/>
            <p:nvPr/>
          </p:nvSpPr>
          <p:spPr>
            <a:xfrm flipH="false" flipV="false" rot="0">
              <a:off x="0" y="0"/>
              <a:ext cx="2807462" cy="1028954"/>
            </a:xfrm>
            <a:custGeom>
              <a:avLst/>
              <a:gdLst/>
              <a:ahLst/>
              <a:cxnLst/>
              <a:rect r="r" b="b" t="t" l="l"/>
              <a:pathLst>
                <a:path h="1028954" w="2807462">
                  <a:moveTo>
                    <a:pt x="0" y="0"/>
                  </a:moveTo>
                  <a:lnTo>
                    <a:pt x="2807462" y="0"/>
                  </a:lnTo>
                  <a:lnTo>
                    <a:pt x="2807462" y="1028954"/>
                  </a:lnTo>
                  <a:lnTo>
                    <a:pt x="0" y="1028954"/>
                  </a:lnTo>
                  <a:lnTo>
                    <a:pt x="0" y="0"/>
                  </a:lnTo>
                  <a:close/>
                </a:path>
              </a:pathLst>
            </a:custGeom>
            <a:blipFill>
              <a:blip r:embed="rId4"/>
              <a:stretch>
                <a:fillRect l="-36831" t="0" r="-36830" b="-4"/>
              </a:stretch>
            </a:blipFill>
          </p:spPr>
        </p:sp>
      </p:grpSp>
      <p:grpSp>
        <p:nvGrpSpPr>
          <p:cNvPr name="Group 10" id="10"/>
          <p:cNvGrpSpPr/>
          <p:nvPr/>
        </p:nvGrpSpPr>
        <p:grpSpPr>
          <a:xfrm rot="0">
            <a:off x="4119108" y="3890056"/>
            <a:ext cx="2708117" cy="992595"/>
            <a:chOff x="0" y="0"/>
            <a:chExt cx="2807432" cy="1028996"/>
          </a:xfrm>
        </p:grpSpPr>
        <p:sp>
          <p:nvSpPr>
            <p:cNvPr name="Freeform 11" id="11"/>
            <p:cNvSpPr/>
            <p:nvPr/>
          </p:nvSpPr>
          <p:spPr>
            <a:xfrm flipH="false" flipV="false" rot="0">
              <a:off x="0" y="0"/>
              <a:ext cx="2807462" cy="1028954"/>
            </a:xfrm>
            <a:custGeom>
              <a:avLst/>
              <a:gdLst/>
              <a:ahLst/>
              <a:cxnLst/>
              <a:rect r="r" b="b" t="t" l="l"/>
              <a:pathLst>
                <a:path h="1028954" w="2807462">
                  <a:moveTo>
                    <a:pt x="0" y="0"/>
                  </a:moveTo>
                  <a:lnTo>
                    <a:pt x="2807462" y="0"/>
                  </a:lnTo>
                  <a:lnTo>
                    <a:pt x="2807462" y="1028954"/>
                  </a:lnTo>
                  <a:lnTo>
                    <a:pt x="0" y="1028954"/>
                  </a:lnTo>
                  <a:lnTo>
                    <a:pt x="0" y="0"/>
                  </a:lnTo>
                  <a:close/>
                </a:path>
              </a:pathLst>
            </a:custGeom>
            <a:blipFill>
              <a:blip r:embed="rId5"/>
              <a:stretch>
                <a:fillRect l="-4836" t="-16009" r="0" b="-16009"/>
              </a:stretch>
            </a:blipFill>
          </p:spPr>
        </p:sp>
      </p:grpSp>
      <p:sp>
        <p:nvSpPr>
          <p:cNvPr name="Freeform 12" id="12"/>
          <p:cNvSpPr/>
          <p:nvPr/>
        </p:nvSpPr>
        <p:spPr>
          <a:xfrm flipH="false" flipV="false" rot="0">
            <a:off x="3346229" y="2304600"/>
            <a:ext cx="3337179" cy="1003601"/>
          </a:xfrm>
          <a:custGeom>
            <a:avLst/>
            <a:gdLst/>
            <a:ahLst/>
            <a:cxnLst/>
            <a:rect r="r" b="b" t="t" l="l"/>
            <a:pathLst>
              <a:path h="1003601" w="3337179">
                <a:moveTo>
                  <a:pt x="0" y="0"/>
                </a:moveTo>
                <a:lnTo>
                  <a:pt x="3337179" y="0"/>
                </a:lnTo>
                <a:lnTo>
                  <a:pt x="3337179" y="1003601"/>
                </a:lnTo>
                <a:lnTo>
                  <a:pt x="0" y="1003601"/>
                </a:lnTo>
                <a:lnTo>
                  <a:pt x="0" y="0"/>
                </a:lnTo>
                <a:close/>
              </a:path>
            </a:pathLst>
          </a:custGeom>
          <a:blipFill>
            <a:blip r:embed="rId6"/>
            <a:stretch>
              <a:fillRect l="0" t="0" r="0" b="0"/>
            </a:stretch>
          </a:blipFill>
        </p:spPr>
      </p:sp>
      <p:sp>
        <p:nvSpPr>
          <p:cNvPr name="Freeform 13" id="13"/>
          <p:cNvSpPr/>
          <p:nvPr/>
        </p:nvSpPr>
        <p:spPr>
          <a:xfrm flipH="false" flipV="false" rot="0">
            <a:off x="7582963" y="2424824"/>
            <a:ext cx="2529521" cy="2529521"/>
          </a:xfrm>
          <a:custGeom>
            <a:avLst/>
            <a:gdLst/>
            <a:ahLst/>
            <a:cxnLst/>
            <a:rect r="r" b="b" t="t" l="l"/>
            <a:pathLst>
              <a:path h="2529521" w="2529521">
                <a:moveTo>
                  <a:pt x="0" y="0"/>
                </a:moveTo>
                <a:lnTo>
                  <a:pt x="2529521" y="0"/>
                </a:lnTo>
                <a:lnTo>
                  <a:pt x="2529521" y="2529521"/>
                </a:lnTo>
                <a:lnTo>
                  <a:pt x="0" y="2529521"/>
                </a:lnTo>
                <a:lnTo>
                  <a:pt x="0" y="0"/>
                </a:lnTo>
                <a:close/>
              </a:path>
            </a:pathLst>
          </a:custGeom>
          <a:blipFill>
            <a:blip r:embed="rId7"/>
            <a:stretch>
              <a:fillRect l="0" t="0" r="0" b="0"/>
            </a:stretch>
          </a:blipFill>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142868" y="2657847"/>
            <a:ext cx="3058813" cy="2341363"/>
            <a:chOff x="0" y="0"/>
            <a:chExt cx="1537717" cy="1177043"/>
          </a:xfrm>
        </p:grpSpPr>
        <p:sp>
          <p:nvSpPr>
            <p:cNvPr name="Freeform 3" id="3"/>
            <p:cNvSpPr/>
            <p:nvPr/>
          </p:nvSpPr>
          <p:spPr>
            <a:xfrm flipH="false" flipV="false" rot="0">
              <a:off x="0" y="0"/>
              <a:ext cx="1537717" cy="1177043"/>
            </a:xfrm>
            <a:custGeom>
              <a:avLst/>
              <a:gdLst/>
              <a:ahLst/>
              <a:cxnLst/>
              <a:rect r="r" b="b" t="t" l="l"/>
              <a:pathLst>
                <a:path h="1177043" w="1537717">
                  <a:moveTo>
                    <a:pt x="86055" y="0"/>
                  </a:moveTo>
                  <a:lnTo>
                    <a:pt x="1451662" y="0"/>
                  </a:lnTo>
                  <a:cubicBezTo>
                    <a:pt x="1499189" y="0"/>
                    <a:pt x="1537717" y="38528"/>
                    <a:pt x="1537717" y="86055"/>
                  </a:cubicBezTo>
                  <a:lnTo>
                    <a:pt x="1537717" y="1090988"/>
                  </a:lnTo>
                  <a:cubicBezTo>
                    <a:pt x="1537717" y="1138515"/>
                    <a:pt x="1499189" y="1177043"/>
                    <a:pt x="1451662" y="1177043"/>
                  </a:cubicBezTo>
                  <a:lnTo>
                    <a:pt x="86055" y="1177043"/>
                  </a:lnTo>
                  <a:cubicBezTo>
                    <a:pt x="38528" y="1177043"/>
                    <a:pt x="0" y="1138515"/>
                    <a:pt x="0" y="1090988"/>
                  </a:cubicBezTo>
                  <a:lnTo>
                    <a:pt x="0" y="86055"/>
                  </a:lnTo>
                  <a:cubicBezTo>
                    <a:pt x="0" y="38528"/>
                    <a:pt x="38528" y="0"/>
                    <a:pt x="86055" y="0"/>
                  </a:cubicBezTo>
                  <a:close/>
                </a:path>
              </a:pathLst>
            </a:custGeom>
            <a:solidFill>
              <a:srgbClr val="373372"/>
            </a:solidFill>
          </p:spPr>
        </p:sp>
        <p:sp>
          <p:nvSpPr>
            <p:cNvPr name="TextBox 4" id="4"/>
            <p:cNvSpPr txBox="true"/>
            <p:nvPr/>
          </p:nvSpPr>
          <p:spPr>
            <a:xfrm>
              <a:off x="0" y="-28575"/>
              <a:ext cx="1537717" cy="1205618"/>
            </a:xfrm>
            <a:prstGeom prst="rect">
              <a:avLst/>
            </a:prstGeom>
          </p:spPr>
          <p:txBody>
            <a:bodyPr anchor="ctr" rtlCol="false" tIns="33867" lIns="33867" bIns="33867" rIns="33867"/>
            <a:lstStyle/>
            <a:p>
              <a:pPr algn="ctr">
                <a:lnSpc>
                  <a:spcPts val="1773"/>
                </a:lnSpc>
                <a:spcBef>
                  <a:spcPct val="0"/>
                </a:spcBef>
              </a:pPr>
            </a:p>
          </p:txBody>
        </p:sp>
      </p:grpSp>
      <p:sp>
        <p:nvSpPr>
          <p:cNvPr name="TextBox 5" id="5"/>
          <p:cNvSpPr txBox="true"/>
          <p:nvPr/>
        </p:nvSpPr>
        <p:spPr>
          <a:xfrm rot="0">
            <a:off x="2246711" y="3270780"/>
            <a:ext cx="2954971" cy="180975"/>
          </a:xfrm>
          <a:prstGeom prst="rect">
            <a:avLst/>
          </a:prstGeom>
        </p:spPr>
        <p:txBody>
          <a:bodyPr anchor="t" rtlCol="false" tIns="0" lIns="0" bIns="0" rIns="0">
            <a:spAutoFit/>
          </a:bodyPr>
          <a:lstStyle/>
          <a:p>
            <a:pPr algn="ctr">
              <a:lnSpc>
                <a:spcPts val="1571"/>
              </a:lnSpc>
            </a:pPr>
            <a:r>
              <a:rPr lang="en-US" sz="1309">
                <a:solidFill>
                  <a:srgbClr val="FFFFFF"/>
                </a:solidFill>
                <a:latin typeface="Century Gothic Paneuropean"/>
                <a:ea typeface="Century Gothic Paneuropean"/>
                <a:cs typeface="Century Gothic Paneuropean"/>
                <a:sym typeface="Century Gothic Paneuropean"/>
              </a:rPr>
              <a:t>Signature d’un protocole d’accord</a:t>
            </a:r>
          </a:p>
        </p:txBody>
      </p:sp>
      <p:grpSp>
        <p:nvGrpSpPr>
          <p:cNvPr name="Group 6" id="6"/>
          <p:cNvGrpSpPr/>
          <p:nvPr/>
        </p:nvGrpSpPr>
        <p:grpSpPr>
          <a:xfrm rot="0">
            <a:off x="5413133" y="2657847"/>
            <a:ext cx="3058813" cy="2341363"/>
            <a:chOff x="0" y="0"/>
            <a:chExt cx="1537717" cy="1177043"/>
          </a:xfrm>
        </p:grpSpPr>
        <p:sp>
          <p:nvSpPr>
            <p:cNvPr name="Freeform 7" id="7"/>
            <p:cNvSpPr/>
            <p:nvPr/>
          </p:nvSpPr>
          <p:spPr>
            <a:xfrm flipH="false" flipV="false" rot="0">
              <a:off x="0" y="0"/>
              <a:ext cx="1537717" cy="1177043"/>
            </a:xfrm>
            <a:custGeom>
              <a:avLst/>
              <a:gdLst/>
              <a:ahLst/>
              <a:cxnLst/>
              <a:rect r="r" b="b" t="t" l="l"/>
              <a:pathLst>
                <a:path h="1177043" w="1537717">
                  <a:moveTo>
                    <a:pt x="86055" y="0"/>
                  </a:moveTo>
                  <a:lnTo>
                    <a:pt x="1451662" y="0"/>
                  </a:lnTo>
                  <a:cubicBezTo>
                    <a:pt x="1499189" y="0"/>
                    <a:pt x="1537717" y="38528"/>
                    <a:pt x="1537717" y="86055"/>
                  </a:cubicBezTo>
                  <a:lnTo>
                    <a:pt x="1537717" y="1090988"/>
                  </a:lnTo>
                  <a:cubicBezTo>
                    <a:pt x="1537717" y="1138515"/>
                    <a:pt x="1499189" y="1177043"/>
                    <a:pt x="1451662" y="1177043"/>
                  </a:cubicBezTo>
                  <a:lnTo>
                    <a:pt x="86055" y="1177043"/>
                  </a:lnTo>
                  <a:cubicBezTo>
                    <a:pt x="38528" y="1177043"/>
                    <a:pt x="0" y="1138515"/>
                    <a:pt x="0" y="1090988"/>
                  </a:cubicBezTo>
                  <a:lnTo>
                    <a:pt x="0" y="86055"/>
                  </a:lnTo>
                  <a:cubicBezTo>
                    <a:pt x="0" y="38528"/>
                    <a:pt x="38528" y="0"/>
                    <a:pt x="86055" y="0"/>
                  </a:cubicBezTo>
                  <a:close/>
                </a:path>
              </a:pathLst>
            </a:custGeom>
            <a:solidFill>
              <a:srgbClr val="373372"/>
            </a:solidFill>
          </p:spPr>
        </p:sp>
        <p:sp>
          <p:nvSpPr>
            <p:cNvPr name="TextBox 8" id="8"/>
            <p:cNvSpPr txBox="true"/>
            <p:nvPr/>
          </p:nvSpPr>
          <p:spPr>
            <a:xfrm>
              <a:off x="0" y="-28575"/>
              <a:ext cx="1537717" cy="1205618"/>
            </a:xfrm>
            <a:prstGeom prst="rect">
              <a:avLst/>
            </a:prstGeom>
          </p:spPr>
          <p:txBody>
            <a:bodyPr anchor="ctr" rtlCol="false" tIns="33867" lIns="33867" bIns="33867" rIns="33867"/>
            <a:lstStyle/>
            <a:p>
              <a:pPr algn="ctr">
                <a:lnSpc>
                  <a:spcPts val="1773"/>
                </a:lnSpc>
                <a:spcBef>
                  <a:spcPct val="0"/>
                </a:spcBef>
              </a:pPr>
            </a:p>
          </p:txBody>
        </p:sp>
      </p:grpSp>
      <p:sp>
        <p:nvSpPr>
          <p:cNvPr name="TextBox 9" id="9"/>
          <p:cNvSpPr txBox="true"/>
          <p:nvPr/>
        </p:nvSpPr>
        <p:spPr>
          <a:xfrm rot="0">
            <a:off x="2246711" y="4071247"/>
            <a:ext cx="2793060" cy="407969"/>
          </a:xfrm>
          <a:prstGeom prst="rect">
            <a:avLst/>
          </a:prstGeom>
        </p:spPr>
        <p:txBody>
          <a:bodyPr anchor="t" rtlCol="false" tIns="0" lIns="0" bIns="0" rIns="0">
            <a:spAutoFit/>
          </a:bodyPr>
          <a:lstStyle/>
          <a:p>
            <a:pPr algn="ctr">
              <a:lnSpc>
                <a:spcPts val="1682"/>
              </a:lnSpc>
            </a:pPr>
            <a:r>
              <a:rPr lang="en-US" sz="1402">
                <a:solidFill>
                  <a:srgbClr val="FFFFFF"/>
                </a:solidFill>
                <a:latin typeface="Century Gothic Paneuropean"/>
                <a:ea typeface="Century Gothic Paneuropean"/>
                <a:cs typeface="Century Gothic Paneuropean"/>
                <a:sym typeface="Century Gothic Paneuropean"/>
              </a:rPr>
              <a:t>Accord de coopération spécifique</a:t>
            </a:r>
          </a:p>
        </p:txBody>
      </p:sp>
      <p:sp>
        <p:nvSpPr>
          <p:cNvPr name="TextBox 10" id="10"/>
          <p:cNvSpPr txBox="true"/>
          <p:nvPr/>
        </p:nvSpPr>
        <p:spPr>
          <a:xfrm rot="0">
            <a:off x="5718346" y="4107740"/>
            <a:ext cx="2448387" cy="180975"/>
          </a:xfrm>
          <a:prstGeom prst="rect">
            <a:avLst/>
          </a:prstGeom>
        </p:spPr>
        <p:txBody>
          <a:bodyPr anchor="t" rtlCol="false" tIns="0" lIns="0" bIns="0" rIns="0">
            <a:spAutoFit/>
          </a:bodyPr>
          <a:lstStyle/>
          <a:p>
            <a:pPr algn="ctr">
              <a:lnSpc>
                <a:spcPts val="1571"/>
              </a:lnSpc>
            </a:pPr>
            <a:r>
              <a:rPr lang="en-US" sz="1309">
                <a:solidFill>
                  <a:srgbClr val="FFFFFF"/>
                </a:solidFill>
                <a:latin typeface="Century Gothic Paneuropean"/>
                <a:ea typeface="Century Gothic Paneuropean"/>
                <a:cs typeface="Century Gothic Paneuropean"/>
                <a:sym typeface="Century Gothic Paneuropean"/>
              </a:rPr>
              <a:t>Double diplômes</a:t>
            </a:r>
          </a:p>
        </p:txBody>
      </p:sp>
      <p:grpSp>
        <p:nvGrpSpPr>
          <p:cNvPr name="Group 11" id="11"/>
          <p:cNvGrpSpPr/>
          <p:nvPr/>
        </p:nvGrpSpPr>
        <p:grpSpPr>
          <a:xfrm rot="0">
            <a:off x="8681465" y="2674423"/>
            <a:ext cx="3058813" cy="2341363"/>
            <a:chOff x="0" y="0"/>
            <a:chExt cx="1537717" cy="1177043"/>
          </a:xfrm>
        </p:grpSpPr>
        <p:sp>
          <p:nvSpPr>
            <p:cNvPr name="Freeform 12" id="12"/>
            <p:cNvSpPr/>
            <p:nvPr/>
          </p:nvSpPr>
          <p:spPr>
            <a:xfrm flipH="false" flipV="false" rot="0">
              <a:off x="0" y="0"/>
              <a:ext cx="1537717" cy="1177043"/>
            </a:xfrm>
            <a:custGeom>
              <a:avLst/>
              <a:gdLst/>
              <a:ahLst/>
              <a:cxnLst/>
              <a:rect r="r" b="b" t="t" l="l"/>
              <a:pathLst>
                <a:path h="1177043" w="1537717">
                  <a:moveTo>
                    <a:pt x="86055" y="0"/>
                  </a:moveTo>
                  <a:lnTo>
                    <a:pt x="1451662" y="0"/>
                  </a:lnTo>
                  <a:cubicBezTo>
                    <a:pt x="1499189" y="0"/>
                    <a:pt x="1537717" y="38528"/>
                    <a:pt x="1537717" y="86055"/>
                  </a:cubicBezTo>
                  <a:lnTo>
                    <a:pt x="1537717" y="1090988"/>
                  </a:lnTo>
                  <a:cubicBezTo>
                    <a:pt x="1537717" y="1138515"/>
                    <a:pt x="1499189" y="1177043"/>
                    <a:pt x="1451662" y="1177043"/>
                  </a:cubicBezTo>
                  <a:lnTo>
                    <a:pt x="86055" y="1177043"/>
                  </a:lnTo>
                  <a:cubicBezTo>
                    <a:pt x="38528" y="1177043"/>
                    <a:pt x="0" y="1138515"/>
                    <a:pt x="0" y="1090988"/>
                  </a:cubicBezTo>
                  <a:lnTo>
                    <a:pt x="0" y="86055"/>
                  </a:lnTo>
                  <a:cubicBezTo>
                    <a:pt x="0" y="38528"/>
                    <a:pt x="38528" y="0"/>
                    <a:pt x="86055" y="0"/>
                  </a:cubicBezTo>
                  <a:close/>
                </a:path>
              </a:pathLst>
            </a:custGeom>
            <a:solidFill>
              <a:srgbClr val="373372"/>
            </a:solidFill>
          </p:spPr>
        </p:sp>
        <p:sp>
          <p:nvSpPr>
            <p:cNvPr name="TextBox 13" id="13"/>
            <p:cNvSpPr txBox="true"/>
            <p:nvPr/>
          </p:nvSpPr>
          <p:spPr>
            <a:xfrm>
              <a:off x="0" y="-28575"/>
              <a:ext cx="1537717" cy="1205618"/>
            </a:xfrm>
            <a:prstGeom prst="rect">
              <a:avLst/>
            </a:prstGeom>
          </p:spPr>
          <p:txBody>
            <a:bodyPr anchor="ctr" rtlCol="false" tIns="33867" lIns="33867" bIns="33867" rIns="33867"/>
            <a:lstStyle/>
            <a:p>
              <a:pPr algn="ctr">
                <a:lnSpc>
                  <a:spcPts val="1773"/>
                </a:lnSpc>
                <a:spcBef>
                  <a:spcPct val="0"/>
                </a:spcBef>
              </a:pPr>
            </a:p>
          </p:txBody>
        </p:sp>
      </p:grpSp>
      <p:sp>
        <p:nvSpPr>
          <p:cNvPr name="TextBox 14" id="14"/>
          <p:cNvSpPr txBox="true"/>
          <p:nvPr/>
        </p:nvSpPr>
        <p:spPr>
          <a:xfrm rot="0">
            <a:off x="5822989" y="3270780"/>
            <a:ext cx="2448387" cy="371475"/>
          </a:xfrm>
          <a:prstGeom prst="rect">
            <a:avLst/>
          </a:prstGeom>
        </p:spPr>
        <p:txBody>
          <a:bodyPr anchor="t" rtlCol="false" tIns="0" lIns="0" bIns="0" rIns="0">
            <a:spAutoFit/>
          </a:bodyPr>
          <a:lstStyle/>
          <a:p>
            <a:pPr algn="ctr">
              <a:lnSpc>
                <a:spcPts val="1571"/>
              </a:lnSpc>
            </a:pPr>
            <a:r>
              <a:rPr lang="en-US" sz="1309">
                <a:solidFill>
                  <a:srgbClr val="FFFFFF"/>
                </a:solidFill>
                <a:latin typeface="Century Gothic Paneuropean"/>
                <a:ea typeface="Century Gothic Paneuropean"/>
                <a:cs typeface="Century Gothic Paneuropean"/>
                <a:sym typeface="Century Gothic Paneuropean"/>
              </a:rPr>
              <a:t>Co-encandrement  (programme de cotutelle)</a:t>
            </a:r>
          </a:p>
        </p:txBody>
      </p:sp>
      <p:sp>
        <p:nvSpPr>
          <p:cNvPr name="TextBox 15" id="15"/>
          <p:cNvSpPr txBox="true"/>
          <p:nvPr/>
        </p:nvSpPr>
        <p:spPr>
          <a:xfrm rot="0">
            <a:off x="9057813" y="3552304"/>
            <a:ext cx="2448387" cy="561975"/>
          </a:xfrm>
          <a:prstGeom prst="rect">
            <a:avLst/>
          </a:prstGeom>
        </p:spPr>
        <p:txBody>
          <a:bodyPr anchor="t" rtlCol="false" tIns="0" lIns="0" bIns="0" rIns="0">
            <a:spAutoFit/>
          </a:bodyPr>
          <a:lstStyle/>
          <a:p>
            <a:pPr algn="ctr">
              <a:lnSpc>
                <a:spcPts val="1571"/>
              </a:lnSpc>
            </a:pPr>
            <a:r>
              <a:rPr lang="en-US" sz="1309">
                <a:solidFill>
                  <a:srgbClr val="FFFFFF"/>
                </a:solidFill>
                <a:latin typeface="Century Gothic Paneuropean"/>
                <a:ea typeface="Century Gothic Paneuropean"/>
                <a:cs typeface="Century Gothic Paneuropean"/>
                <a:sym typeface="Century Gothic Paneuropean"/>
              </a:rPr>
              <a:t>Mobilité des étudiants, du personnel administratif, des chercheurs et des professeurs</a:t>
            </a:r>
          </a:p>
        </p:txBody>
      </p:sp>
      <p:sp>
        <p:nvSpPr>
          <p:cNvPr name="Freeform 16" id="16"/>
          <p:cNvSpPr/>
          <p:nvPr/>
        </p:nvSpPr>
        <p:spPr>
          <a:xfrm flipH="false" flipV="false" rot="0">
            <a:off x="9947748" y="6093296"/>
            <a:ext cx="2074692" cy="606847"/>
          </a:xfrm>
          <a:custGeom>
            <a:avLst/>
            <a:gdLst/>
            <a:ahLst/>
            <a:cxnLst/>
            <a:rect r="r" b="b" t="t" l="l"/>
            <a:pathLst>
              <a:path h="606847" w="2074692">
                <a:moveTo>
                  <a:pt x="0" y="0"/>
                </a:moveTo>
                <a:lnTo>
                  <a:pt x="2074692" y="0"/>
                </a:lnTo>
                <a:lnTo>
                  <a:pt x="2074692" y="606848"/>
                </a:lnTo>
                <a:lnTo>
                  <a:pt x="0" y="606848"/>
                </a:lnTo>
                <a:lnTo>
                  <a:pt x="0" y="0"/>
                </a:lnTo>
                <a:close/>
              </a:path>
            </a:pathLst>
          </a:custGeom>
          <a:blipFill>
            <a:blip r:embed="rId2"/>
            <a:stretch>
              <a:fillRect l="0" t="0" r="0" b="0"/>
            </a:stretch>
          </a:blipFill>
        </p:spPr>
      </p:sp>
      <p:sp>
        <p:nvSpPr>
          <p:cNvPr name="TextBox 17" id="17"/>
          <p:cNvSpPr txBox="true"/>
          <p:nvPr/>
        </p:nvSpPr>
        <p:spPr>
          <a:xfrm rot="0">
            <a:off x="2030608" y="161561"/>
            <a:ext cx="9991831" cy="1491082"/>
          </a:xfrm>
          <a:prstGeom prst="rect">
            <a:avLst/>
          </a:prstGeom>
        </p:spPr>
        <p:txBody>
          <a:bodyPr anchor="t" rtlCol="false" tIns="0" lIns="0" bIns="0" rIns="0">
            <a:spAutoFit/>
          </a:bodyPr>
          <a:lstStyle/>
          <a:p>
            <a:pPr algn="l">
              <a:lnSpc>
                <a:spcPts val="6014"/>
              </a:lnSpc>
            </a:pPr>
            <a:r>
              <a:rPr lang="en-US" sz="4296" spc="4">
                <a:solidFill>
                  <a:srgbClr val="373372"/>
                </a:solidFill>
                <a:latin typeface="Century Gothic Paneuropean"/>
                <a:ea typeface="Century Gothic Paneuropean"/>
                <a:cs typeface="Century Gothic Paneuropean"/>
                <a:sym typeface="Century Gothic Paneuropean"/>
              </a:rPr>
              <a:t>Comment pouvons-nous collaborer à l’international?</a:t>
            </a:r>
          </a:p>
        </p:txBody>
      </p:sp>
      <p:sp>
        <p:nvSpPr>
          <p:cNvPr name="Freeform 18" id="18"/>
          <p:cNvSpPr/>
          <p:nvPr/>
        </p:nvSpPr>
        <p:spPr>
          <a:xfrm flipH="true" flipV="false" rot="0">
            <a:off x="0" y="0"/>
            <a:ext cx="1821058" cy="6858000"/>
          </a:xfrm>
          <a:custGeom>
            <a:avLst/>
            <a:gdLst/>
            <a:ahLst/>
            <a:cxnLst/>
            <a:rect r="r" b="b" t="t" l="l"/>
            <a:pathLst>
              <a:path h="6858000" w="1821058">
                <a:moveTo>
                  <a:pt x="1821058" y="0"/>
                </a:moveTo>
                <a:lnTo>
                  <a:pt x="0" y="0"/>
                </a:lnTo>
                <a:lnTo>
                  <a:pt x="0" y="6858000"/>
                </a:lnTo>
                <a:lnTo>
                  <a:pt x="1821058" y="6858000"/>
                </a:lnTo>
                <a:lnTo>
                  <a:pt x="1821058" y="0"/>
                </a:lnTo>
                <a:close/>
              </a:path>
            </a:pathLst>
          </a:custGeom>
          <a:blipFill>
            <a:blip r:embed="rId3"/>
            <a:stretch>
              <a:fillRect l="-274974" t="-15225" r="-301422" b="-3765"/>
            </a:stretch>
          </a:blipFill>
        </p:spPr>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947748" y="6093296"/>
            <a:ext cx="2074692" cy="606847"/>
          </a:xfrm>
          <a:custGeom>
            <a:avLst/>
            <a:gdLst/>
            <a:ahLst/>
            <a:cxnLst/>
            <a:rect r="r" b="b" t="t" l="l"/>
            <a:pathLst>
              <a:path h="606847" w="2074692">
                <a:moveTo>
                  <a:pt x="0" y="0"/>
                </a:moveTo>
                <a:lnTo>
                  <a:pt x="2074692" y="0"/>
                </a:lnTo>
                <a:lnTo>
                  <a:pt x="2074692" y="606848"/>
                </a:lnTo>
                <a:lnTo>
                  <a:pt x="0" y="606848"/>
                </a:lnTo>
                <a:lnTo>
                  <a:pt x="0" y="0"/>
                </a:lnTo>
                <a:close/>
              </a:path>
            </a:pathLst>
          </a:custGeom>
          <a:blipFill>
            <a:blip r:embed="rId2"/>
            <a:stretch>
              <a:fillRect l="0" t="0" r="0" b="0"/>
            </a:stretch>
          </a:blipFill>
        </p:spPr>
      </p:sp>
      <p:sp>
        <p:nvSpPr>
          <p:cNvPr name="Freeform 3" id="3"/>
          <p:cNvSpPr/>
          <p:nvPr/>
        </p:nvSpPr>
        <p:spPr>
          <a:xfrm flipH="false" flipV="false" rot="0">
            <a:off x="1611499" y="1633225"/>
            <a:ext cx="3673194" cy="3673194"/>
          </a:xfrm>
          <a:custGeom>
            <a:avLst/>
            <a:gdLst/>
            <a:ahLst/>
            <a:cxnLst/>
            <a:rect r="r" b="b" t="t" l="l"/>
            <a:pathLst>
              <a:path h="3673194" w="3673194">
                <a:moveTo>
                  <a:pt x="0" y="0"/>
                </a:moveTo>
                <a:lnTo>
                  <a:pt x="3673193" y="0"/>
                </a:lnTo>
                <a:lnTo>
                  <a:pt x="3673193" y="3673194"/>
                </a:lnTo>
                <a:lnTo>
                  <a:pt x="0" y="3673194"/>
                </a:lnTo>
                <a:lnTo>
                  <a:pt x="0" y="0"/>
                </a:lnTo>
                <a:close/>
              </a:path>
            </a:pathLst>
          </a:custGeom>
          <a:blipFill>
            <a:blip r:embed="rId3"/>
            <a:stretch>
              <a:fillRect l="0" t="0" r="0" b="0"/>
            </a:stretch>
          </a:blipFill>
        </p:spPr>
      </p:sp>
      <p:sp>
        <p:nvSpPr>
          <p:cNvPr name="Freeform 4" id="4"/>
          <p:cNvSpPr/>
          <p:nvPr/>
        </p:nvSpPr>
        <p:spPr>
          <a:xfrm flipH="false" flipV="false" rot="0">
            <a:off x="8707942" y="1592403"/>
            <a:ext cx="3673194" cy="3673194"/>
          </a:xfrm>
          <a:custGeom>
            <a:avLst/>
            <a:gdLst/>
            <a:ahLst/>
            <a:cxnLst/>
            <a:rect r="r" b="b" t="t" l="l"/>
            <a:pathLst>
              <a:path h="3673194" w="3673194">
                <a:moveTo>
                  <a:pt x="0" y="0"/>
                </a:moveTo>
                <a:lnTo>
                  <a:pt x="3673194" y="0"/>
                </a:lnTo>
                <a:lnTo>
                  <a:pt x="3673194" y="3673194"/>
                </a:lnTo>
                <a:lnTo>
                  <a:pt x="0" y="3673194"/>
                </a:lnTo>
                <a:lnTo>
                  <a:pt x="0" y="0"/>
                </a:lnTo>
                <a:close/>
              </a:path>
            </a:pathLst>
          </a:custGeom>
          <a:blipFill>
            <a:blip r:embed="rId4"/>
            <a:stretch>
              <a:fillRect l="0" t="0" r="0" b="0"/>
            </a:stretch>
          </a:blipFill>
        </p:spPr>
      </p:sp>
      <p:sp>
        <p:nvSpPr>
          <p:cNvPr name="Freeform 5" id="5"/>
          <p:cNvSpPr/>
          <p:nvPr/>
        </p:nvSpPr>
        <p:spPr>
          <a:xfrm flipH="false" flipV="false" rot="0">
            <a:off x="5189927" y="1633225"/>
            <a:ext cx="3673194" cy="3673194"/>
          </a:xfrm>
          <a:custGeom>
            <a:avLst/>
            <a:gdLst/>
            <a:ahLst/>
            <a:cxnLst/>
            <a:rect r="r" b="b" t="t" l="l"/>
            <a:pathLst>
              <a:path h="3673194" w="3673194">
                <a:moveTo>
                  <a:pt x="0" y="0"/>
                </a:moveTo>
                <a:lnTo>
                  <a:pt x="3673194" y="0"/>
                </a:lnTo>
                <a:lnTo>
                  <a:pt x="3673194" y="3673194"/>
                </a:lnTo>
                <a:lnTo>
                  <a:pt x="0" y="3673194"/>
                </a:lnTo>
                <a:lnTo>
                  <a:pt x="0" y="0"/>
                </a:lnTo>
                <a:close/>
              </a:path>
            </a:pathLst>
          </a:custGeom>
          <a:blipFill>
            <a:blip r:embed="rId5"/>
            <a:stretch>
              <a:fillRect l="0" t="0" r="0" b="0"/>
            </a:stretch>
          </a:blipFill>
        </p:spPr>
      </p:sp>
      <p:sp>
        <p:nvSpPr>
          <p:cNvPr name="TextBox 6" id="6"/>
          <p:cNvSpPr txBox="true"/>
          <p:nvPr/>
        </p:nvSpPr>
        <p:spPr>
          <a:xfrm rot="0">
            <a:off x="2030608" y="161561"/>
            <a:ext cx="9991831" cy="729082"/>
          </a:xfrm>
          <a:prstGeom prst="rect">
            <a:avLst/>
          </a:prstGeom>
        </p:spPr>
        <p:txBody>
          <a:bodyPr anchor="t" rtlCol="false" tIns="0" lIns="0" bIns="0" rIns="0">
            <a:spAutoFit/>
          </a:bodyPr>
          <a:lstStyle/>
          <a:p>
            <a:pPr algn="l">
              <a:lnSpc>
                <a:spcPts val="6014"/>
              </a:lnSpc>
            </a:pPr>
            <a:r>
              <a:rPr lang="en-US" sz="4296" spc="4">
                <a:solidFill>
                  <a:srgbClr val="373372"/>
                </a:solidFill>
                <a:latin typeface="Century Gothic Paneuropean"/>
                <a:ea typeface="Century Gothic Paneuropean"/>
                <a:cs typeface="Century Gothic Paneuropean"/>
                <a:sym typeface="Century Gothic Paneuropean"/>
              </a:rPr>
              <a:t>L’ UFU dans les classements</a:t>
            </a:r>
          </a:p>
        </p:txBody>
      </p:sp>
      <p:sp>
        <p:nvSpPr>
          <p:cNvPr name="Freeform 7" id="7"/>
          <p:cNvSpPr/>
          <p:nvPr/>
        </p:nvSpPr>
        <p:spPr>
          <a:xfrm flipH="true" flipV="false" rot="0">
            <a:off x="0" y="9093"/>
            <a:ext cx="1821058" cy="6858000"/>
          </a:xfrm>
          <a:custGeom>
            <a:avLst/>
            <a:gdLst/>
            <a:ahLst/>
            <a:cxnLst/>
            <a:rect r="r" b="b" t="t" l="l"/>
            <a:pathLst>
              <a:path h="6858000" w="1821058">
                <a:moveTo>
                  <a:pt x="1821058" y="0"/>
                </a:moveTo>
                <a:lnTo>
                  <a:pt x="0" y="0"/>
                </a:lnTo>
                <a:lnTo>
                  <a:pt x="0" y="6858000"/>
                </a:lnTo>
                <a:lnTo>
                  <a:pt x="1821058" y="6858000"/>
                </a:lnTo>
                <a:lnTo>
                  <a:pt x="1821058" y="0"/>
                </a:lnTo>
                <a:close/>
              </a:path>
            </a:pathLst>
          </a:custGeom>
          <a:blipFill>
            <a:blip r:embed="rId6"/>
            <a:stretch>
              <a:fillRect l="-274974" t="-15225" r="-301422" b="-3765"/>
            </a:stretch>
          </a:blipFill>
        </p:spPr>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365218" y="-1351158"/>
            <a:ext cx="5298309" cy="10355254"/>
          </a:xfrm>
          <a:custGeom>
            <a:avLst/>
            <a:gdLst/>
            <a:ahLst/>
            <a:cxnLst/>
            <a:rect r="r" b="b" t="t" l="l"/>
            <a:pathLst>
              <a:path h="10355254" w="5298309">
                <a:moveTo>
                  <a:pt x="0" y="0"/>
                </a:moveTo>
                <a:lnTo>
                  <a:pt x="5298309" y="0"/>
                </a:lnTo>
                <a:lnTo>
                  <a:pt x="5298309" y="10355254"/>
                </a:lnTo>
                <a:lnTo>
                  <a:pt x="0" y="10355254"/>
                </a:lnTo>
                <a:lnTo>
                  <a:pt x="0" y="0"/>
                </a:lnTo>
                <a:close/>
              </a:path>
            </a:pathLst>
          </a:custGeom>
          <a:blipFill>
            <a:blip r:embed="rId2"/>
            <a:stretch>
              <a:fillRect l="-62110" t="-29211" r="-49240" b="-23904"/>
            </a:stretch>
          </a:blipFill>
        </p:spPr>
      </p:sp>
      <p:sp>
        <p:nvSpPr>
          <p:cNvPr name="Freeform 3" id="3"/>
          <p:cNvSpPr/>
          <p:nvPr/>
        </p:nvSpPr>
        <p:spPr>
          <a:xfrm flipH="false" flipV="false" rot="0">
            <a:off x="9978364" y="6172200"/>
            <a:ext cx="2074692" cy="606847"/>
          </a:xfrm>
          <a:custGeom>
            <a:avLst/>
            <a:gdLst/>
            <a:ahLst/>
            <a:cxnLst/>
            <a:rect r="r" b="b" t="t" l="l"/>
            <a:pathLst>
              <a:path h="606847" w="2074692">
                <a:moveTo>
                  <a:pt x="0" y="0"/>
                </a:moveTo>
                <a:lnTo>
                  <a:pt x="2074692" y="0"/>
                </a:lnTo>
                <a:lnTo>
                  <a:pt x="2074692" y="606847"/>
                </a:lnTo>
                <a:lnTo>
                  <a:pt x="0" y="606847"/>
                </a:lnTo>
                <a:lnTo>
                  <a:pt x="0" y="0"/>
                </a:lnTo>
                <a:close/>
              </a:path>
            </a:pathLst>
          </a:custGeom>
          <a:blipFill>
            <a:blip r:embed="rId3"/>
            <a:stretch>
              <a:fillRect l="0" t="0" r="0" b="0"/>
            </a:stretch>
          </a:blipFill>
        </p:spPr>
      </p:sp>
      <p:sp>
        <p:nvSpPr>
          <p:cNvPr name="Freeform 4" id="4"/>
          <p:cNvSpPr/>
          <p:nvPr/>
        </p:nvSpPr>
        <p:spPr>
          <a:xfrm flipH="false" flipV="false" rot="0">
            <a:off x="10022046" y="96174"/>
            <a:ext cx="2169954" cy="706754"/>
          </a:xfrm>
          <a:custGeom>
            <a:avLst/>
            <a:gdLst/>
            <a:ahLst/>
            <a:cxnLst/>
            <a:rect r="r" b="b" t="t" l="l"/>
            <a:pathLst>
              <a:path h="706754" w="2169954">
                <a:moveTo>
                  <a:pt x="0" y="0"/>
                </a:moveTo>
                <a:lnTo>
                  <a:pt x="2169954" y="0"/>
                </a:lnTo>
                <a:lnTo>
                  <a:pt x="2169954" y="706753"/>
                </a:lnTo>
                <a:lnTo>
                  <a:pt x="0" y="706753"/>
                </a:lnTo>
                <a:lnTo>
                  <a:pt x="0" y="0"/>
                </a:lnTo>
                <a:close/>
              </a:path>
            </a:pathLst>
          </a:custGeom>
          <a:blipFill>
            <a:blip r:embed="rId4"/>
            <a:stretch>
              <a:fillRect l="0" t="0" r="0" b="0"/>
            </a:stretch>
          </a:blipFill>
        </p:spPr>
      </p:sp>
      <p:sp>
        <p:nvSpPr>
          <p:cNvPr name="TextBox 5" id="5"/>
          <p:cNvSpPr txBox="true"/>
          <p:nvPr/>
        </p:nvSpPr>
        <p:spPr>
          <a:xfrm rot="0">
            <a:off x="1973771" y="373351"/>
            <a:ext cx="9881404" cy="729082"/>
          </a:xfrm>
          <a:prstGeom prst="rect">
            <a:avLst/>
          </a:prstGeom>
        </p:spPr>
        <p:txBody>
          <a:bodyPr anchor="t" rtlCol="false" tIns="0" lIns="0" bIns="0" rIns="0">
            <a:spAutoFit/>
          </a:bodyPr>
          <a:lstStyle/>
          <a:p>
            <a:pPr algn="l">
              <a:lnSpc>
                <a:spcPts val="6014"/>
              </a:lnSpc>
            </a:pPr>
            <a:r>
              <a:rPr lang="en-US" sz="4296" spc="4">
                <a:solidFill>
                  <a:srgbClr val="373372"/>
                </a:solidFill>
                <a:latin typeface="Century Gothic Paneuropean"/>
                <a:ea typeface="Century Gothic Paneuropean"/>
                <a:cs typeface="Century Gothic Paneuropean"/>
                <a:sym typeface="Century Gothic Paneuropean"/>
              </a:rPr>
              <a:t>Rapport d’avancement sur les ODD</a:t>
            </a:r>
          </a:p>
        </p:txBody>
      </p:sp>
      <p:sp>
        <p:nvSpPr>
          <p:cNvPr name="Freeform 6" id="6"/>
          <p:cNvSpPr/>
          <p:nvPr/>
        </p:nvSpPr>
        <p:spPr>
          <a:xfrm flipH="true" flipV="false" rot="0">
            <a:off x="0" y="18186"/>
            <a:ext cx="1821058" cy="6858000"/>
          </a:xfrm>
          <a:custGeom>
            <a:avLst/>
            <a:gdLst/>
            <a:ahLst/>
            <a:cxnLst/>
            <a:rect r="r" b="b" t="t" l="l"/>
            <a:pathLst>
              <a:path h="6858000" w="1821058">
                <a:moveTo>
                  <a:pt x="1821058" y="0"/>
                </a:moveTo>
                <a:lnTo>
                  <a:pt x="0" y="0"/>
                </a:lnTo>
                <a:lnTo>
                  <a:pt x="0" y="6858000"/>
                </a:lnTo>
                <a:lnTo>
                  <a:pt x="1821058" y="6858000"/>
                </a:lnTo>
                <a:lnTo>
                  <a:pt x="1821058" y="0"/>
                </a:lnTo>
                <a:close/>
              </a:path>
            </a:pathLst>
          </a:custGeom>
          <a:blipFill>
            <a:blip r:embed="rId5"/>
            <a:stretch>
              <a:fillRect l="-274974" t="-15225" r="-301422" b="-3765"/>
            </a:stretch>
          </a:blipFill>
        </p:spPr>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901159" y="3704488"/>
            <a:ext cx="2164289" cy="2164289"/>
          </a:xfrm>
          <a:custGeom>
            <a:avLst/>
            <a:gdLst/>
            <a:ahLst/>
            <a:cxnLst/>
            <a:rect r="r" b="b" t="t" l="l"/>
            <a:pathLst>
              <a:path h="2164289" w="2164289">
                <a:moveTo>
                  <a:pt x="0" y="0"/>
                </a:moveTo>
                <a:lnTo>
                  <a:pt x="2164288" y="0"/>
                </a:lnTo>
                <a:lnTo>
                  <a:pt x="2164288" y="2164288"/>
                </a:lnTo>
                <a:lnTo>
                  <a:pt x="0" y="2164288"/>
                </a:lnTo>
                <a:lnTo>
                  <a:pt x="0" y="0"/>
                </a:lnTo>
                <a:close/>
              </a:path>
            </a:pathLst>
          </a:custGeom>
          <a:blipFill>
            <a:blip r:embed="rId2"/>
            <a:stretch>
              <a:fillRect l="0" t="0" r="0" b="0"/>
            </a:stretch>
          </a:blipFill>
        </p:spPr>
      </p:sp>
      <p:sp>
        <p:nvSpPr>
          <p:cNvPr name="Freeform 3" id="3"/>
          <p:cNvSpPr/>
          <p:nvPr/>
        </p:nvSpPr>
        <p:spPr>
          <a:xfrm flipH="false" flipV="false" rot="0">
            <a:off x="2242542" y="1721287"/>
            <a:ext cx="1649383" cy="1649383"/>
          </a:xfrm>
          <a:custGeom>
            <a:avLst/>
            <a:gdLst/>
            <a:ahLst/>
            <a:cxnLst/>
            <a:rect r="r" b="b" t="t" l="l"/>
            <a:pathLst>
              <a:path h="1649383" w="1649383">
                <a:moveTo>
                  <a:pt x="0" y="0"/>
                </a:moveTo>
                <a:lnTo>
                  <a:pt x="1649383" y="0"/>
                </a:lnTo>
                <a:lnTo>
                  <a:pt x="1649383" y="1649382"/>
                </a:lnTo>
                <a:lnTo>
                  <a:pt x="0" y="1649382"/>
                </a:lnTo>
                <a:lnTo>
                  <a:pt x="0" y="0"/>
                </a:lnTo>
                <a:close/>
              </a:path>
            </a:pathLst>
          </a:custGeom>
          <a:blipFill>
            <a:blip r:embed="rId3"/>
            <a:stretch>
              <a:fillRect l="0" t="0" r="0" b="0"/>
            </a:stretch>
          </a:blipFill>
        </p:spPr>
      </p:sp>
      <p:sp>
        <p:nvSpPr>
          <p:cNvPr name="Freeform 4" id="4"/>
          <p:cNvSpPr/>
          <p:nvPr/>
        </p:nvSpPr>
        <p:spPr>
          <a:xfrm flipH="false" flipV="false" rot="0">
            <a:off x="2265491" y="4161292"/>
            <a:ext cx="1649383" cy="1649383"/>
          </a:xfrm>
          <a:custGeom>
            <a:avLst/>
            <a:gdLst/>
            <a:ahLst/>
            <a:cxnLst/>
            <a:rect r="r" b="b" t="t" l="l"/>
            <a:pathLst>
              <a:path h="1649383" w="1649383">
                <a:moveTo>
                  <a:pt x="0" y="0"/>
                </a:moveTo>
                <a:lnTo>
                  <a:pt x="1649383" y="0"/>
                </a:lnTo>
                <a:lnTo>
                  <a:pt x="1649383" y="1649382"/>
                </a:lnTo>
                <a:lnTo>
                  <a:pt x="0" y="1649382"/>
                </a:lnTo>
                <a:lnTo>
                  <a:pt x="0" y="0"/>
                </a:lnTo>
                <a:close/>
              </a:path>
            </a:pathLst>
          </a:custGeom>
          <a:blipFill>
            <a:blip r:embed="rId4"/>
            <a:stretch>
              <a:fillRect l="0" t="0" r="0" b="0"/>
            </a:stretch>
          </a:blipFill>
        </p:spPr>
      </p:sp>
      <p:sp>
        <p:nvSpPr>
          <p:cNvPr name="Freeform 5" id="5"/>
          <p:cNvSpPr/>
          <p:nvPr/>
        </p:nvSpPr>
        <p:spPr>
          <a:xfrm flipH="false" flipV="false" rot="0">
            <a:off x="9896721" y="5868776"/>
            <a:ext cx="2074692" cy="606847"/>
          </a:xfrm>
          <a:custGeom>
            <a:avLst/>
            <a:gdLst/>
            <a:ahLst/>
            <a:cxnLst/>
            <a:rect r="r" b="b" t="t" l="l"/>
            <a:pathLst>
              <a:path h="606847" w="2074692">
                <a:moveTo>
                  <a:pt x="0" y="0"/>
                </a:moveTo>
                <a:lnTo>
                  <a:pt x="2074692" y="0"/>
                </a:lnTo>
                <a:lnTo>
                  <a:pt x="2074692" y="606848"/>
                </a:lnTo>
                <a:lnTo>
                  <a:pt x="0" y="606848"/>
                </a:lnTo>
                <a:lnTo>
                  <a:pt x="0" y="0"/>
                </a:lnTo>
                <a:close/>
              </a:path>
            </a:pathLst>
          </a:custGeom>
          <a:blipFill>
            <a:blip r:embed="rId5"/>
            <a:stretch>
              <a:fillRect l="0" t="0" r="0" b="0"/>
            </a:stretch>
          </a:blipFill>
        </p:spPr>
      </p:sp>
      <p:sp>
        <p:nvSpPr>
          <p:cNvPr name="Freeform 6" id="6"/>
          <p:cNvSpPr/>
          <p:nvPr/>
        </p:nvSpPr>
        <p:spPr>
          <a:xfrm flipH="false" flipV="false" rot="0">
            <a:off x="7019813" y="1502020"/>
            <a:ext cx="1926980" cy="1926980"/>
          </a:xfrm>
          <a:custGeom>
            <a:avLst/>
            <a:gdLst/>
            <a:ahLst/>
            <a:cxnLst/>
            <a:rect r="r" b="b" t="t" l="l"/>
            <a:pathLst>
              <a:path h="1926980" w="1926980">
                <a:moveTo>
                  <a:pt x="0" y="0"/>
                </a:moveTo>
                <a:lnTo>
                  <a:pt x="1926980" y="0"/>
                </a:lnTo>
                <a:lnTo>
                  <a:pt x="1926980" y="1926980"/>
                </a:lnTo>
                <a:lnTo>
                  <a:pt x="0" y="1926980"/>
                </a:lnTo>
                <a:lnTo>
                  <a:pt x="0" y="0"/>
                </a:lnTo>
                <a:close/>
              </a:path>
            </a:pathLst>
          </a:custGeom>
          <a:blipFill>
            <a:blip r:embed="rId6"/>
            <a:stretch>
              <a:fillRect l="0" t="0" r="0" b="0"/>
            </a:stretch>
          </a:blipFill>
        </p:spPr>
      </p:sp>
      <p:sp>
        <p:nvSpPr>
          <p:cNvPr name="TextBox 7" id="7"/>
          <p:cNvSpPr txBox="true"/>
          <p:nvPr/>
        </p:nvSpPr>
        <p:spPr>
          <a:xfrm rot="0">
            <a:off x="1994775" y="276345"/>
            <a:ext cx="10541919" cy="1431290"/>
          </a:xfrm>
          <a:prstGeom prst="rect">
            <a:avLst/>
          </a:prstGeom>
        </p:spPr>
        <p:txBody>
          <a:bodyPr anchor="t" rtlCol="false" tIns="0" lIns="0" bIns="0" rIns="0">
            <a:spAutoFit/>
          </a:bodyPr>
          <a:lstStyle/>
          <a:p>
            <a:pPr algn="l">
              <a:lnSpc>
                <a:spcPts val="6019"/>
              </a:lnSpc>
            </a:pPr>
            <a:r>
              <a:rPr lang="en-US" sz="4299" spc="4">
                <a:solidFill>
                  <a:srgbClr val="373372"/>
                </a:solidFill>
                <a:latin typeface="Century Gothic Paneuropean"/>
                <a:ea typeface="Century Gothic Paneuropean"/>
                <a:cs typeface="Century Gothic Paneuropean"/>
                <a:sym typeface="Century Gothic Paneuropean"/>
              </a:rPr>
              <a:t>Découvrez quelques-uns de nos projets</a:t>
            </a:r>
          </a:p>
          <a:p>
            <a:pPr algn="l">
              <a:lnSpc>
                <a:spcPts val="5159"/>
              </a:lnSpc>
            </a:pPr>
          </a:p>
        </p:txBody>
      </p:sp>
      <p:sp>
        <p:nvSpPr>
          <p:cNvPr name="TextBox 8" id="8"/>
          <p:cNvSpPr txBox="true"/>
          <p:nvPr/>
        </p:nvSpPr>
        <p:spPr>
          <a:xfrm rot="0">
            <a:off x="4057749" y="3880860"/>
            <a:ext cx="2843410" cy="2191196"/>
          </a:xfrm>
          <a:prstGeom prst="rect">
            <a:avLst/>
          </a:prstGeom>
        </p:spPr>
        <p:txBody>
          <a:bodyPr anchor="t" rtlCol="false" tIns="0" lIns="0" bIns="0" rIns="0">
            <a:spAutoFit/>
          </a:bodyPr>
          <a:lstStyle/>
          <a:p>
            <a:pPr algn="just">
              <a:lnSpc>
                <a:spcPts val="1439"/>
              </a:lnSpc>
            </a:pPr>
            <a:r>
              <a:rPr lang="en-US" sz="1200">
                <a:solidFill>
                  <a:srgbClr val="000000"/>
                </a:solidFill>
                <a:latin typeface="Calibri (MS)"/>
                <a:ea typeface="Calibri (MS)"/>
                <a:cs typeface="Calibri (MS)"/>
                <a:sym typeface="Calibri (MS)"/>
              </a:rPr>
              <a:t>Lauréats mondiaux du prix “Meilleure utilisation de la technologie” lors du NASA Space Apps Challenge, les 42 Quake Heroes ont pour objectif de détecter avec précision le déclenchement des séismes sur Mars et la Lune en s’appuyant sur des données de vitesse au sol. Pour cela, ils ont employé un modèle de réseau de neurones profond (DNN) fondé sur l’architecture U-Net, un modèle d’apprentissage profond très répandu, initialement développé pour la segmentation d’images.</a:t>
            </a:r>
          </a:p>
        </p:txBody>
      </p:sp>
      <p:sp>
        <p:nvSpPr>
          <p:cNvPr name="TextBox 9" id="9"/>
          <p:cNvSpPr txBox="true"/>
          <p:nvPr/>
        </p:nvSpPr>
        <p:spPr>
          <a:xfrm rot="0">
            <a:off x="9065447" y="4514495"/>
            <a:ext cx="2699356" cy="1105123"/>
          </a:xfrm>
          <a:prstGeom prst="rect">
            <a:avLst/>
          </a:prstGeom>
        </p:spPr>
        <p:txBody>
          <a:bodyPr anchor="t" rtlCol="false" tIns="0" lIns="0" bIns="0" rIns="0">
            <a:spAutoFit/>
          </a:bodyPr>
          <a:lstStyle/>
          <a:p>
            <a:pPr algn="just">
              <a:lnSpc>
                <a:spcPts val="1439"/>
              </a:lnSpc>
            </a:pPr>
            <a:r>
              <a:rPr lang="en-US" sz="1200">
                <a:solidFill>
                  <a:srgbClr val="000000"/>
                </a:solidFill>
                <a:latin typeface="Calibri (MS)"/>
                <a:ea typeface="Calibri (MS)"/>
                <a:cs typeface="Calibri (MS)"/>
                <a:sym typeface="Calibri (MS)"/>
              </a:rPr>
              <a:t>Tucano Aerodesign est l’équipe d’aéromodélisme de l’Université fédérale d’Uberlândia (UFU), dédiée au développement et à la construction d’aéronefs à l’échelle pour des compétitions d’ingénierie.</a:t>
            </a:r>
          </a:p>
        </p:txBody>
      </p:sp>
      <p:sp>
        <p:nvSpPr>
          <p:cNvPr name="TextBox 10" id="10"/>
          <p:cNvSpPr txBox="true"/>
          <p:nvPr/>
        </p:nvSpPr>
        <p:spPr>
          <a:xfrm rot="0">
            <a:off x="4057749" y="1893515"/>
            <a:ext cx="3087079" cy="1286135"/>
          </a:xfrm>
          <a:prstGeom prst="rect">
            <a:avLst/>
          </a:prstGeom>
        </p:spPr>
        <p:txBody>
          <a:bodyPr anchor="t" rtlCol="false" tIns="0" lIns="0" bIns="0" rIns="0">
            <a:spAutoFit/>
          </a:bodyPr>
          <a:lstStyle/>
          <a:p>
            <a:pPr algn="just">
              <a:lnSpc>
                <a:spcPts val="1439"/>
              </a:lnSpc>
            </a:pPr>
            <a:r>
              <a:rPr lang="en-US" sz="1200">
                <a:solidFill>
                  <a:srgbClr val="000000"/>
                </a:solidFill>
                <a:latin typeface="Calibri (MS)"/>
                <a:ea typeface="Calibri (MS)"/>
                <a:cs typeface="Calibri (MS)"/>
                <a:sym typeface="Calibri (MS)"/>
              </a:rPr>
              <a:t>L’Équipe de propulsion et de technologies aérospatiales (EPTA) est un projet d’extension de l’Université fédérale d’Uberlândia (UFU), consacré au développement de fusées expérimentales et à la promotion du modélisme spatial au Brésil</a:t>
            </a:r>
          </a:p>
          <a:p>
            <a:pPr algn="just">
              <a:lnSpc>
                <a:spcPts val="1439"/>
              </a:lnSpc>
            </a:pPr>
          </a:p>
        </p:txBody>
      </p:sp>
      <p:sp>
        <p:nvSpPr>
          <p:cNvPr name="TextBox 11" id="11"/>
          <p:cNvSpPr txBox="true"/>
          <p:nvPr/>
        </p:nvSpPr>
        <p:spPr>
          <a:xfrm rot="0">
            <a:off x="9085591" y="1893515"/>
            <a:ext cx="2699356" cy="1648160"/>
          </a:xfrm>
          <a:prstGeom prst="rect">
            <a:avLst/>
          </a:prstGeom>
        </p:spPr>
        <p:txBody>
          <a:bodyPr anchor="t" rtlCol="false" tIns="0" lIns="0" bIns="0" rIns="0">
            <a:spAutoFit/>
          </a:bodyPr>
          <a:lstStyle/>
          <a:p>
            <a:pPr algn="just">
              <a:lnSpc>
                <a:spcPts val="1439"/>
              </a:lnSpc>
            </a:pPr>
            <a:r>
              <a:rPr lang="en-US" sz="1200">
                <a:solidFill>
                  <a:srgbClr val="000000"/>
                </a:solidFill>
                <a:latin typeface="Calibri (MS)"/>
                <a:ea typeface="Calibri (MS)"/>
                <a:cs typeface="Calibri (MS)"/>
                <a:sym typeface="Calibri (MS)"/>
              </a:rPr>
              <a:t>Le projet WinGs vise à encourager les filles à s’engager dans les domaines des sciences, de la technologie, de l’ingénierie et des mathématiques (STIM). En promouvant des activités pratiques et éducatives, le projet cherche à briser les barrières sociales et culturelles qui limitent la participation des filles dans ces domaines.</a:t>
            </a:r>
          </a:p>
        </p:txBody>
      </p:sp>
      <p:sp>
        <p:nvSpPr>
          <p:cNvPr name="Freeform 12" id="12"/>
          <p:cNvSpPr/>
          <p:nvPr/>
        </p:nvSpPr>
        <p:spPr>
          <a:xfrm flipH="true" flipV="false" rot="0">
            <a:off x="0" y="0"/>
            <a:ext cx="1821058" cy="6858000"/>
          </a:xfrm>
          <a:custGeom>
            <a:avLst/>
            <a:gdLst/>
            <a:ahLst/>
            <a:cxnLst/>
            <a:rect r="r" b="b" t="t" l="l"/>
            <a:pathLst>
              <a:path h="6858000" w="1821058">
                <a:moveTo>
                  <a:pt x="1821058" y="0"/>
                </a:moveTo>
                <a:lnTo>
                  <a:pt x="0" y="0"/>
                </a:lnTo>
                <a:lnTo>
                  <a:pt x="0" y="6858000"/>
                </a:lnTo>
                <a:lnTo>
                  <a:pt x="1821058" y="6858000"/>
                </a:lnTo>
                <a:lnTo>
                  <a:pt x="1821058" y="0"/>
                </a:lnTo>
                <a:close/>
              </a:path>
            </a:pathLst>
          </a:custGeom>
          <a:blipFill>
            <a:blip r:embed="rId7"/>
            <a:stretch>
              <a:fillRect l="-274974" t="-15225" r="-301422" b="-3765"/>
            </a:stretch>
          </a:blipFill>
        </p:spPr>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947748" y="6069654"/>
            <a:ext cx="2074692" cy="606847"/>
            <a:chOff x="0" y="0"/>
            <a:chExt cx="4149384" cy="1213694"/>
          </a:xfrm>
        </p:grpSpPr>
        <p:sp>
          <p:nvSpPr>
            <p:cNvPr name="Freeform 3" id="3"/>
            <p:cNvSpPr/>
            <p:nvPr/>
          </p:nvSpPr>
          <p:spPr>
            <a:xfrm flipH="false" flipV="false" rot="0">
              <a:off x="0" y="0"/>
              <a:ext cx="4149344" cy="1213739"/>
            </a:xfrm>
            <a:custGeom>
              <a:avLst/>
              <a:gdLst/>
              <a:ahLst/>
              <a:cxnLst/>
              <a:rect r="r" b="b" t="t" l="l"/>
              <a:pathLst>
                <a:path h="1213739" w="4149344">
                  <a:moveTo>
                    <a:pt x="0" y="0"/>
                  </a:moveTo>
                  <a:lnTo>
                    <a:pt x="4149344" y="0"/>
                  </a:lnTo>
                  <a:lnTo>
                    <a:pt x="4149344" y="1213739"/>
                  </a:lnTo>
                  <a:lnTo>
                    <a:pt x="0" y="1213739"/>
                  </a:lnTo>
                  <a:lnTo>
                    <a:pt x="0" y="0"/>
                  </a:lnTo>
                  <a:close/>
                </a:path>
              </a:pathLst>
            </a:custGeom>
            <a:blipFill>
              <a:blip r:embed="rId2"/>
              <a:stretch>
                <a:fillRect l="-41" t="0" r="-42" b="3"/>
              </a:stretch>
            </a:blipFill>
          </p:spPr>
        </p:sp>
      </p:grpSp>
      <p:sp>
        <p:nvSpPr>
          <p:cNvPr name="TextBox 4" id="4"/>
          <p:cNvSpPr txBox="true"/>
          <p:nvPr/>
        </p:nvSpPr>
        <p:spPr>
          <a:xfrm rot="0">
            <a:off x="2065074" y="92827"/>
            <a:ext cx="7343084" cy="729132"/>
          </a:xfrm>
          <a:prstGeom prst="rect">
            <a:avLst/>
          </a:prstGeom>
        </p:spPr>
        <p:txBody>
          <a:bodyPr anchor="t" rtlCol="false" tIns="0" lIns="0" bIns="0" rIns="0">
            <a:spAutoFit/>
          </a:bodyPr>
          <a:lstStyle/>
          <a:p>
            <a:pPr algn="l">
              <a:lnSpc>
                <a:spcPts val="6014"/>
              </a:lnSpc>
            </a:pPr>
            <a:r>
              <a:rPr lang="en-US" sz="4296" spc="4">
                <a:solidFill>
                  <a:srgbClr val="373372"/>
                </a:solidFill>
                <a:latin typeface="Century Gothic Paneuropean"/>
                <a:ea typeface="Century Gothic Paneuropean"/>
                <a:cs typeface="Century Gothic Paneuropean"/>
                <a:sym typeface="Century Gothic Paneuropean"/>
              </a:rPr>
              <a:t>Découvrez notre site web</a:t>
            </a:r>
          </a:p>
        </p:txBody>
      </p:sp>
      <p:grpSp>
        <p:nvGrpSpPr>
          <p:cNvPr name="Group 5" id="5"/>
          <p:cNvGrpSpPr/>
          <p:nvPr/>
        </p:nvGrpSpPr>
        <p:grpSpPr>
          <a:xfrm rot="0">
            <a:off x="0" y="0"/>
            <a:ext cx="1821058" cy="6858000"/>
            <a:chOff x="0" y="0"/>
            <a:chExt cx="3642116" cy="13716000"/>
          </a:xfrm>
        </p:grpSpPr>
        <p:sp>
          <p:nvSpPr>
            <p:cNvPr name="Freeform 6" id="6"/>
            <p:cNvSpPr/>
            <p:nvPr/>
          </p:nvSpPr>
          <p:spPr>
            <a:xfrm flipH="true" flipV="false" rot="0">
              <a:off x="0" y="0"/>
              <a:ext cx="3642106" cy="13716000"/>
            </a:xfrm>
            <a:custGeom>
              <a:avLst/>
              <a:gdLst/>
              <a:ahLst/>
              <a:cxnLst/>
              <a:rect r="r" b="b" t="t" l="l"/>
              <a:pathLst>
                <a:path h="13716000" w="3642106">
                  <a:moveTo>
                    <a:pt x="3642106" y="0"/>
                  </a:moveTo>
                  <a:lnTo>
                    <a:pt x="0" y="0"/>
                  </a:lnTo>
                  <a:lnTo>
                    <a:pt x="0" y="13716000"/>
                  </a:lnTo>
                  <a:lnTo>
                    <a:pt x="3642106" y="13716000"/>
                  </a:lnTo>
                  <a:lnTo>
                    <a:pt x="3642106" y="0"/>
                  </a:lnTo>
                  <a:close/>
                </a:path>
              </a:pathLst>
            </a:custGeom>
            <a:blipFill>
              <a:blip r:embed="rId3"/>
              <a:stretch>
                <a:fillRect l="-234491" t="0" r="-234491" b="0"/>
              </a:stretch>
            </a:blipFill>
          </p:spPr>
        </p:sp>
      </p:grpSp>
      <p:sp>
        <p:nvSpPr>
          <p:cNvPr name="TextBox 7" id="7"/>
          <p:cNvSpPr txBox="true"/>
          <p:nvPr/>
        </p:nvSpPr>
        <p:spPr>
          <a:xfrm rot="0">
            <a:off x="3535199" y="6128505"/>
            <a:ext cx="2201417" cy="335616"/>
          </a:xfrm>
          <a:prstGeom prst="rect">
            <a:avLst/>
          </a:prstGeom>
        </p:spPr>
        <p:txBody>
          <a:bodyPr anchor="t" rtlCol="false" tIns="0" lIns="0" bIns="0" rIns="0">
            <a:spAutoFit/>
          </a:bodyPr>
          <a:lstStyle/>
          <a:p>
            <a:pPr algn="l">
              <a:lnSpc>
                <a:spcPts val="2413"/>
              </a:lnSpc>
            </a:pPr>
            <a:r>
              <a:rPr lang="en-US" sz="1724" u="sng">
                <a:solidFill>
                  <a:srgbClr val="000000"/>
                </a:solidFill>
                <a:latin typeface="Calibri (MS)"/>
                <a:ea typeface="Calibri (MS)"/>
                <a:cs typeface="Calibri (MS)"/>
                <a:sym typeface="Calibri (MS)"/>
                <a:hlinkClick r:id="rId4" tooltip="https://dri.ufu.br"/>
              </a:rPr>
              <a:t>https://dri.ufu.br</a:t>
            </a:r>
          </a:p>
        </p:txBody>
      </p:sp>
      <p:sp>
        <p:nvSpPr>
          <p:cNvPr name="Freeform 8" id="8"/>
          <p:cNvSpPr/>
          <p:nvPr/>
        </p:nvSpPr>
        <p:spPr>
          <a:xfrm flipH="false" flipV="false" rot="0">
            <a:off x="3312532" y="1137731"/>
            <a:ext cx="5566936" cy="4893259"/>
          </a:xfrm>
          <a:custGeom>
            <a:avLst/>
            <a:gdLst/>
            <a:ahLst/>
            <a:cxnLst/>
            <a:rect r="r" b="b" t="t" l="l"/>
            <a:pathLst>
              <a:path h="4893259" w="5566936">
                <a:moveTo>
                  <a:pt x="0" y="0"/>
                </a:moveTo>
                <a:lnTo>
                  <a:pt x="5566936" y="0"/>
                </a:lnTo>
                <a:lnTo>
                  <a:pt x="5566936" y="4893259"/>
                </a:lnTo>
                <a:lnTo>
                  <a:pt x="0" y="4893259"/>
                </a:lnTo>
                <a:lnTo>
                  <a:pt x="0" y="0"/>
                </a:lnTo>
                <a:close/>
              </a:path>
            </a:pathLst>
          </a:custGeom>
          <a:blipFill>
            <a:blip r:embed="rId5"/>
            <a:stretch>
              <a:fillRect l="-40385" t="-8938" r="-42878" b="0"/>
            </a:stretch>
          </a:blipFill>
        </p:spPr>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135352" y="5592683"/>
            <a:ext cx="3962508" cy="1159034"/>
          </a:xfrm>
          <a:custGeom>
            <a:avLst/>
            <a:gdLst/>
            <a:ahLst/>
            <a:cxnLst/>
            <a:rect r="r" b="b" t="t" l="l"/>
            <a:pathLst>
              <a:path h="1159034" w="3962508">
                <a:moveTo>
                  <a:pt x="0" y="0"/>
                </a:moveTo>
                <a:lnTo>
                  <a:pt x="3962508" y="0"/>
                </a:lnTo>
                <a:lnTo>
                  <a:pt x="3962508" y="1159034"/>
                </a:lnTo>
                <a:lnTo>
                  <a:pt x="0" y="1159034"/>
                </a:lnTo>
                <a:lnTo>
                  <a:pt x="0" y="0"/>
                </a:lnTo>
                <a:close/>
              </a:path>
            </a:pathLst>
          </a:custGeom>
          <a:blipFill>
            <a:blip r:embed="rId2"/>
            <a:stretch>
              <a:fillRect l="0" t="0" r="0" b="0"/>
            </a:stretch>
          </a:blipFill>
        </p:spPr>
      </p:sp>
      <p:sp>
        <p:nvSpPr>
          <p:cNvPr name="Freeform 3" id="3"/>
          <p:cNvSpPr/>
          <p:nvPr/>
        </p:nvSpPr>
        <p:spPr>
          <a:xfrm flipH="true" flipV="false" rot="0">
            <a:off x="0" y="-1775748"/>
            <a:ext cx="12192000" cy="7230148"/>
          </a:xfrm>
          <a:custGeom>
            <a:avLst/>
            <a:gdLst/>
            <a:ahLst/>
            <a:cxnLst/>
            <a:rect r="r" b="b" t="t" l="l"/>
            <a:pathLst>
              <a:path h="7230148" w="12192000">
                <a:moveTo>
                  <a:pt x="12192000" y="0"/>
                </a:moveTo>
                <a:lnTo>
                  <a:pt x="0" y="0"/>
                </a:lnTo>
                <a:lnTo>
                  <a:pt x="0" y="7230148"/>
                </a:lnTo>
                <a:lnTo>
                  <a:pt x="12192000" y="7230148"/>
                </a:lnTo>
                <a:lnTo>
                  <a:pt x="12192000" y="0"/>
                </a:lnTo>
                <a:close/>
              </a:path>
            </a:pathLst>
          </a:custGeom>
          <a:blipFill>
            <a:blip r:embed="rId3"/>
            <a:stretch>
              <a:fillRect l="0" t="0" r="0" b="-11715"/>
            </a:stretch>
          </a:blipFill>
        </p:spPr>
      </p:sp>
      <p:sp>
        <p:nvSpPr>
          <p:cNvPr name="TextBox 4" id="4"/>
          <p:cNvSpPr txBox="true"/>
          <p:nvPr/>
        </p:nvSpPr>
        <p:spPr>
          <a:xfrm rot="0">
            <a:off x="441955" y="5523752"/>
            <a:ext cx="4529757" cy="1118995"/>
          </a:xfrm>
          <a:prstGeom prst="rect">
            <a:avLst/>
          </a:prstGeom>
        </p:spPr>
        <p:txBody>
          <a:bodyPr anchor="t" rtlCol="false" tIns="0" lIns="0" bIns="0" rIns="0">
            <a:spAutoFit/>
          </a:bodyPr>
          <a:lstStyle/>
          <a:p>
            <a:pPr algn="l">
              <a:lnSpc>
                <a:spcPts val="5594"/>
              </a:lnSpc>
            </a:pPr>
            <a:r>
              <a:rPr lang="en-US" sz="3995" spc="3">
                <a:solidFill>
                  <a:srgbClr val="373372"/>
                </a:solidFill>
                <a:latin typeface="Century Gothic Paneuropean"/>
                <a:ea typeface="Century Gothic Paneuropean"/>
                <a:cs typeface="Century Gothic Paneuropean"/>
                <a:sym typeface="Century Gothic Paneuropean"/>
              </a:rPr>
              <a:t>Merci</a:t>
            </a:r>
          </a:p>
          <a:p>
            <a:pPr algn="l">
              <a:lnSpc>
                <a:spcPts val="3359"/>
              </a:lnSpc>
            </a:pPr>
            <a:r>
              <a:rPr lang="en-US" sz="2400">
                <a:solidFill>
                  <a:srgbClr val="373372"/>
                </a:solidFill>
                <a:latin typeface="Century Gothic Paneuropean"/>
                <a:ea typeface="Century Gothic Paneuropean"/>
                <a:cs typeface="Century Gothic Paneuropean"/>
                <a:sym typeface="Century Gothic Paneuropean"/>
              </a:rPr>
              <a:t>Contact: international@ufu.br</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99527" cy="6858000"/>
            <a:chOff x="0" y="0"/>
            <a:chExt cx="3787748" cy="13675178"/>
          </a:xfrm>
        </p:grpSpPr>
        <p:sp>
          <p:nvSpPr>
            <p:cNvPr name="Freeform 3" id="3"/>
            <p:cNvSpPr/>
            <p:nvPr/>
          </p:nvSpPr>
          <p:spPr>
            <a:xfrm flipH="false" flipV="false" rot="0">
              <a:off x="0" y="0"/>
              <a:ext cx="3787775" cy="13675178"/>
            </a:xfrm>
            <a:custGeom>
              <a:avLst/>
              <a:gdLst/>
              <a:ahLst/>
              <a:cxnLst/>
              <a:rect r="r" b="b" t="t" l="l"/>
              <a:pathLst>
                <a:path h="13675178" w="3787775">
                  <a:moveTo>
                    <a:pt x="0" y="0"/>
                  </a:moveTo>
                  <a:lnTo>
                    <a:pt x="3787775" y="0"/>
                  </a:lnTo>
                  <a:lnTo>
                    <a:pt x="3787775" y="13675178"/>
                  </a:lnTo>
                  <a:lnTo>
                    <a:pt x="0" y="13675178"/>
                  </a:lnTo>
                  <a:lnTo>
                    <a:pt x="0" y="0"/>
                  </a:lnTo>
                  <a:close/>
                </a:path>
              </a:pathLst>
            </a:custGeom>
            <a:blipFill>
              <a:blip r:embed="rId2"/>
              <a:stretch>
                <a:fillRect l="-250166" t="0" r="-250166" b="0"/>
              </a:stretch>
            </a:blipFill>
          </p:spPr>
        </p:sp>
      </p:grpSp>
      <p:sp>
        <p:nvSpPr>
          <p:cNvPr name="TextBox 4" id="4"/>
          <p:cNvSpPr txBox="true"/>
          <p:nvPr/>
        </p:nvSpPr>
        <p:spPr>
          <a:xfrm rot="0">
            <a:off x="2546780" y="-76200"/>
            <a:ext cx="5876330" cy="728982"/>
          </a:xfrm>
          <a:prstGeom prst="rect">
            <a:avLst/>
          </a:prstGeom>
        </p:spPr>
        <p:txBody>
          <a:bodyPr anchor="t" rtlCol="false" tIns="0" lIns="0" bIns="0" rIns="0">
            <a:spAutoFit/>
          </a:bodyPr>
          <a:lstStyle/>
          <a:p>
            <a:pPr algn="ctr">
              <a:lnSpc>
                <a:spcPts val="6019"/>
              </a:lnSpc>
              <a:spcBef>
                <a:spcPct val="0"/>
              </a:spcBef>
            </a:pPr>
            <a:r>
              <a:rPr lang="en-US" b="true" sz="4299">
                <a:solidFill>
                  <a:srgbClr val="022B71"/>
                </a:solidFill>
                <a:latin typeface="Century Gothic Paneuropean Bold"/>
                <a:ea typeface="Century Gothic Paneuropean Bold"/>
                <a:cs typeface="Century Gothic Paneuropean Bold"/>
                <a:sym typeface="Century Gothic Paneuropean Bold"/>
              </a:rPr>
              <a:t>Découvrez Uberlândia</a:t>
            </a:r>
          </a:p>
        </p:txBody>
      </p:sp>
      <p:pic>
        <p:nvPicPr>
          <p:cNvPr name="Picture 5" id="5"/>
          <p:cNvPicPr>
            <a:picLocks noChangeAspect="true"/>
          </p:cNvPicPr>
          <p:nvPr>
            <a:videoFile r:link="rId4"/>
          </p:nvPr>
        </p:nvPicPr>
        <p:blipFill>
          <a:blip r:embed="rId3"/>
          <a:stretch>
            <a:fillRect/>
          </a:stretch>
        </p:blipFill>
        <p:spPr>
          <a:xfrm rot="0">
            <a:off x="2328829" y="845020"/>
            <a:ext cx="9194660" cy="5167959"/>
          </a:xfrm>
          <a:prstGeom prst="rect">
            <a:avLst/>
          </a:prstGeom>
        </p:spPr>
      </p:pic>
      <p:grpSp>
        <p:nvGrpSpPr>
          <p:cNvPr name="Group 6" id="6"/>
          <p:cNvGrpSpPr/>
          <p:nvPr/>
        </p:nvGrpSpPr>
        <p:grpSpPr>
          <a:xfrm rot="0">
            <a:off x="9721861" y="6135485"/>
            <a:ext cx="2470139" cy="722515"/>
            <a:chOff x="0" y="0"/>
            <a:chExt cx="4149384" cy="1213694"/>
          </a:xfrm>
        </p:grpSpPr>
        <p:sp>
          <p:nvSpPr>
            <p:cNvPr name="Freeform 7" id="7"/>
            <p:cNvSpPr/>
            <p:nvPr/>
          </p:nvSpPr>
          <p:spPr>
            <a:xfrm flipH="false" flipV="false" rot="0">
              <a:off x="0" y="0"/>
              <a:ext cx="4149344" cy="1213739"/>
            </a:xfrm>
            <a:custGeom>
              <a:avLst/>
              <a:gdLst/>
              <a:ahLst/>
              <a:cxnLst/>
              <a:rect r="r" b="b" t="t" l="l"/>
              <a:pathLst>
                <a:path h="1213739" w="4149344">
                  <a:moveTo>
                    <a:pt x="0" y="0"/>
                  </a:moveTo>
                  <a:lnTo>
                    <a:pt x="4149344" y="0"/>
                  </a:lnTo>
                  <a:lnTo>
                    <a:pt x="4149344" y="1213739"/>
                  </a:lnTo>
                  <a:lnTo>
                    <a:pt x="0" y="1213739"/>
                  </a:lnTo>
                  <a:lnTo>
                    <a:pt x="0" y="0"/>
                  </a:lnTo>
                  <a:close/>
                </a:path>
              </a:pathLst>
            </a:custGeom>
            <a:blipFill>
              <a:blip r:embed="rId5"/>
              <a:stretch>
                <a:fillRect l="-41" t="0" r="-42" b="3"/>
              </a:stretch>
            </a:blipFill>
          </p:spPr>
        </p:sp>
      </p:grpSp>
      <p:sp>
        <p:nvSpPr>
          <p:cNvPr name="TextBox 8" id="8"/>
          <p:cNvSpPr txBox="true"/>
          <p:nvPr/>
        </p:nvSpPr>
        <p:spPr>
          <a:xfrm rot="0">
            <a:off x="2328829" y="5996634"/>
            <a:ext cx="7766536" cy="496610"/>
          </a:xfrm>
          <a:prstGeom prst="rect">
            <a:avLst/>
          </a:prstGeom>
        </p:spPr>
        <p:txBody>
          <a:bodyPr anchor="t" rtlCol="false" tIns="0" lIns="0" bIns="0" rIns="0">
            <a:spAutoFit/>
          </a:bodyPr>
          <a:lstStyle/>
          <a:p>
            <a:pPr algn="l">
              <a:lnSpc>
                <a:spcPts val="3602"/>
              </a:lnSpc>
            </a:pPr>
            <a:r>
              <a:rPr lang="en-US" sz="2573" u="sng">
                <a:solidFill>
                  <a:srgbClr val="0000FF"/>
                </a:solidFill>
                <a:latin typeface="Calibri (MS)"/>
                <a:ea typeface="Calibri (MS)"/>
                <a:cs typeface="Calibri (MS)"/>
                <a:sym typeface="Calibri (MS)"/>
                <a:hlinkClick r:id="rId6" tooltip="https://youtu.be/BoeozkNWwHw?si=dB-l85EBoYeLOXFc"/>
              </a:rPr>
              <a:t>https://www.youtube.com/watch?v=mLvM_WXJk0I</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116391"/>
            <a:ext cx="1893874" cy="6858000"/>
            <a:chOff x="0" y="0"/>
            <a:chExt cx="3787748" cy="13716000"/>
          </a:xfrm>
        </p:grpSpPr>
        <p:sp>
          <p:nvSpPr>
            <p:cNvPr name="Freeform 3" id="3"/>
            <p:cNvSpPr/>
            <p:nvPr/>
          </p:nvSpPr>
          <p:spPr>
            <a:xfrm flipH="false" flipV="false" rot="0">
              <a:off x="0" y="0"/>
              <a:ext cx="3787775" cy="13716000"/>
            </a:xfrm>
            <a:custGeom>
              <a:avLst/>
              <a:gdLst/>
              <a:ahLst/>
              <a:cxnLst/>
              <a:rect r="r" b="b" t="t" l="l"/>
              <a:pathLst>
                <a:path h="13716000" w="3787775">
                  <a:moveTo>
                    <a:pt x="0" y="0"/>
                  </a:moveTo>
                  <a:lnTo>
                    <a:pt x="3787775" y="0"/>
                  </a:lnTo>
                  <a:lnTo>
                    <a:pt x="3787775" y="13716000"/>
                  </a:lnTo>
                  <a:lnTo>
                    <a:pt x="0" y="13716000"/>
                  </a:lnTo>
                  <a:lnTo>
                    <a:pt x="0" y="0"/>
                  </a:lnTo>
                  <a:close/>
                </a:path>
              </a:pathLst>
            </a:custGeom>
            <a:blipFill>
              <a:blip r:embed="rId2"/>
              <a:stretch>
                <a:fillRect l="-251062" t="0" r="-251062" b="0"/>
              </a:stretch>
            </a:blipFill>
          </p:spPr>
        </p:sp>
      </p:grpSp>
      <p:sp>
        <p:nvSpPr>
          <p:cNvPr name="Freeform 4" id="4"/>
          <p:cNvSpPr/>
          <p:nvPr/>
        </p:nvSpPr>
        <p:spPr>
          <a:xfrm flipH="false" flipV="false" rot="0">
            <a:off x="1357585" y="-116391"/>
            <a:ext cx="7294354" cy="6858000"/>
          </a:xfrm>
          <a:custGeom>
            <a:avLst/>
            <a:gdLst/>
            <a:ahLst/>
            <a:cxnLst/>
            <a:rect r="r" b="b" t="t" l="l"/>
            <a:pathLst>
              <a:path h="6858000" w="7294354">
                <a:moveTo>
                  <a:pt x="0" y="0"/>
                </a:moveTo>
                <a:lnTo>
                  <a:pt x="7294354" y="0"/>
                </a:lnTo>
                <a:lnTo>
                  <a:pt x="7294354" y="6858000"/>
                </a:lnTo>
                <a:lnTo>
                  <a:pt x="0" y="6858000"/>
                </a:lnTo>
                <a:lnTo>
                  <a:pt x="0" y="0"/>
                </a:lnTo>
                <a:close/>
              </a:path>
            </a:pathLst>
          </a:custGeom>
          <a:blipFill>
            <a:blip r:embed="rId3"/>
            <a:stretch>
              <a:fillRect l="0" t="-1620" r="-19427" b="-29423"/>
            </a:stretch>
          </a:blipFill>
        </p:spPr>
      </p:sp>
      <p:sp>
        <p:nvSpPr>
          <p:cNvPr name="TextBox 5" id="5"/>
          <p:cNvSpPr txBox="true"/>
          <p:nvPr/>
        </p:nvSpPr>
        <p:spPr>
          <a:xfrm rot="0">
            <a:off x="7134012" y="508924"/>
            <a:ext cx="5057988" cy="315652"/>
          </a:xfrm>
          <a:prstGeom prst="rect">
            <a:avLst/>
          </a:prstGeom>
        </p:spPr>
        <p:txBody>
          <a:bodyPr anchor="t" rtlCol="false" tIns="0" lIns="0" bIns="0" rIns="0">
            <a:spAutoFit/>
          </a:bodyPr>
          <a:lstStyle/>
          <a:p>
            <a:pPr algn="ctr" marL="0" indent="0" lvl="0">
              <a:lnSpc>
                <a:spcPts val="2551"/>
              </a:lnSpc>
              <a:spcBef>
                <a:spcPct val="0"/>
              </a:spcBef>
            </a:pPr>
            <a:r>
              <a:rPr lang="en-US" b="true" sz="1822">
                <a:solidFill>
                  <a:srgbClr val="FEFEFE"/>
                </a:solidFill>
                <a:latin typeface="Century Gothic Paneuropean Bold"/>
                <a:ea typeface="Century Gothic Paneuropean Bold"/>
                <a:cs typeface="Century Gothic Paneuropean Bold"/>
                <a:sym typeface="Century Gothic Paneuropean Bold"/>
              </a:rPr>
              <a:t>Deuxième plus grande ville du Minas Gerais</a:t>
            </a:r>
          </a:p>
        </p:txBody>
      </p:sp>
      <p:sp>
        <p:nvSpPr>
          <p:cNvPr name="TextBox 6" id="6"/>
          <p:cNvSpPr txBox="true"/>
          <p:nvPr/>
        </p:nvSpPr>
        <p:spPr>
          <a:xfrm rot="0">
            <a:off x="6942938" y="2493981"/>
            <a:ext cx="5177527" cy="935019"/>
          </a:xfrm>
          <a:prstGeom prst="rect">
            <a:avLst/>
          </a:prstGeom>
        </p:spPr>
        <p:txBody>
          <a:bodyPr anchor="t" rtlCol="false" tIns="0" lIns="0" bIns="0" rIns="0">
            <a:spAutoFit/>
          </a:bodyPr>
          <a:lstStyle/>
          <a:p>
            <a:pPr algn="ctr">
              <a:lnSpc>
                <a:spcPts val="2538"/>
              </a:lnSpc>
            </a:pPr>
            <a:r>
              <a:rPr lang="en-US" sz="1813" b="true">
                <a:solidFill>
                  <a:srgbClr val="FEFEFE"/>
                </a:solidFill>
                <a:latin typeface="Century Gothic Paneuropean Bold"/>
                <a:ea typeface="Century Gothic Paneuropean Bold"/>
                <a:cs typeface="Century Gothic Paneuropean Bold"/>
                <a:sym typeface="Century Gothic Paneuropean Bold"/>
              </a:rPr>
              <a:t>1er en matière d'assainissement de base dans l'État du Minas Gerais </a:t>
            </a:r>
          </a:p>
          <a:p>
            <a:pPr algn="ctr" marL="0" indent="0" lvl="0">
              <a:lnSpc>
                <a:spcPts val="2538"/>
              </a:lnSpc>
              <a:spcBef>
                <a:spcPct val="0"/>
              </a:spcBef>
            </a:pPr>
          </a:p>
        </p:txBody>
      </p:sp>
      <p:sp>
        <p:nvSpPr>
          <p:cNvPr name="TextBox 7" id="7"/>
          <p:cNvSpPr txBox="true"/>
          <p:nvPr/>
        </p:nvSpPr>
        <p:spPr>
          <a:xfrm rot="0">
            <a:off x="7330692" y="1520048"/>
            <a:ext cx="4955605" cy="962920"/>
          </a:xfrm>
          <a:prstGeom prst="rect">
            <a:avLst/>
          </a:prstGeom>
        </p:spPr>
        <p:txBody>
          <a:bodyPr anchor="t" rtlCol="false" tIns="0" lIns="0" bIns="0" rIns="0">
            <a:spAutoFit/>
          </a:bodyPr>
          <a:lstStyle/>
          <a:p>
            <a:pPr algn="ctr">
              <a:lnSpc>
                <a:spcPts val="2575"/>
              </a:lnSpc>
            </a:pPr>
            <a:r>
              <a:rPr lang="en-US" sz="1839" b="true">
                <a:solidFill>
                  <a:srgbClr val="FEFEFE"/>
                </a:solidFill>
                <a:latin typeface="Century Gothic Paneuropean Bold"/>
                <a:ea typeface="Century Gothic Paneuropean Bold"/>
                <a:cs typeface="Century Gothic Paneuropean Bold"/>
                <a:sym typeface="Century Gothic Paneuropean Bold"/>
              </a:rPr>
              <a:t>2e ville du Minas Gerais en nombre de start-ups </a:t>
            </a:r>
          </a:p>
          <a:p>
            <a:pPr algn="ctr" marL="0" indent="0" lvl="0">
              <a:lnSpc>
                <a:spcPts val="2575"/>
              </a:lnSpc>
              <a:spcBef>
                <a:spcPct val="0"/>
              </a:spcBef>
            </a:pPr>
          </a:p>
        </p:txBody>
      </p:sp>
      <p:sp>
        <p:nvSpPr>
          <p:cNvPr name="TextBox 8" id="8"/>
          <p:cNvSpPr txBox="true"/>
          <p:nvPr/>
        </p:nvSpPr>
        <p:spPr>
          <a:xfrm rot="0">
            <a:off x="6096000" y="3650956"/>
            <a:ext cx="6794896" cy="323214"/>
          </a:xfrm>
          <a:prstGeom prst="rect">
            <a:avLst/>
          </a:prstGeom>
        </p:spPr>
        <p:txBody>
          <a:bodyPr anchor="t" rtlCol="false" tIns="0" lIns="0" bIns="0" rIns="0">
            <a:spAutoFit/>
          </a:bodyPr>
          <a:lstStyle/>
          <a:p>
            <a:pPr algn="ctr" marL="0" indent="0" lvl="0">
              <a:lnSpc>
                <a:spcPts val="2660"/>
              </a:lnSpc>
              <a:spcBef>
                <a:spcPct val="0"/>
              </a:spcBef>
            </a:pPr>
            <a:r>
              <a:rPr lang="en-US" b="true" sz="1900">
                <a:solidFill>
                  <a:srgbClr val="FEFEFE"/>
                </a:solidFill>
                <a:latin typeface="Century Gothic Paneuropean Bold"/>
                <a:ea typeface="Century Gothic Paneuropean Bold"/>
                <a:cs typeface="Century Gothic Paneuropean Bold"/>
                <a:sym typeface="Century Gothic Paneuropean Bold"/>
              </a:rPr>
              <a:t>4e PIB le plus élevé parmi les villes de l'intérieur</a:t>
            </a:r>
          </a:p>
        </p:txBody>
      </p:sp>
      <p:sp>
        <p:nvSpPr>
          <p:cNvPr name="TextBox 9" id="9"/>
          <p:cNvSpPr txBox="true"/>
          <p:nvPr/>
        </p:nvSpPr>
        <p:spPr>
          <a:xfrm rot="0">
            <a:off x="5666714" y="4660726"/>
            <a:ext cx="7729975" cy="306704"/>
          </a:xfrm>
          <a:prstGeom prst="rect">
            <a:avLst/>
          </a:prstGeom>
        </p:spPr>
        <p:txBody>
          <a:bodyPr anchor="t" rtlCol="false" tIns="0" lIns="0" bIns="0" rIns="0">
            <a:spAutoFit/>
          </a:bodyPr>
          <a:lstStyle/>
          <a:p>
            <a:pPr algn="ctr" marL="0" indent="0" lvl="0">
              <a:lnSpc>
                <a:spcPts val="2520"/>
              </a:lnSpc>
              <a:spcBef>
                <a:spcPct val="0"/>
              </a:spcBef>
            </a:pPr>
            <a:r>
              <a:rPr lang="en-US" b="true" sz="1800">
                <a:solidFill>
                  <a:srgbClr val="FEFEFE"/>
                </a:solidFill>
                <a:latin typeface="Century Gothic Paneuropean Bold"/>
                <a:ea typeface="Century Gothic Paneuropean Bold"/>
                <a:cs typeface="Century Gothic Paneuropean Bold"/>
                <a:sym typeface="Century Gothic Paneuropean Bold"/>
              </a:rPr>
              <a:t>Parmi les 100 villes les plus vertes du monde</a:t>
            </a:r>
          </a:p>
        </p:txBody>
      </p:sp>
      <p:sp>
        <p:nvSpPr>
          <p:cNvPr name="TextBox 10" id="10"/>
          <p:cNvSpPr txBox="true"/>
          <p:nvPr/>
        </p:nvSpPr>
        <p:spPr>
          <a:xfrm rot="0">
            <a:off x="1357585" y="5383875"/>
            <a:ext cx="11655236" cy="324254"/>
          </a:xfrm>
          <a:prstGeom prst="rect">
            <a:avLst/>
          </a:prstGeom>
        </p:spPr>
        <p:txBody>
          <a:bodyPr anchor="t" rtlCol="false" tIns="0" lIns="0" bIns="0" rIns="0">
            <a:spAutoFit/>
          </a:bodyPr>
          <a:lstStyle/>
          <a:p>
            <a:pPr algn="ctr" marL="0" indent="0" lvl="0">
              <a:lnSpc>
                <a:spcPts val="2602"/>
              </a:lnSpc>
              <a:spcBef>
                <a:spcPct val="0"/>
              </a:spcBef>
            </a:pPr>
            <a:r>
              <a:rPr lang="en-US" b="true" sz="1859">
                <a:solidFill>
                  <a:srgbClr val="FEFEFE"/>
                </a:solidFill>
                <a:latin typeface="Century Gothic Paneuropean Bold"/>
                <a:ea typeface="Century Gothic Paneuropean Bold"/>
                <a:cs typeface="Century Gothic Paneuropean Bold"/>
                <a:sym typeface="Century Gothic Paneuropean Bold"/>
              </a:rPr>
              <a:t>Pôle universitaire: 2 universités publiques (UFU et IFTM) et plusieurs universités privées</a:t>
            </a:r>
          </a:p>
        </p:txBody>
      </p:sp>
      <p:grpSp>
        <p:nvGrpSpPr>
          <p:cNvPr name="Group 11" id="11"/>
          <p:cNvGrpSpPr/>
          <p:nvPr/>
        </p:nvGrpSpPr>
        <p:grpSpPr>
          <a:xfrm rot="0">
            <a:off x="9663006" y="6038430"/>
            <a:ext cx="2350031" cy="703178"/>
            <a:chOff x="0" y="0"/>
            <a:chExt cx="4149384" cy="1241582"/>
          </a:xfrm>
        </p:grpSpPr>
        <p:sp>
          <p:nvSpPr>
            <p:cNvPr name="Freeform 12" id="12"/>
            <p:cNvSpPr/>
            <p:nvPr/>
          </p:nvSpPr>
          <p:spPr>
            <a:xfrm flipH="false" flipV="false" rot="0">
              <a:off x="0" y="0"/>
              <a:ext cx="4149344" cy="1241627"/>
            </a:xfrm>
            <a:custGeom>
              <a:avLst/>
              <a:gdLst/>
              <a:ahLst/>
              <a:cxnLst/>
              <a:rect r="r" b="b" t="t" l="l"/>
              <a:pathLst>
                <a:path h="1241627" w="4149344">
                  <a:moveTo>
                    <a:pt x="0" y="0"/>
                  </a:moveTo>
                  <a:lnTo>
                    <a:pt x="4149344" y="0"/>
                  </a:lnTo>
                  <a:lnTo>
                    <a:pt x="4149344" y="1241627"/>
                  </a:lnTo>
                  <a:lnTo>
                    <a:pt x="0" y="1241627"/>
                  </a:lnTo>
                  <a:lnTo>
                    <a:pt x="0" y="0"/>
                  </a:lnTo>
                  <a:close/>
                </a:path>
              </a:pathLst>
            </a:custGeom>
            <a:blipFill>
              <a:blip r:embed="rId4"/>
              <a:stretch>
                <a:fillRect l="-1194" t="-3" r="-1195" b="0"/>
              </a:stretch>
            </a:blipFill>
          </p:spPr>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93874" cy="6858000"/>
            <a:chOff x="0" y="0"/>
            <a:chExt cx="3787748" cy="13716000"/>
          </a:xfrm>
        </p:grpSpPr>
        <p:sp>
          <p:nvSpPr>
            <p:cNvPr name="Freeform 3" id="3"/>
            <p:cNvSpPr/>
            <p:nvPr/>
          </p:nvSpPr>
          <p:spPr>
            <a:xfrm flipH="false" flipV="false" rot="0">
              <a:off x="0" y="0"/>
              <a:ext cx="3787775" cy="13716000"/>
            </a:xfrm>
            <a:custGeom>
              <a:avLst/>
              <a:gdLst/>
              <a:ahLst/>
              <a:cxnLst/>
              <a:rect r="r" b="b" t="t" l="l"/>
              <a:pathLst>
                <a:path h="13716000" w="3787775">
                  <a:moveTo>
                    <a:pt x="0" y="0"/>
                  </a:moveTo>
                  <a:lnTo>
                    <a:pt x="3787775" y="0"/>
                  </a:lnTo>
                  <a:lnTo>
                    <a:pt x="3787775" y="13716000"/>
                  </a:lnTo>
                  <a:lnTo>
                    <a:pt x="0" y="13716000"/>
                  </a:lnTo>
                  <a:lnTo>
                    <a:pt x="0" y="0"/>
                  </a:lnTo>
                  <a:close/>
                </a:path>
              </a:pathLst>
            </a:custGeom>
            <a:blipFill>
              <a:blip r:embed="rId2"/>
              <a:stretch>
                <a:fillRect l="-251062" t="0" r="-251062" b="0"/>
              </a:stretch>
            </a:blipFill>
          </p:spPr>
        </p:sp>
      </p:grpSp>
      <p:sp>
        <p:nvSpPr>
          <p:cNvPr name="Freeform 4" id="4"/>
          <p:cNvSpPr/>
          <p:nvPr/>
        </p:nvSpPr>
        <p:spPr>
          <a:xfrm flipH="false" flipV="false" rot="0">
            <a:off x="1799955" y="0"/>
            <a:ext cx="8246175" cy="6901497"/>
          </a:xfrm>
          <a:custGeom>
            <a:avLst/>
            <a:gdLst/>
            <a:ahLst/>
            <a:cxnLst/>
            <a:rect r="r" b="b" t="t" l="l"/>
            <a:pathLst>
              <a:path h="6901497" w="8246175">
                <a:moveTo>
                  <a:pt x="0" y="0"/>
                </a:moveTo>
                <a:lnTo>
                  <a:pt x="8246175" y="0"/>
                </a:lnTo>
                <a:lnTo>
                  <a:pt x="8246175" y="6901497"/>
                </a:lnTo>
                <a:lnTo>
                  <a:pt x="0" y="6901497"/>
                </a:lnTo>
                <a:lnTo>
                  <a:pt x="0" y="0"/>
                </a:lnTo>
                <a:close/>
              </a:path>
            </a:pathLst>
          </a:custGeom>
          <a:blipFill>
            <a:blip r:embed="rId3"/>
            <a:stretch>
              <a:fillRect l="-4057" t="0" r="0" b="-28265"/>
            </a:stretch>
          </a:blipFill>
        </p:spPr>
      </p:sp>
      <p:sp>
        <p:nvSpPr>
          <p:cNvPr name="Freeform 5" id="5"/>
          <p:cNvSpPr/>
          <p:nvPr/>
        </p:nvSpPr>
        <p:spPr>
          <a:xfrm flipH="false" flipV="false" rot="0">
            <a:off x="4670933" y="5583624"/>
            <a:ext cx="4682918" cy="1177152"/>
          </a:xfrm>
          <a:custGeom>
            <a:avLst/>
            <a:gdLst/>
            <a:ahLst/>
            <a:cxnLst/>
            <a:rect r="r" b="b" t="t" l="l"/>
            <a:pathLst>
              <a:path h="1177152" w="4682918">
                <a:moveTo>
                  <a:pt x="0" y="0"/>
                </a:moveTo>
                <a:lnTo>
                  <a:pt x="4682917" y="0"/>
                </a:lnTo>
                <a:lnTo>
                  <a:pt x="4682917" y="1177152"/>
                </a:lnTo>
                <a:lnTo>
                  <a:pt x="0" y="1177152"/>
                </a:lnTo>
                <a:lnTo>
                  <a:pt x="0" y="0"/>
                </a:lnTo>
                <a:close/>
              </a:path>
            </a:pathLst>
          </a:custGeom>
          <a:blipFill>
            <a:blip r:embed="rId4"/>
            <a:stretch>
              <a:fillRect l="0" t="-323151" r="-3106" b="0"/>
            </a:stretch>
          </a:blipFill>
        </p:spPr>
      </p:sp>
      <p:grpSp>
        <p:nvGrpSpPr>
          <p:cNvPr name="Group 6" id="6"/>
          <p:cNvGrpSpPr/>
          <p:nvPr/>
        </p:nvGrpSpPr>
        <p:grpSpPr>
          <a:xfrm rot="0">
            <a:off x="9770973" y="6014161"/>
            <a:ext cx="2317752" cy="677942"/>
            <a:chOff x="0" y="0"/>
            <a:chExt cx="4149384" cy="1213694"/>
          </a:xfrm>
        </p:grpSpPr>
        <p:sp>
          <p:nvSpPr>
            <p:cNvPr name="Freeform 7" id="7"/>
            <p:cNvSpPr/>
            <p:nvPr/>
          </p:nvSpPr>
          <p:spPr>
            <a:xfrm flipH="false" flipV="false" rot="0">
              <a:off x="0" y="0"/>
              <a:ext cx="4149344" cy="1213739"/>
            </a:xfrm>
            <a:custGeom>
              <a:avLst/>
              <a:gdLst/>
              <a:ahLst/>
              <a:cxnLst/>
              <a:rect r="r" b="b" t="t" l="l"/>
              <a:pathLst>
                <a:path h="1213739" w="4149344">
                  <a:moveTo>
                    <a:pt x="0" y="0"/>
                  </a:moveTo>
                  <a:lnTo>
                    <a:pt x="4149344" y="0"/>
                  </a:lnTo>
                  <a:lnTo>
                    <a:pt x="4149344" y="1213739"/>
                  </a:lnTo>
                  <a:lnTo>
                    <a:pt x="0" y="1213739"/>
                  </a:lnTo>
                  <a:lnTo>
                    <a:pt x="0" y="0"/>
                  </a:lnTo>
                  <a:close/>
                </a:path>
              </a:pathLst>
            </a:custGeom>
            <a:blipFill>
              <a:blip r:embed="rId5"/>
              <a:stretch>
                <a:fillRect l="-41" t="0" r="-42" b="3"/>
              </a:stretch>
            </a:blipFill>
          </p:spPr>
        </p:sp>
      </p:grpSp>
      <p:sp>
        <p:nvSpPr>
          <p:cNvPr name="TextBox 8" id="8"/>
          <p:cNvSpPr txBox="true"/>
          <p:nvPr/>
        </p:nvSpPr>
        <p:spPr>
          <a:xfrm rot="0">
            <a:off x="8966436" y="980325"/>
            <a:ext cx="2785848" cy="306704"/>
          </a:xfrm>
          <a:prstGeom prst="rect">
            <a:avLst/>
          </a:prstGeom>
        </p:spPr>
        <p:txBody>
          <a:bodyPr anchor="t" rtlCol="false" tIns="0" lIns="0" bIns="0" rIns="0">
            <a:spAutoFit/>
          </a:bodyPr>
          <a:lstStyle/>
          <a:p>
            <a:pPr algn="ctr" marL="0" indent="0" lvl="0">
              <a:lnSpc>
                <a:spcPts val="2520"/>
              </a:lnSpc>
              <a:spcBef>
                <a:spcPct val="0"/>
              </a:spcBef>
            </a:pPr>
            <a:r>
              <a:rPr lang="en-US" b="true" sz="1800">
                <a:solidFill>
                  <a:srgbClr val="FEFEFE"/>
                </a:solidFill>
                <a:latin typeface="Century Gothic Paneuropean Bold"/>
                <a:ea typeface="Century Gothic Paneuropean Bold"/>
                <a:cs typeface="Century Gothic Paneuropean Bold"/>
                <a:sym typeface="Century Gothic Paneuropean Bold"/>
              </a:rPr>
              <a:t>Aéroport local</a:t>
            </a:r>
          </a:p>
        </p:txBody>
      </p:sp>
      <p:sp>
        <p:nvSpPr>
          <p:cNvPr name="TextBox 9" id="9"/>
          <p:cNvSpPr txBox="true"/>
          <p:nvPr/>
        </p:nvSpPr>
        <p:spPr>
          <a:xfrm rot="0">
            <a:off x="8462254" y="1894148"/>
            <a:ext cx="3794212" cy="621029"/>
          </a:xfrm>
          <a:prstGeom prst="rect">
            <a:avLst/>
          </a:prstGeom>
        </p:spPr>
        <p:txBody>
          <a:bodyPr anchor="t" rtlCol="false" tIns="0" lIns="0" bIns="0" rIns="0">
            <a:spAutoFit/>
          </a:bodyPr>
          <a:lstStyle/>
          <a:p>
            <a:pPr algn="ctr" marL="0" indent="0" lvl="0">
              <a:lnSpc>
                <a:spcPts val="2520"/>
              </a:lnSpc>
              <a:spcBef>
                <a:spcPct val="0"/>
              </a:spcBef>
            </a:pPr>
            <a:r>
              <a:rPr lang="en-US" b="true" sz="1800">
                <a:solidFill>
                  <a:srgbClr val="FEFEFE"/>
                </a:solidFill>
                <a:latin typeface="Century Gothic Paneuropean Bold"/>
                <a:ea typeface="Century Gothic Paneuropean Bold"/>
                <a:cs typeface="Century Gothic Paneuropean Bold"/>
                <a:sym typeface="Century Gothic Paneuropean Bold"/>
              </a:rPr>
              <a:t>Tarif zéro dans les transports publics pour les étudiants</a:t>
            </a:r>
          </a:p>
        </p:txBody>
      </p:sp>
      <p:sp>
        <p:nvSpPr>
          <p:cNvPr name="TextBox 10" id="10"/>
          <p:cNvSpPr txBox="true"/>
          <p:nvPr/>
        </p:nvSpPr>
        <p:spPr>
          <a:xfrm rot="0">
            <a:off x="8003535" y="3122296"/>
            <a:ext cx="4690374" cy="306704"/>
          </a:xfrm>
          <a:prstGeom prst="rect">
            <a:avLst/>
          </a:prstGeom>
        </p:spPr>
        <p:txBody>
          <a:bodyPr anchor="t" rtlCol="false" tIns="0" lIns="0" bIns="0" rIns="0">
            <a:spAutoFit/>
          </a:bodyPr>
          <a:lstStyle/>
          <a:p>
            <a:pPr algn="ctr">
              <a:lnSpc>
                <a:spcPts val="2520"/>
              </a:lnSpc>
              <a:spcBef>
                <a:spcPct val="0"/>
              </a:spcBef>
            </a:pPr>
            <a:r>
              <a:rPr lang="en-US" b="true" sz="1800">
                <a:solidFill>
                  <a:srgbClr val="FEFEFE"/>
                </a:solidFill>
                <a:latin typeface="Century Gothic Paneuropean Bold"/>
                <a:ea typeface="Century Gothic Paneuropean Bold"/>
                <a:cs typeface="Century Gothic Paneuropean Bold"/>
                <a:sym typeface="Century Gothic Paneuropean Bold"/>
              </a:rPr>
              <a:t>Température moyenne: 23 °C</a:t>
            </a:r>
          </a:p>
        </p:txBody>
      </p:sp>
      <p:sp>
        <p:nvSpPr>
          <p:cNvPr name="TextBox 11" id="11"/>
          <p:cNvSpPr txBox="true"/>
          <p:nvPr/>
        </p:nvSpPr>
        <p:spPr>
          <a:xfrm rot="0">
            <a:off x="6416612" y="4281596"/>
            <a:ext cx="6176268" cy="306704"/>
          </a:xfrm>
          <a:prstGeom prst="rect">
            <a:avLst/>
          </a:prstGeom>
        </p:spPr>
        <p:txBody>
          <a:bodyPr anchor="t" rtlCol="false" tIns="0" lIns="0" bIns="0" rIns="0">
            <a:spAutoFit/>
          </a:bodyPr>
          <a:lstStyle/>
          <a:p>
            <a:pPr algn="ctr" marL="0" indent="0" lvl="0">
              <a:lnSpc>
                <a:spcPts val="2520"/>
              </a:lnSpc>
              <a:spcBef>
                <a:spcPct val="0"/>
              </a:spcBef>
            </a:pPr>
            <a:r>
              <a:rPr lang="en-US" b="true" sz="1800">
                <a:solidFill>
                  <a:srgbClr val="FEFEFE"/>
                </a:solidFill>
                <a:latin typeface="Century Gothic Paneuropean Bold"/>
                <a:ea typeface="Century Gothic Paneuropean Bold"/>
                <a:cs typeface="Century Gothic Paneuropean Bold"/>
                <a:sym typeface="Century Gothic Paneuropean Bold"/>
              </a:rPr>
              <a:t>Accès facile à plusieurs autoroutes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261938" y="1269136"/>
            <a:ext cx="3884886" cy="4498289"/>
          </a:xfrm>
          <a:custGeom>
            <a:avLst/>
            <a:gdLst/>
            <a:ahLst/>
            <a:cxnLst/>
            <a:rect r="r" b="b" t="t" l="l"/>
            <a:pathLst>
              <a:path h="4498289" w="3884886">
                <a:moveTo>
                  <a:pt x="0" y="0"/>
                </a:moveTo>
                <a:lnTo>
                  <a:pt x="3884886" y="0"/>
                </a:lnTo>
                <a:lnTo>
                  <a:pt x="3884886" y="4498290"/>
                </a:lnTo>
                <a:lnTo>
                  <a:pt x="0" y="449829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261938" y="5831349"/>
            <a:ext cx="3884886" cy="4498289"/>
          </a:xfrm>
          <a:custGeom>
            <a:avLst/>
            <a:gdLst/>
            <a:ahLst/>
            <a:cxnLst/>
            <a:rect r="r" b="b" t="t" l="l"/>
            <a:pathLst>
              <a:path h="4498289" w="3884886">
                <a:moveTo>
                  <a:pt x="0" y="0"/>
                </a:moveTo>
                <a:lnTo>
                  <a:pt x="3884886" y="0"/>
                </a:lnTo>
                <a:lnTo>
                  <a:pt x="3884886" y="4498289"/>
                </a:lnTo>
                <a:lnTo>
                  <a:pt x="0" y="449828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973919" y="6712944"/>
            <a:ext cx="4364668" cy="1068495"/>
          </a:xfrm>
          <a:custGeom>
            <a:avLst/>
            <a:gdLst/>
            <a:ahLst/>
            <a:cxnLst/>
            <a:rect r="r" b="b" t="t" l="l"/>
            <a:pathLst>
              <a:path h="1068495" w="4364668">
                <a:moveTo>
                  <a:pt x="0" y="0"/>
                </a:moveTo>
                <a:lnTo>
                  <a:pt x="4364668" y="0"/>
                </a:lnTo>
                <a:lnTo>
                  <a:pt x="4364668" y="1068496"/>
                </a:lnTo>
                <a:lnTo>
                  <a:pt x="0" y="1068496"/>
                </a:lnTo>
                <a:lnTo>
                  <a:pt x="0" y="0"/>
                </a:lnTo>
                <a:close/>
              </a:path>
            </a:pathLst>
          </a:custGeom>
          <a:blipFill>
            <a:blip r:embed="rId4"/>
            <a:stretch>
              <a:fillRect l="0" t="-108112" r="0" b="-295865"/>
            </a:stretch>
          </a:blipFill>
        </p:spPr>
      </p:sp>
      <p:sp>
        <p:nvSpPr>
          <p:cNvPr name="Freeform 5" id="5"/>
          <p:cNvSpPr/>
          <p:nvPr/>
        </p:nvSpPr>
        <p:spPr>
          <a:xfrm flipH="false" flipV="false" rot="0">
            <a:off x="2261938" y="6494494"/>
            <a:ext cx="4076649" cy="766151"/>
          </a:xfrm>
          <a:custGeom>
            <a:avLst/>
            <a:gdLst/>
            <a:ahLst/>
            <a:cxnLst/>
            <a:rect r="r" b="b" t="t" l="l"/>
            <a:pathLst>
              <a:path h="766151" w="4076649">
                <a:moveTo>
                  <a:pt x="0" y="0"/>
                </a:moveTo>
                <a:lnTo>
                  <a:pt x="4076649" y="0"/>
                </a:lnTo>
                <a:lnTo>
                  <a:pt x="4076649" y="766152"/>
                </a:lnTo>
                <a:lnTo>
                  <a:pt x="0" y="766152"/>
                </a:lnTo>
                <a:lnTo>
                  <a:pt x="0" y="0"/>
                </a:lnTo>
                <a:close/>
              </a:path>
            </a:pathLst>
          </a:custGeom>
          <a:blipFill>
            <a:blip r:embed="rId5"/>
            <a:stretch>
              <a:fillRect l="0" t="-30556" r="0" b="-541325"/>
            </a:stretch>
          </a:blipFill>
        </p:spPr>
      </p:sp>
      <p:sp>
        <p:nvSpPr>
          <p:cNvPr name="Freeform 6" id="6"/>
          <p:cNvSpPr/>
          <p:nvPr/>
        </p:nvSpPr>
        <p:spPr>
          <a:xfrm flipH="false" flipV="false" rot="0">
            <a:off x="6170210" y="522882"/>
            <a:ext cx="6197810" cy="6190062"/>
          </a:xfrm>
          <a:custGeom>
            <a:avLst/>
            <a:gdLst/>
            <a:ahLst/>
            <a:cxnLst/>
            <a:rect r="r" b="b" t="t" l="l"/>
            <a:pathLst>
              <a:path h="6190062" w="6197810">
                <a:moveTo>
                  <a:pt x="0" y="0"/>
                </a:moveTo>
                <a:lnTo>
                  <a:pt x="6197810" y="0"/>
                </a:lnTo>
                <a:lnTo>
                  <a:pt x="6197810" y="6190062"/>
                </a:lnTo>
                <a:lnTo>
                  <a:pt x="0" y="6190062"/>
                </a:lnTo>
                <a:lnTo>
                  <a:pt x="0" y="0"/>
                </a:lnTo>
                <a:close/>
              </a:path>
            </a:pathLst>
          </a:custGeom>
          <a:blipFill>
            <a:blip r:embed="rId6"/>
            <a:stretch>
              <a:fillRect l="0" t="0" r="0" b="0"/>
            </a:stretch>
          </a:blipFill>
        </p:spPr>
      </p:sp>
      <p:sp>
        <p:nvSpPr>
          <p:cNvPr name="Freeform 7" id="7"/>
          <p:cNvSpPr/>
          <p:nvPr/>
        </p:nvSpPr>
        <p:spPr>
          <a:xfrm flipH="false" flipV="false" rot="0">
            <a:off x="9982538" y="6108276"/>
            <a:ext cx="2074692" cy="606847"/>
          </a:xfrm>
          <a:custGeom>
            <a:avLst/>
            <a:gdLst/>
            <a:ahLst/>
            <a:cxnLst/>
            <a:rect r="r" b="b" t="t" l="l"/>
            <a:pathLst>
              <a:path h="606847" w="2074692">
                <a:moveTo>
                  <a:pt x="0" y="0"/>
                </a:moveTo>
                <a:lnTo>
                  <a:pt x="2074692" y="0"/>
                </a:lnTo>
                <a:lnTo>
                  <a:pt x="2074692" y="606848"/>
                </a:lnTo>
                <a:lnTo>
                  <a:pt x="0" y="606848"/>
                </a:lnTo>
                <a:lnTo>
                  <a:pt x="0" y="0"/>
                </a:lnTo>
                <a:close/>
              </a:path>
            </a:pathLst>
          </a:custGeom>
          <a:blipFill>
            <a:blip r:embed="rId7"/>
            <a:stretch>
              <a:fillRect l="0" t="0" r="0" b="0"/>
            </a:stretch>
          </a:blipFill>
        </p:spPr>
      </p:sp>
      <p:sp>
        <p:nvSpPr>
          <p:cNvPr name="Freeform 8" id="8"/>
          <p:cNvSpPr/>
          <p:nvPr/>
        </p:nvSpPr>
        <p:spPr>
          <a:xfrm flipH="false" flipV="false" rot="0">
            <a:off x="0" y="30616"/>
            <a:ext cx="1893874" cy="6858000"/>
          </a:xfrm>
          <a:custGeom>
            <a:avLst/>
            <a:gdLst/>
            <a:ahLst/>
            <a:cxnLst/>
            <a:rect r="r" b="b" t="t" l="l"/>
            <a:pathLst>
              <a:path h="6858000" w="1893874">
                <a:moveTo>
                  <a:pt x="0" y="0"/>
                </a:moveTo>
                <a:lnTo>
                  <a:pt x="1893874" y="0"/>
                </a:lnTo>
                <a:lnTo>
                  <a:pt x="1893874" y="6858000"/>
                </a:lnTo>
                <a:lnTo>
                  <a:pt x="0" y="6858000"/>
                </a:lnTo>
                <a:lnTo>
                  <a:pt x="0" y="0"/>
                </a:lnTo>
                <a:close/>
              </a:path>
            </a:pathLst>
          </a:custGeom>
          <a:blipFill>
            <a:blip r:embed="rId8"/>
            <a:stretch>
              <a:fillRect l="-244916" t="0" r="-257353" b="0"/>
            </a:stretch>
          </a:blipFill>
        </p:spPr>
      </p:sp>
      <p:sp>
        <p:nvSpPr>
          <p:cNvPr name="Freeform 9" id="9"/>
          <p:cNvSpPr/>
          <p:nvPr/>
        </p:nvSpPr>
        <p:spPr>
          <a:xfrm flipH="false" flipV="false" rot="0">
            <a:off x="10012628" y="3791216"/>
            <a:ext cx="211739" cy="501157"/>
          </a:xfrm>
          <a:custGeom>
            <a:avLst/>
            <a:gdLst/>
            <a:ahLst/>
            <a:cxnLst/>
            <a:rect r="r" b="b" t="t" l="l"/>
            <a:pathLst>
              <a:path h="501157" w="211739">
                <a:moveTo>
                  <a:pt x="0" y="0"/>
                </a:moveTo>
                <a:lnTo>
                  <a:pt x="211739" y="0"/>
                </a:lnTo>
                <a:lnTo>
                  <a:pt x="211739" y="501157"/>
                </a:lnTo>
                <a:lnTo>
                  <a:pt x="0" y="50115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0" id="10"/>
          <p:cNvSpPr txBox="true"/>
          <p:nvPr/>
        </p:nvSpPr>
        <p:spPr>
          <a:xfrm rot="0">
            <a:off x="3243026" y="1436162"/>
            <a:ext cx="1922711" cy="266700"/>
          </a:xfrm>
          <a:prstGeom prst="rect">
            <a:avLst/>
          </a:prstGeom>
        </p:spPr>
        <p:txBody>
          <a:bodyPr anchor="t" rtlCol="false" tIns="0" lIns="0" bIns="0" rIns="0">
            <a:spAutoFit/>
          </a:bodyPr>
          <a:lstStyle/>
          <a:p>
            <a:pPr algn="ctr">
              <a:lnSpc>
                <a:spcPts val="2100"/>
              </a:lnSpc>
              <a:spcBef>
                <a:spcPct val="0"/>
              </a:spcBef>
            </a:pPr>
            <a:r>
              <a:rPr lang="en-US" sz="1500">
                <a:solidFill>
                  <a:srgbClr val="FFFFFF"/>
                </a:solidFill>
                <a:latin typeface="Century Gothic Paneuropean"/>
                <a:ea typeface="Century Gothic Paneuropean"/>
                <a:cs typeface="Century Gothic Paneuropean"/>
                <a:sym typeface="Century Gothic Paneuropean"/>
              </a:rPr>
              <a:t>Educação Física</a:t>
            </a:r>
          </a:p>
        </p:txBody>
      </p:sp>
      <p:sp>
        <p:nvSpPr>
          <p:cNvPr name="TextBox 11" id="11"/>
          <p:cNvSpPr txBox="true"/>
          <p:nvPr/>
        </p:nvSpPr>
        <p:spPr>
          <a:xfrm rot="0">
            <a:off x="3640099" y="2217212"/>
            <a:ext cx="1128564" cy="266700"/>
          </a:xfrm>
          <a:prstGeom prst="rect">
            <a:avLst/>
          </a:prstGeom>
        </p:spPr>
        <p:txBody>
          <a:bodyPr anchor="t" rtlCol="false" tIns="0" lIns="0" bIns="0" rIns="0">
            <a:spAutoFit/>
          </a:bodyPr>
          <a:lstStyle/>
          <a:p>
            <a:pPr algn="ctr">
              <a:lnSpc>
                <a:spcPts val="2100"/>
              </a:lnSpc>
              <a:spcBef>
                <a:spcPct val="0"/>
              </a:spcBef>
            </a:pPr>
            <a:r>
              <a:rPr lang="en-US" sz="1500">
                <a:solidFill>
                  <a:srgbClr val="FFFFFF"/>
                </a:solidFill>
                <a:latin typeface="Century Gothic Paneuropean"/>
                <a:ea typeface="Century Gothic Paneuropean"/>
                <a:cs typeface="Century Gothic Paneuropean"/>
                <a:sym typeface="Century Gothic Paneuropean"/>
              </a:rPr>
              <a:t>Glória</a:t>
            </a:r>
          </a:p>
        </p:txBody>
      </p:sp>
      <p:sp>
        <p:nvSpPr>
          <p:cNvPr name="TextBox 12" id="12"/>
          <p:cNvSpPr txBox="true"/>
          <p:nvPr/>
        </p:nvSpPr>
        <p:spPr>
          <a:xfrm rot="0">
            <a:off x="3344973" y="2967711"/>
            <a:ext cx="1718816" cy="266700"/>
          </a:xfrm>
          <a:prstGeom prst="rect">
            <a:avLst/>
          </a:prstGeom>
        </p:spPr>
        <p:txBody>
          <a:bodyPr anchor="t" rtlCol="false" tIns="0" lIns="0" bIns="0" rIns="0">
            <a:spAutoFit/>
          </a:bodyPr>
          <a:lstStyle/>
          <a:p>
            <a:pPr algn="ctr">
              <a:lnSpc>
                <a:spcPts val="2100"/>
              </a:lnSpc>
              <a:spcBef>
                <a:spcPct val="0"/>
              </a:spcBef>
            </a:pPr>
            <a:r>
              <a:rPr lang="en-US" sz="1500">
                <a:solidFill>
                  <a:srgbClr val="FFFFFF"/>
                </a:solidFill>
                <a:latin typeface="Century Gothic Paneuropean"/>
                <a:ea typeface="Century Gothic Paneuropean"/>
                <a:cs typeface="Century Gothic Paneuropean"/>
                <a:sym typeface="Century Gothic Paneuropean"/>
              </a:rPr>
              <a:t> Santa Mônica</a:t>
            </a:r>
          </a:p>
        </p:txBody>
      </p:sp>
      <p:sp>
        <p:nvSpPr>
          <p:cNvPr name="TextBox 13" id="13"/>
          <p:cNvSpPr txBox="true"/>
          <p:nvPr/>
        </p:nvSpPr>
        <p:spPr>
          <a:xfrm rot="0">
            <a:off x="3439553" y="3753116"/>
            <a:ext cx="1529655" cy="266700"/>
          </a:xfrm>
          <a:prstGeom prst="rect">
            <a:avLst/>
          </a:prstGeom>
        </p:spPr>
        <p:txBody>
          <a:bodyPr anchor="t" rtlCol="false" tIns="0" lIns="0" bIns="0" rIns="0">
            <a:spAutoFit/>
          </a:bodyPr>
          <a:lstStyle/>
          <a:p>
            <a:pPr algn="ctr">
              <a:lnSpc>
                <a:spcPts val="2100"/>
              </a:lnSpc>
              <a:spcBef>
                <a:spcPct val="0"/>
              </a:spcBef>
            </a:pPr>
            <a:r>
              <a:rPr lang="en-US" sz="1500">
                <a:solidFill>
                  <a:srgbClr val="FFFFFF"/>
                </a:solidFill>
                <a:latin typeface="Century Gothic Paneuropean"/>
                <a:ea typeface="Century Gothic Paneuropean"/>
                <a:cs typeface="Century Gothic Paneuropean"/>
                <a:sym typeface="Century Gothic Paneuropean"/>
              </a:rPr>
              <a:t>Umuarama</a:t>
            </a:r>
          </a:p>
        </p:txBody>
      </p:sp>
      <p:sp>
        <p:nvSpPr>
          <p:cNvPr name="TextBox 14" id="14"/>
          <p:cNvSpPr txBox="true"/>
          <p:nvPr/>
        </p:nvSpPr>
        <p:spPr>
          <a:xfrm rot="0">
            <a:off x="3265275" y="4538521"/>
            <a:ext cx="1878211" cy="266700"/>
          </a:xfrm>
          <a:prstGeom prst="rect">
            <a:avLst/>
          </a:prstGeom>
        </p:spPr>
        <p:txBody>
          <a:bodyPr anchor="t" rtlCol="false" tIns="0" lIns="0" bIns="0" rIns="0">
            <a:spAutoFit/>
          </a:bodyPr>
          <a:lstStyle/>
          <a:p>
            <a:pPr algn="ctr">
              <a:lnSpc>
                <a:spcPts val="2100"/>
              </a:lnSpc>
              <a:spcBef>
                <a:spcPct val="0"/>
              </a:spcBef>
            </a:pPr>
            <a:r>
              <a:rPr lang="en-US" sz="1500">
                <a:solidFill>
                  <a:srgbClr val="FFFFFF"/>
                </a:solidFill>
                <a:latin typeface="Century Gothic Paneuropean"/>
                <a:ea typeface="Century Gothic Paneuropean"/>
                <a:cs typeface="Century Gothic Paneuropean"/>
                <a:sym typeface="Century Gothic Paneuropean"/>
              </a:rPr>
              <a:t> Monte Carmelo</a:t>
            </a:r>
          </a:p>
        </p:txBody>
      </p:sp>
      <p:sp>
        <p:nvSpPr>
          <p:cNvPr name="TextBox 15" id="15"/>
          <p:cNvSpPr txBox="true"/>
          <p:nvPr/>
        </p:nvSpPr>
        <p:spPr>
          <a:xfrm rot="0">
            <a:off x="3281870" y="5267184"/>
            <a:ext cx="1845022" cy="266700"/>
          </a:xfrm>
          <a:prstGeom prst="rect">
            <a:avLst/>
          </a:prstGeom>
        </p:spPr>
        <p:txBody>
          <a:bodyPr anchor="t" rtlCol="false" tIns="0" lIns="0" bIns="0" rIns="0">
            <a:spAutoFit/>
          </a:bodyPr>
          <a:lstStyle/>
          <a:p>
            <a:pPr algn="ctr">
              <a:lnSpc>
                <a:spcPts val="2100"/>
              </a:lnSpc>
              <a:spcBef>
                <a:spcPct val="0"/>
              </a:spcBef>
            </a:pPr>
            <a:r>
              <a:rPr lang="en-US" sz="1500">
                <a:solidFill>
                  <a:srgbClr val="FFFFFF"/>
                </a:solidFill>
                <a:latin typeface="Century Gothic Paneuropean"/>
                <a:ea typeface="Century Gothic Paneuropean"/>
                <a:cs typeface="Century Gothic Paneuropean"/>
                <a:sym typeface="Century Gothic Paneuropean"/>
              </a:rPr>
              <a:t> Patos de Minas</a:t>
            </a:r>
          </a:p>
        </p:txBody>
      </p:sp>
      <p:sp>
        <p:nvSpPr>
          <p:cNvPr name="TextBox 16" id="16"/>
          <p:cNvSpPr txBox="true"/>
          <p:nvPr/>
        </p:nvSpPr>
        <p:spPr>
          <a:xfrm rot="0">
            <a:off x="3623951" y="5995846"/>
            <a:ext cx="1160859" cy="266700"/>
          </a:xfrm>
          <a:prstGeom prst="rect">
            <a:avLst/>
          </a:prstGeom>
        </p:spPr>
        <p:txBody>
          <a:bodyPr anchor="t" rtlCol="false" tIns="0" lIns="0" bIns="0" rIns="0">
            <a:spAutoFit/>
          </a:bodyPr>
          <a:lstStyle/>
          <a:p>
            <a:pPr algn="ctr">
              <a:lnSpc>
                <a:spcPts val="2100"/>
              </a:lnSpc>
              <a:spcBef>
                <a:spcPct val="0"/>
              </a:spcBef>
            </a:pPr>
            <a:r>
              <a:rPr lang="en-US" sz="1500">
                <a:solidFill>
                  <a:srgbClr val="FFFFFF"/>
                </a:solidFill>
                <a:latin typeface="Century Gothic Paneuropean"/>
                <a:ea typeface="Century Gothic Paneuropean"/>
                <a:cs typeface="Century Gothic Paneuropean"/>
                <a:sym typeface="Century Gothic Paneuropean"/>
              </a:rPr>
              <a:t> Pontal</a:t>
            </a:r>
          </a:p>
        </p:txBody>
      </p:sp>
      <p:sp>
        <p:nvSpPr>
          <p:cNvPr name="TextBox 17" id="17"/>
          <p:cNvSpPr txBox="true"/>
          <p:nvPr/>
        </p:nvSpPr>
        <p:spPr>
          <a:xfrm rot="0">
            <a:off x="2196970" y="311455"/>
            <a:ext cx="3918566" cy="729082"/>
          </a:xfrm>
          <a:prstGeom prst="rect">
            <a:avLst/>
          </a:prstGeom>
        </p:spPr>
        <p:txBody>
          <a:bodyPr anchor="t" rtlCol="false" tIns="0" lIns="0" bIns="0" rIns="0">
            <a:spAutoFit/>
          </a:bodyPr>
          <a:lstStyle/>
          <a:p>
            <a:pPr algn="l">
              <a:lnSpc>
                <a:spcPts val="6014"/>
              </a:lnSpc>
            </a:pPr>
            <a:r>
              <a:rPr lang="en-US" sz="4295">
                <a:solidFill>
                  <a:srgbClr val="373372"/>
                </a:solidFill>
                <a:latin typeface="Century Gothic Paneuropean"/>
                <a:ea typeface="Century Gothic Paneuropean"/>
                <a:cs typeface="Century Gothic Paneuropean"/>
                <a:sym typeface="Century Gothic Paneuropean"/>
              </a:rPr>
              <a:t>Nos Campus</a:t>
            </a:r>
          </a:p>
        </p:txBody>
      </p:sp>
      <p:sp>
        <p:nvSpPr>
          <p:cNvPr name="TextBox 18" id="18"/>
          <p:cNvSpPr txBox="true"/>
          <p:nvPr/>
        </p:nvSpPr>
        <p:spPr>
          <a:xfrm rot="0">
            <a:off x="8755655" y="3230267"/>
            <a:ext cx="2513946" cy="560950"/>
          </a:xfrm>
          <a:prstGeom prst="rect">
            <a:avLst/>
          </a:prstGeom>
        </p:spPr>
        <p:txBody>
          <a:bodyPr anchor="t" rtlCol="false" tIns="0" lIns="0" bIns="0" rIns="0">
            <a:spAutoFit/>
          </a:bodyPr>
          <a:lstStyle/>
          <a:p>
            <a:pPr algn="l">
              <a:lnSpc>
                <a:spcPts val="4641"/>
              </a:lnSpc>
            </a:pPr>
            <a:r>
              <a:rPr lang="en-US" b="true" sz="3315">
                <a:solidFill>
                  <a:srgbClr val="373372"/>
                </a:solidFill>
                <a:latin typeface="Century Gothic Paneuropean Bold"/>
                <a:ea typeface="Century Gothic Paneuropean Bold"/>
                <a:cs typeface="Century Gothic Paneuropean Bold"/>
                <a:sym typeface="Century Gothic Paneuropean Bold"/>
              </a:rPr>
              <a:t>UBERLÂNDIA</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968105" y="6095130"/>
            <a:ext cx="2074692" cy="606847"/>
          </a:xfrm>
          <a:custGeom>
            <a:avLst/>
            <a:gdLst/>
            <a:ahLst/>
            <a:cxnLst/>
            <a:rect r="r" b="b" t="t" l="l"/>
            <a:pathLst>
              <a:path h="606847" w="2074692">
                <a:moveTo>
                  <a:pt x="0" y="0"/>
                </a:moveTo>
                <a:lnTo>
                  <a:pt x="2074692" y="0"/>
                </a:lnTo>
                <a:lnTo>
                  <a:pt x="2074692" y="606848"/>
                </a:lnTo>
                <a:lnTo>
                  <a:pt x="0" y="606848"/>
                </a:lnTo>
                <a:lnTo>
                  <a:pt x="0" y="0"/>
                </a:lnTo>
                <a:close/>
              </a:path>
            </a:pathLst>
          </a:custGeom>
          <a:blipFill>
            <a:blip r:embed="rId2"/>
            <a:stretch>
              <a:fillRect l="0" t="0" r="0" b="0"/>
            </a:stretch>
          </a:blipFill>
        </p:spPr>
      </p:sp>
      <p:grpSp>
        <p:nvGrpSpPr>
          <p:cNvPr name="Group 3" id="3"/>
          <p:cNvGrpSpPr/>
          <p:nvPr/>
        </p:nvGrpSpPr>
        <p:grpSpPr>
          <a:xfrm rot="0">
            <a:off x="4433018" y="1465346"/>
            <a:ext cx="4381214" cy="1089976"/>
            <a:chOff x="0" y="0"/>
            <a:chExt cx="5841618" cy="1453301"/>
          </a:xfrm>
        </p:grpSpPr>
        <p:sp>
          <p:nvSpPr>
            <p:cNvPr name="Freeform 4" id="4"/>
            <p:cNvSpPr/>
            <p:nvPr/>
          </p:nvSpPr>
          <p:spPr>
            <a:xfrm flipH="false" flipV="false" rot="0">
              <a:off x="0" y="0"/>
              <a:ext cx="5841618" cy="1453301"/>
            </a:xfrm>
            <a:custGeom>
              <a:avLst/>
              <a:gdLst/>
              <a:ahLst/>
              <a:cxnLst/>
              <a:rect r="r" b="b" t="t" l="l"/>
              <a:pathLst>
                <a:path h="1453301" w="5841618">
                  <a:moveTo>
                    <a:pt x="0" y="0"/>
                  </a:moveTo>
                  <a:lnTo>
                    <a:pt x="5841618" y="0"/>
                  </a:lnTo>
                  <a:lnTo>
                    <a:pt x="5841618" y="1453301"/>
                  </a:lnTo>
                  <a:lnTo>
                    <a:pt x="0" y="1453301"/>
                  </a:lnTo>
                  <a:lnTo>
                    <a:pt x="0" y="0"/>
                  </a:lnTo>
                  <a:close/>
                </a:path>
              </a:pathLst>
            </a:custGeom>
            <a:blipFill>
              <a:blip r:embed="rId3">
                <a:extLst>
                  <a:ext uri="{96DAC541-7B7A-43D3-8B79-37D633B846F1}">
                    <asvg:svgBlip xmlns:asvg="http://schemas.microsoft.com/office/drawing/2016/SVG/main" r:embed="rId4"/>
                  </a:ext>
                </a:extLst>
              </a:blip>
              <a:stretch>
                <a:fillRect l="-6" t="0" r="-6" b="0"/>
              </a:stretch>
            </a:blipFill>
          </p:spPr>
        </p:sp>
        <p:sp>
          <p:nvSpPr>
            <p:cNvPr name="TextBox 5" id="5"/>
            <p:cNvSpPr txBox="true"/>
            <p:nvPr/>
          </p:nvSpPr>
          <p:spPr>
            <a:xfrm rot="0">
              <a:off x="1241968" y="320710"/>
              <a:ext cx="3644820" cy="815538"/>
            </a:xfrm>
            <a:prstGeom prst="rect">
              <a:avLst/>
            </a:prstGeom>
          </p:spPr>
          <p:txBody>
            <a:bodyPr anchor="t" rtlCol="false" tIns="0" lIns="0" bIns="0" rIns="0">
              <a:spAutoFit/>
            </a:bodyPr>
            <a:lstStyle/>
            <a:p>
              <a:pPr algn="ctr">
                <a:lnSpc>
                  <a:spcPts val="2520"/>
                </a:lnSpc>
              </a:pPr>
              <a:r>
                <a:rPr lang="en-US" sz="1800" b="true">
                  <a:solidFill>
                    <a:srgbClr val="373372"/>
                  </a:solidFill>
                  <a:latin typeface="Century Gothic Paneuropean Bold"/>
                  <a:ea typeface="Century Gothic Paneuropean Bold"/>
                  <a:cs typeface="Century Gothic Paneuropean Bold"/>
                  <a:sym typeface="Century Gothic Paneuropean Bold"/>
                </a:rPr>
                <a:t>Glória </a:t>
              </a:r>
            </a:p>
            <a:p>
              <a:pPr algn="ctr">
                <a:lnSpc>
                  <a:spcPts val="2520"/>
                </a:lnSpc>
                <a:spcBef>
                  <a:spcPct val="0"/>
                </a:spcBef>
              </a:pPr>
              <a:r>
                <a:rPr lang="en-US" b="true" sz="1800">
                  <a:solidFill>
                    <a:srgbClr val="373372"/>
                  </a:solidFill>
                  <a:latin typeface="Century Gothic Paneuropean Bold"/>
                  <a:ea typeface="Century Gothic Paneuropean Bold"/>
                  <a:cs typeface="Century Gothic Paneuropean Bold"/>
                  <a:sym typeface="Century Gothic Paneuropean Bold"/>
                </a:rPr>
                <a:t>(685 hectares)</a:t>
              </a:r>
            </a:p>
          </p:txBody>
        </p:sp>
      </p:grpSp>
      <p:grpSp>
        <p:nvGrpSpPr>
          <p:cNvPr name="Group 6" id="6"/>
          <p:cNvGrpSpPr/>
          <p:nvPr/>
        </p:nvGrpSpPr>
        <p:grpSpPr>
          <a:xfrm rot="0">
            <a:off x="4433018" y="2678998"/>
            <a:ext cx="4381214" cy="1089827"/>
            <a:chOff x="0" y="0"/>
            <a:chExt cx="5841618" cy="1453103"/>
          </a:xfrm>
        </p:grpSpPr>
        <p:sp>
          <p:nvSpPr>
            <p:cNvPr name="Freeform 7" id="7"/>
            <p:cNvSpPr/>
            <p:nvPr/>
          </p:nvSpPr>
          <p:spPr>
            <a:xfrm flipH="false" flipV="false" rot="0">
              <a:off x="0" y="0"/>
              <a:ext cx="5841618" cy="1453103"/>
            </a:xfrm>
            <a:custGeom>
              <a:avLst/>
              <a:gdLst/>
              <a:ahLst/>
              <a:cxnLst/>
              <a:rect r="r" b="b" t="t" l="l"/>
              <a:pathLst>
                <a:path h="1453103" w="5841618">
                  <a:moveTo>
                    <a:pt x="0" y="0"/>
                  </a:moveTo>
                  <a:lnTo>
                    <a:pt x="5841618" y="0"/>
                  </a:lnTo>
                  <a:lnTo>
                    <a:pt x="5841618" y="1453103"/>
                  </a:lnTo>
                  <a:lnTo>
                    <a:pt x="0" y="145310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0">
              <a:off x="856339" y="244063"/>
              <a:ext cx="4416079" cy="815340"/>
            </a:xfrm>
            <a:prstGeom prst="rect">
              <a:avLst/>
            </a:prstGeom>
          </p:spPr>
          <p:txBody>
            <a:bodyPr anchor="t" rtlCol="false" tIns="0" lIns="0" bIns="0" rIns="0">
              <a:spAutoFit/>
            </a:bodyPr>
            <a:lstStyle/>
            <a:p>
              <a:pPr algn="ctr">
                <a:lnSpc>
                  <a:spcPts val="2520"/>
                </a:lnSpc>
              </a:pPr>
              <a:r>
                <a:rPr lang="en-US" sz="1800" b="true">
                  <a:solidFill>
                    <a:srgbClr val="373372"/>
                  </a:solidFill>
                  <a:latin typeface="Century Gothic Paneuropean Bold"/>
                  <a:ea typeface="Century Gothic Paneuropean Bold"/>
                  <a:cs typeface="Century Gothic Paneuropean Bold"/>
                  <a:sym typeface="Century Gothic Paneuropean Bold"/>
                </a:rPr>
                <a:t>Capim Branco</a:t>
              </a:r>
            </a:p>
            <a:p>
              <a:pPr algn="ctr">
                <a:lnSpc>
                  <a:spcPts val="2520"/>
                </a:lnSpc>
                <a:spcBef>
                  <a:spcPct val="0"/>
                </a:spcBef>
              </a:pPr>
              <a:r>
                <a:rPr lang="en-US" b="true" sz="1800">
                  <a:solidFill>
                    <a:srgbClr val="373372"/>
                  </a:solidFill>
                  <a:latin typeface="Century Gothic Paneuropean Bold"/>
                  <a:ea typeface="Century Gothic Paneuropean Bold"/>
                  <a:cs typeface="Century Gothic Paneuropean Bold"/>
                  <a:sym typeface="Century Gothic Paneuropean Bold"/>
                </a:rPr>
                <a:t> (373 hectares)</a:t>
              </a:r>
            </a:p>
          </p:txBody>
        </p:sp>
      </p:grpSp>
      <p:grpSp>
        <p:nvGrpSpPr>
          <p:cNvPr name="Group 9" id="9"/>
          <p:cNvGrpSpPr/>
          <p:nvPr/>
        </p:nvGrpSpPr>
        <p:grpSpPr>
          <a:xfrm rot="0">
            <a:off x="4433018" y="3892650"/>
            <a:ext cx="4381214" cy="1089827"/>
            <a:chOff x="0" y="0"/>
            <a:chExt cx="5841618" cy="1453103"/>
          </a:xfrm>
        </p:grpSpPr>
        <p:sp>
          <p:nvSpPr>
            <p:cNvPr name="Freeform 10" id="10"/>
            <p:cNvSpPr/>
            <p:nvPr/>
          </p:nvSpPr>
          <p:spPr>
            <a:xfrm flipH="false" flipV="false" rot="0">
              <a:off x="0" y="0"/>
              <a:ext cx="5841618" cy="1453103"/>
            </a:xfrm>
            <a:custGeom>
              <a:avLst/>
              <a:gdLst/>
              <a:ahLst/>
              <a:cxnLst/>
              <a:rect r="r" b="b" t="t" l="l"/>
              <a:pathLst>
                <a:path h="1453103" w="5841618">
                  <a:moveTo>
                    <a:pt x="0" y="0"/>
                  </a:moveTo>
                  <a:lnTo>
                    <a:pt x="5841618" y="0"/>
                  </a:lnTo>
                  <a:lnTo>
                    <a:pt x="5841618" y="1453103"/>
                  </a:lnTo>
                  <a:lnTo>
                    <a:pt x="0" y="145310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1" id="11"/>
            <p:cNvSpPr txBox="true"/>
            <p:nvPr/>
          </p:nvSpPr>
          <p:spPr>
            <a:xfrm rot="0">
              <a:off x="1184995" y="299831"/>
              <a:ext cx="4087422" cy="815340"/>
            </a:xfrm>
            <a:prstGeom prst="rect">
              <a:avLst/>
            </a:prstGeom>
          </p:spPr>
          <p:txBody>
            <a:bodyPr anchor="t" rtlCol="false" tIns="0" lIns="0" bIns="0" rIns="0">
              <a:spAutoFit/>
            </a:bodyPr>
            <a:lstStyle/>
            <a:p>
              <a:pPr algn="ctr">
                <a:lnSpc>
                  <a:spcPts val="2520"/>
                </a:lnSpc>
              </a:pPr>
              <a:r>
                <a:rPr lang="en-US" sz="1800" b="true">
                  <a:solidFill>
                    <a:srgbClr val="373372"/>
                  </a:solidFill>
                  <a:latin typeface="Century Gothic Paneuropean Bold"/>
                  <a:ea typeface="Century Gothic Paneuropean Bold"/>
                  <a:cs typeface="Century Gothic Paneuropean Bold"/>
                  <a:sym typeface="Century Gothic Paneuropean Bold"/>
                </a:rPr>
                <a:t>Água Limpa </a:t>
              </a:r>
            </a:p>
            <a:p>
              <a:pPr algn="ctr">
                <a:lnSpc>
                  <a:spcPts val="2520"/>
                </a:lnSpc>
                <a:spcBef>
                  <a:spcPct val="0"/>
                </a:spcBef>
              </a:pPr>
              <a:r>
                <a:rPr lang="en-US" b="true" sz="1800">
                  <a:solidFill>
                    <a:srgbClr val="373372"/>
                  </a:solidFill>
                  <a:latin typeface="Century Gothic Paneuropean Bold"/>
                  <a:ea typeface="Century Gothic Paneuropean Bold"/>
                  <a:cs typeface="Century Gothic Paneuropean Bold"/>
                  <a:sym typeface="Century Gothic Paneuropean Bold"/>
                </a:rPr>
                <a:t>(670 hectares)</a:t>
              </a:r>
            </a:p>
          </p:txBody>
        </p:sp>
      </p:grpSp>
      <p:grpSp>
        <p:nvGrpSpPr>
          <p:cNvPr name="Group 12" id="12"/>
          <p:cNvGrpSpPr/>
          <p:nvPr/>
        </p:nvGrpSpPr>
        <p:grpSpPr>
          <a:xfrm rot="0">
            <a:off x="4433018" y="5106301"/>
            <a:ext cx="4381214" cy="1138717"/>
            <a:chOff x="0" y="0"/>
            <a:chExt cx="5841618" cy="1518290"/>
          </a:xfrm>
        </p:grpSpPr>
        <p:sp>
          <p:nvSpPr>
            <p:cNvPr name="Freeform 13" id="13"/>
            <p:cNvSpPr/>
            <p:nvPr/>
          </p:nvSpPr>
          <p:spPr>
            <a:xfrm flipH="false" flipV="false" rot="0">
              <a:off x="0" y="0"/>
              <a:ext cx="5841618" cy="1453103"/>
            </a:xfrm>
            <a:custGeom>
              <a:avLst/>
              <a:gdLst/>
              <a:ahLst/>
              <a:cxnLst/>
              <a:rect r="r" b="b" t="t" l="l"/>
              <a:pathLst>
                <a:path h="1453103" w="5841618">
                  <a:moveTo>
                    <a:pt x="0" y="0"/>
                  </a:moveTo>
                  <a:lnTo>
                    <a:pt x="5841618" y="0"/>
                  </a:lnTo>
                  <a:lnTo>
                    <a:pt x="5841618" y="1453103"/>
                  </a:lnTo>
                  <a:lnTo>
                    <a:pt x="0" y="145310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4" id="14"/>
            <p:cNvSpPr txBox="true"/>
            <p:nvPr/>
          </p:nvSpPr>
          <p:spPr>
            <a:xfrm rot="0">
              <a:off x="1435920" y="375713"/>
              <a:ext cx="4356832" cy="1142577"/>
            </a:xfrm>
            <a:prstGeom prst="rect">
              <a:avLst/>
            </a:prstGeom>
          </p:spPr>
          <p:txBody>
            <a:bodyPr anchor="t" rtlCol="false" tIns="0" lIns="0" bIns="0" rIns="0">
              <a:spAutoFit/>
            </a:bodyPr>
            <a:lstStyle/>
            <a:p>
              <a:pPr algn="ctr">
                <a:lnSpc>
                  <a:spcPts val="2380"/>
                </a:lnSpc>
              </a:pPr>
              <a:r>
                <a:rPr lang="en-US" sz="1700" b="true">
                  <a:solidFill>
                    <a:srgbClr val="373372"/>
                  </a:solidFill>
                  <a:latin typeface="Century Gothic Paneuropean Bold"/>
                  <a:ea typeface="Century Gothic Paneuropean Bold"/>
                  <a:cs typeface="Century Gothic Paneuropean Bold"/>
                  <a:sym typeface="Century Gothic Paneuropean Bold"/>
                </a:rPr>
                <a:t>Reserva Ecológica do Panga</a:t>
              </a:r>
            </a:p>
            <a:p>
              <a:pPr algn="ctr">
                <a:lnSpc>
                  <a:spcPts val="2380"/>
                </a:lnSpc>
              </a:pPr>
              <a:r>
                <a:rPr lang="en-US" sz="1700" b="true">
                  <a:solidFill>
                    <a:srgbClr val="373372"/>
                  </a:solidFill>
                  <a:latin typeface="Century Gothic Paneuropean Bold"/>
                  <a:ea typeface="Century Gothic Paneuropean Bold"/>
                  <a:cs typeface="Century Gothic Paneuropean Bold"/>
                  <a:sym typeface="Century Gothic Paneuropean Bold"/>
                </a:rPr>
                <a:t>(+400 hectares)</a:t>
              </a:r>
            </a:p>
            <a:p>
              <a:pPr algn="ctr">
                <a:lnSpc>
                  <a:spcPts val="2380"/>
                </a:lnSpc>
                <a:spcBef>
                  <a:spcPct val="0"/>
                </a:spcBef>
              </a:pPr>
            </a:p>
          </p:txBody>
        </p:sp>
      </p:grpSp>
      <p:sp>
        <p:nvSpPr>
          <p:cNvPr name="TextBox 15" id="15"/>
          <p:cNvSpPr txBox="true"/>
          <p:nvPr/>
        </p:nvSpPr>
        <p:spPr>
          <a:xfrm rot="0">
            <a:off x="2263965" y="159301"/>
            <a:ext cx="7865663" cy="729082"/>
          </a:xfrm>
          <a:prstGeom prst="rect">
            <a:avLst/>
          </a:prstGeom>
        </p:spPr>
        <p:txBody>
          <a:bodyPr anchor="t" rtlCol="false" tIns="0" lIns="0" bIns="0" rIns="0">
            <a:spAutoFit/>
          </a:bodyPr>
          <a:lstStyle/>
          <a:p>
            <a:pPr algn="l">
              <a:lnSpc>
                <a:spcPts val="6014"/>
              </a:lnSpc>
            </a:pPr>
            <a:r>
              <a:rPr lang="en-US" sz="4295">
                <a:solidFill>
                  <a:srgbClr val="373372"/>
                </a:solidFill>
                <a:latin typeface="Century Gothic Paneuropean"/>
                <a:ea typeface="Century Gothic Paneuropean"/>
                <a:cs typeface="Century Gothic Paneuropean"/>
                <a:sym typeface="Century Gothic Paneuropean"/>
              </a:rPr>
              <a:t>Installations en plein air</a:t>
            </a:r>
          </a:p>
        </p:txBody>
      </p:sp>
      <p:sp>
        <p:nvSpPr>
          <p:cNvPr name="Freeform 16" id="16"/>
          <p:cNvSpPr/>
          <p:nvPr/>
        </p:nvSpPr>
        <p:spPr>
          <a:xfrm flipH="false" flipV="false" rot="0">
            <a:off x="0" y="10205"/>
            <a:ext cx="1893874" cy="6858000"/>
          </a:xfrm>
          <a:custGeom>
            <a:avLst/>
            <a:gdLst/>
            <a:ahLst/>
            <a:cxnLst/>
            <a:rect r="r" b="b" t="t" l="l"/>
            <a:pathLst>
              <a:path h="6858000" w="1893874">
                <a:moveTo>
                  <a:pt x="0" y="0"/>
                </a:moveTo>
                <a:lnTo>
                  <a:pt x="1893874" y="0"/>
                </a:lnTo>
                <a:lnTo>
                  <a:pt x="1893874" y="6858000"/>
                </a:lnTo>
                <a:lnTo>
                  <a:pt x="0" y="6858000"/>
                </a:lnTo>
                <a:lnTo>
                  <a:pt x="0" y="0"/>
                </a:lnTo>
                <a:close/>
              </a:path>
            </a:pathLst>
          </a:custGeom>
          <a:blipFill>
            <a:blip r:embed="rId5"/>
            <a:stretch>
              <a:fillRect l="-244916" t="0" r="-257353"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2192000" cy="5510881"/>
          </a:xfrm>
          <a:custGeom>
            <a:avLst/>
            <a:gdLst/>
            <a:ahLst/>
            <a:cxnLst/>
            <a:rect r="r" b="b" t="t" l="l"/>
            <a:pathLst>
              <a:path h="5510881" w="12192000">
                <a:moveTo>
                  <a:pt x="0" y="0"/>
                </a:moveTo>
                <a:lnTo>
                  <a:pt x="12192000" y="0"/>
                </a:lnTo>
                <a:lnTo>
                  <a:pt x="12192000" y="5510881"/>
                </a:lnTo>
                <a:lnTo>
                  <a:pt x="0" y="5510881"/>
                </a:lnTo>
                <a:lnTo>
                  <a:pt x="0" y="0"/>
                </a:lnTo>
                <a:close/>
              </a:path>
            </a:pathLst>
          </a:custGeom>
          <a:blipFill>
            <a:blip r:embed="rId2"/>
            <a:stretch>
              <a:fillRect l="0" t="0" r="0" b="-24444"/>
            </a:stretch>
          </a:blipFill>
        </p:spPr>
      </p:sp>
      <p:sp>
        <p:nvSpPr>
          <p:cNvPr name="Freeform 3" id="3"/>
          <p:cNvSpPr/>
          <p:nvPr/>
        </p:nvSpPr>
        <p:spPr>
          <a:xfrm flipH="false" flipV="false" rot="0">
            <a:off x="8135352" y="5592683"/>
            <a:ext cx="3962508" cy="1159034"/>
          </a:xfrm>
          <a:custGeom>
            <a:avLst/>
            <a:gdLst/>
            <a:ahLst/>
            <a:cxnLst/>
            <a:rect r="r" b="b" t="t" l="l"/>
            <a:pathLst>
              <a:path h="1159034" w="3962508">
                <a:moveTo>
                  <a:pt x="0" y="0"/>
                </a:moveTo>
                <a:lnTo>
                  <a:pt x="3962508" y="0"/>
                </a:lnTo>
                <a:lnTo>
                  <a:pt x="3962508" y="1159034"/>
                </a:lnTo>
                <a:lnTo>
                  <a:pt x="0" y="1159034"/>
                </a:lnTo>
                <a:lnTo>
                  <a:pt x="0" y="0"/>
                </a:lnTo>
                <a:close/>
              </a:path>
            </a:pathLst>
          </a:custGeom>
          <a:blipFill>
            <a:blip r:embed="rId3"/>
            <a:stretch>
              <a:fillRect l="0" t="0" r="0" b="0"/>
            </a:stretch>
          </a:blipFill>
        </p:spPr>
      </p:sp>
      <p:sp>
        <p:nvSpPr>
          <p:cNvPr name="TextBox 4" id="4"/>
          <p:cNvSpPr txBox="true"/>
          <p:nvPr/>
        </p:nvSpPr>
        <p:spPr>
          <a:xfrm rot="0">
            <a:off x="176613" y="5782340"/>
            <a:ext cx="7693397" cy="694058"/>
          </a:xfrm>
          <a:prstGeom prst="rect">
            <a:avLst/>
          </a:prstGeom>
        </p:spPr>
        <p:txBody>
          <a:bodyPr anchor="t" rtlCol="false" tIns="0" lIns="0" bIns="0" rIns="0">
            <a:spAutoFit/>
          </a:bodyPr>
          <a:lstStyle/>
          <a:p>
            <a:pPr algn="l">
              <a:lnSpc>
                <a:spcPts val="5706"/>
              </a:lnSpc>
            </a:pPr>
            <a:r>
              <a:rPr lang="en-US" sz="4076">
                <a:solidFill>
                  <a:srgbClr val="373372"/>
                </a:solidFill>
                <a:latin typeface="Century Gothic Paneuropean"/>
                <a:ea typeface="Century Gothic Paneuropean"/>
                <a:cs typeface="Century Gothic Paneuropean"/>
                <a:sym typeface="Century Gothic Paneuropean"/>
              </a:rPr>
              <a:t>Découvrez notre institution</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916725" cy="6858000"/>
            <a:chOff x="0" y="0"/>
            <a:chExt cx="3833450" cy="13716000"/>
          </a:xfrm>
        </p:grpSpPr>
        <p:sp>
          <p:nvSpPr>
            <p:cNvPr name="Freeform 3" id="3"/>
            <p:cNvSpPr/>
            <p:nvPr/>
          </p:nvSpPr>
          <p:spPr>
            <a:xfrm flipH="false" flipV="false" rot="0">
              <a:off x="0" y="0"/>
              <a:ext cx="3833495" cy="13716000"/>
            </a:xfrm>
            <a:custGeom>
              <a:avLst/>
              <a:gdLst/>
              <a:ahLst/>
              <a:cxnLst/>
              <a:rect r="r" b="b" t="t" l="l"/>
              <a:pathLst>
                <a:path h="13716000" w="3833495">
                  <a:moveTo>
                    <a:pt x="0" y="0"/>
                  </a:moveTo>
                  <a:lnTo>
                    <a:pt x="3833495" y="0"/>
                  </a:lnTo>
                  <a:lnTo>
                    <a:pt x="3833495" y="13716000"/>
                  </a:lnTo>
                  <a:lnTo>
                    <a:pt x="0" y="13716000"/>
                  </a:lnTo>
                  <a:lnTo>
                    <a:pt x="0" y="0"/>
                  </a:lnTo>
                  <a:close/>
                </a:path>
              </a:pathLst>
            </a:custGeom>
            <a:blipFill>
              <a:blip r:embed="rId2"/>
              <a:stretch>
                <a:fillRect l="-167372" t="0" r="-167371" b="0"/>
              </a:stretch>
            </a:blipFill>
          </p:spPr>
        </p:sp>
      </p:grpSp>
      <p:grpSp>
        <p:nvGrpSpPr>
          <p:cNvPr name="Group 4" id="4"/>
          <p:cNvGrpSpPr/>
          <p:nvPr/>
        </p:nvGrpSpPr>
        <p:grpSpPr>
          <a:xfrm rot="0">
            <a:off x="0" y="0"/>
            <a:ext cx="1916725" cy="6858000"/>
            <a:chOff x="0" y="0"/>
            <a:chExt cx="3833450" cy="13716000"/>
          </a:xfrm>
        </p:grpSpPr>
        <p:sp>
          <p:nvSpPr>
            <p:cNvPr name="Freeform 5" id="5"/>
            <p:cNvSpPr/>
            <p:nvPr/>
          </p:nvSpPr>
          <p:spPr>
            <a:xfrm flipH="false" flipV="false" rot="0">
              <a:off x="0" y="0"/>
              <a:ext cx="3833495" cy="13716000"/>
            </a:xfrm>
            <a:custGeom>
              <a:avLst/>
              <a:gdLst/>
              <a:ahLst/>
              <a:cxnLst/>
              <a:rect r="r" b="b" t="t" l="l"/>
              <a:pathLst>
                <a:path h="13716000" w="3833495">
                  <a:moveTo>
                    <a:pt x="0" y="0"/>
                  </a:moveTo>
                  <a:lnTo>
                    <a:pt x="3833495" y="0"/>
                  </a:lnTo>
                  <a:lnTo>
                    <a:pt x="3833495" y="13716000"/>
                  </a:lnTo>
                  <a:lnTo>
                    <a:pt x="0" y="13716000"/>
                  </a:lnTo>
                  <a:lnTo>
                    <a:pt x="0" y="0"/>
                  </a:lnTo>
                  <a:close/>
                </a:path>
              </a:pathLst>
            </a:custGeom>
            <a:blipFill>
              <a:blip r:embed="rId3"/>
              <a:stretch>
                <a:fillRect l="-135426" t="0" r="-550419" b="0"/>
              </a:stretch>
            </a:blipFill>
          </p:spPr>
        </p:sp>
      </p:grpSp>
      <p:grpSp>
        <p:nvGrpSpPr>
          <p:cNvPr name="Group 6" id="6"/>
          <p:cNvGrpSpPr/>
          <p:nvPr/>
        </p:nvGrpSpPr>
        <p:grpSpPr>
          <a:xfrm rot="0">
            <a:off x="9982538" y="6108276"/>
            <a:ext cx="2074692" cy="606847"/>
            <a:chOff x="0" y="0"/>
            <a:chExt cx="4149384" cy="1213694"/>
          </a:xfrm>
        </p:grpSpPr>
        <p:sp>
          <p:nvSpPr>
            <p:cNvPr name="Freeform 7" id="7"/>
            <p:cNvSpPr/>
            <p:nvPr/>
          </p:nvSpPr>
          <p:spPr>
            <a:xfrm flipH="false" flipV="false" rot="0">
              <a:off x="0" y="0"/>
              <a:ext cx="4149344" cy="1213739"/>
            </a:xfrm>
            <a:custGeom>
              <a:avLst/>
              <a:gdLst/>
              <a:ahLst/>
              <a:cxnLst/>
              <a:rect r="r" b="b" t="t" l="l"/>
              <a:pathLst>
                <a:path h="1213739" w="4149344">
                  <a:moveTo>
                    <a:pt x="0" y="0"/>
                  </a:moveTo>
                  <a:lnTo>
                    <a:pt x="4149344" y="0"/>
                  </a:lnTo>
                  <a:lnTo>
                    <a:pt x="4149344" y="1213739"/>
                  </a:lnTo>
                  <a:lnTo>
                    <a:pt x="0" y="1213739"/>
                  </a:lnTo>
                  <a:lnTo>
                    <a:pt x="0" y="0"/>
                  </a:lnTo>
                  <a:close/>
                </a:path>
              </a:pathLst>
            </a:custGeom>
            <a:blipFill>
              <a:blip r:embed="rId4"/>
              <a:stretch>
                <a:fillRect l="-41" t="0" r="-42" b="3"/>
              </a:stretch>
            </a:blipFill>
          </p:spPr>
        </p:sp>
      </p:grpSp>
      <p:sp>
        <p:nvSpPr>
          <p:cNvPr name="Freeform 8" id="8"/>
          <p:cNvSpPr/>
          <p:nvPr/>
        </p:nvSpPr>
        <p:spPr>
          <a:xfrm flipH="false" flipV="false" rot="0">
            <a:off x="2549282" y="1516110"/>
            <a:ext cx="8897254" cy="2898348"/>
          </a:xfrm>
          <a:custGeom>
            <a:avLst/>
            <a:gdLst/>
            <a:ahLst/>
            <a:cxnLst/>
            <a:rect r="r" b="b" t="t" l="l"/>
            <a:pathLst>
              <a:path h="2898348" w="8897254">
                <a:moveTo>
                  <a:pt x="0" y="0"/>
                </a:moveTo>
                <a:lnTo>
                  <a:pt x="8897253" y="0"/>
                </a:lnTo>
                <a:lnTo>
                  <a:pt x="8897253" y="2898348"/>
                </a:lnTo>
                <a:lnTo>
                  <a:pt x="0" y="2898348"/>
                </a:lnTo>
                <a:lnTo>
                  <a:pt x="0" y="0"/>
                </a:lnTo>
                <a:close/>
              </a:path>
            </a:pathLst>
          </a:custGeom>
          <a:blipFill>
            <a:blip r:embed="rId5"/>
            <a:stretch>
              <a:fillRect l="-61" t="0" r="-61" b="0"/>
            </a:stretch>
          </a:blipFill>
        </p:spPr>
      </p:sp>
      <p:sp>
        <p:nvSpPr>
          <p:cNvPr name="Freeform 9" id="9"/>
          <p:cNvSpPr/>
          <p:nvPr/>
        </p:nvSpPr>
        <p:spPr>
          <a:xfrm flipH="false" flipV="false" rot="0">
            <a:off x="3333555" y="1679662"/>
            <a:ext cx="471335" cy="465443"/>
          </a:xfrm>
          <a:custGeom>
            <a:avLst/>
            <a:gdLst/>
            <a:ahLst/>
            <a:cxnLst/>
            <a:rect r="r" b="b" t="t" l="l"/>
            <a:pathLst>
              <a:path h="465443" w="471335">
                <a:moveTo>
                  <a:pt x="0" y="0"/>
                </a:moveTo>
                <a:lnTo>
                  <a:pt x="471335" y="0"/>
                </a:lnTo>
                <a:lnTo>
                  <a:pt x="471335" y="465443"/>
                </a:lnTo>
                <a:lnTo>
                  <a:pt x="0" y="46544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0" id="10"/>
          <p:cNvSpPr/>
          <p:nvPr/>
        </p:nvSpPr>
        <p:spPr>
          <a:xfrm flipH="false" flipV="false" rot="0">
            <a:off x="10158795" y="1728649"/>
            <a:ext cx="527349" cy="456816"/>
          </a:xfrm>
          <a:custGeom>
            <a:avLst/>
            <a:gdLst/>
            <a:ahLst/>
            <a:cxnLst/>
            <a:rect r="r" b="b" t="t" l="l"/>
            <a:pathLst>
              <a:path h="456816" w="527349">
                <a:moveTo>
                  <a:pt x="0" y="0"/>
                </a:moveTo>
                <a:lnTo>
                  <a:pt x="527349" y="0"/>
                </a:lnTo>
                <a:lnTo>
                  <a:pt x="527349" y="456816"/>
                </a:lnTo>
                <a:lnTo>
                  <a:pt x="0" y="45681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1" id="11"/>
          <p:cNvSpPr/>
          <p:nvPr/>
        </p:nvSpPr>
        <p:spPr>
          <a:xfrm flipH="false" flipV="false" rot="0">
            <a:off x="7875991" y="1728649"/>
            <a:ext cx="529642" cy="456816"/>
          </a:xfrm>
          <a:custGeom>
            <a:avLst/>
            <a:gdLst/>
            <a:ahLst/>
            <a:cxnLst/>
            <a:rect r="r" b="b" t="t" l="l"/>
            <a:pathLst>
              <a:path h="456816" w="529642">
                <a:moveTo>
                  <a:pt x="0" y="0"/>
                </a:moveTo>
                <a:lnTo>
                  <a:pt x="529642" y="0"/>
                </a:lnTo>
                <a:lnTo>
                  <a:pt x="529642" y="456816"/>
                </a:lnTo>
                <a:lnTo>
                  <a:pt x="0" y="45681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2" id="12"/>
          <p:cNvSpPr/>
          <p:nvPr/>
        </p:nvSpPr>
        <p:spPr>
          <a:xfrm flipH="false" flipV="false" rot="0">
            <a:off x="5646254" y="1697062"/>
            <a:ext cx="425800" cy="430645"/>
          </a:xfrm>
          <a:custGeom>
            <a:avLst/>
            <a:gdLst/>
            <a:ahLst/>
            <a:cxnLst/>
            <a:rect r="r" b="b" t="t" l="l"/>
            <a:pathLst>
              <a:path h="430645" w="425800">
                <a:moveTo>
                  <a:pt x="0" y="0"/>
                </a:moveTo>
                <a:lnTo>
                  <a:pt x="425800" y="0"/>
                </a:lnTo>
                <a:lnTo>
                  <a:pt x="425800" y="430644"/>
                </a:lnTo>
                <a:lnTo>
                  <a:pt x="0" y="430644"/>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3" id="13"/>
          <p:cNvSpPr txBox="true"/>
          <p:nvPr/>
        </p:nvSpPr>
        <p:spPr>
          <a:xfrm rot="0">
            <a:off x="2196970" y="228590"/>
            <a:ext cx="8225500" cy="728980"/>
          </a:xfrm>
          <a:prstGeom prst="rect">
            <a:avLst/>
          </a:prstGeom>
        </p:spPr>
        <p:txBody>
          <a:bodyPr anchor="t" rtlCol="false" tIns="0" lIns="0" bIns="0" rIns="0">
            <a:spAutoFit/>
          </a:bodyPr>
          <a:lstStyle/>
          <a:p>
            <a:pPr algn="l">
              <a:lnSpc>
                <a:spcPts val="6014"/>
              </a:lnSpc>
            </a:pPr>
            <a:r>
              <a:rPr lang="en-US" sz="4295" spc="4">
                <a:solidFill>
                  <a:srgbClr val="373372"/>
                </a:solidFill>
                <a:latin typeface="Century Gothic Paneuropean"/>
                <a:ea typeface="Century Gothic Paneuropean"/>
                <a:cs typeface="Century Gothic Paneuropean"/>
                <a:sym typeface="Century Gothic Paneuropean"/>
              </a:rPr>
              <a:t>Nos niveaux d’enseignement</a:t>
            </a:r>
          </a:p>
        </p:txBody>
      </p:sp>
      <p:sp>
        <p:nvSpPr>
          <p:cNvPr name="TextBox 14" id="14"/>
          <p:cNvSpPr txBox="true"/>
          <p:nvPr/>
        </p:nvSpPr>
        <p:spPr>
          <a:xfrm rot="0">
            <a:off x="2705705" y="2482615"/>
            <a:ext cx="1775883" cy="999564"/>
          </a:xfrm>
          <a:prstGeom prst="rect">
            <a:avLst/>
          </a:prstGeom>
        </p:spPr>
        <p:txBody>
          <a:bodyPr anchor="t" rtlCol="false" tIns="0" lIns="0" bIns="0" rIns="0">
            <a:spAutoFit/>
          </a:bodyPr>
          <a:lstStyle/>
          <a:p>
            <a:pPr algn="ctr">
              <a:lnSpc>
                <a:spcPts val="2671"/>
              </a:lnSpc>
              <a:spcBef>
                <a:spcPct val="0"/>
              </a:spcBef>
            </a:pPr>
            <a:r>
              <a:rPr lang="en-US" b="true" sz="1908">
                <a:solidFill>
                  <a:srgbClr val="373372"/>
                </a:solidFill>
                <a:latin typeface="Century Gothic Paneuropean Bold"/>
                <a:ea typeface="Century Gothic Paneuropean Bold"/>
                <a:cs typeface="Century Gothic Paneuropean Bold"/>
                <a:sym typeface="Century Gothic Paneuropean Bold"/>
              </a:rPr>
              <a:t>Éducation primaire et fondamentale</a:t>
            </a:r>
          </a:p>
        </p:txBody>
      </p:sp>
      <p:sp>
        <p:nvSpPr>
          <p:cNvPr name="TextBox 15" id="15"/>
          <p:cNvSpPr txBox="true"/>
          <p:nvPr/>
        </p:nvSpPr>
        <p:spPr>
          <a:xfrm rot="0">
            <a:off x="2705705" y="4510409"/>
            <a:ext cx="1658899" cy="258608"/>
          </a:xfrm>
          <a:prstGeom prst="rect">
            <a:avLst/>
          </a:prstGeom>
        </p:spPr>
        <p:txBody>
          <a:bodyPr anchor="t" rtlCol="false" tIns="0" lIns="0" bIns="0" rIns="0">
            <a:spAutoFit/>
          </a:bodyPr>
          <a:lstStyle/>
          <a:p>
            <a:pPr algn="ctr" marL="0" indent="0" lvl="1">
              <a:lnSpc>
                <a:spcPts val="2165"/>
              </a:lnSpc>
              <a:spcBef>
                <a:spcPct val="0"/>
              </a:spcBef>
            </a:pPr>
            <a:r>
              <a:rPr lang="en-US" b="true" sz="1546" strike="noStrike" u="none">
                <a:solidFill>
                  <a:srgbClr val="373372"/>
                </a:solidFill>
                <a:latin typeface="Century Gothic Paneuropean Bold"/>
                <a:ea typeface="Century Gothic Paneuropean Bold"/>
                <a:cs typeface="Century Gothic Paneuropean Bold"/>
                <a:sym typeface="Century Gothic Paneuropean Bold"/>
              </a:rPr>
              <a:t>ESEBA</a:t>
            </a:r>
          </a:p>
        </p:txBody>
      </p:sp>
      <p:sp>
        <p:nvSpPr>
          <p:cNvPr name="TextBox 16" id="16"/>
          <p:cNvSpPr txBox="true"/>
          <p:nvPr/>
        </p:nvSpPr>
        <p:spPr>
          <a:xfrm rot="0">
            <a:off x="2957856" y="5026275"/>
            <a:ext cx="1154595" cy="220589"/>
          </a:xfrm>
          <a:prstGeom prst="rect">
            <a:avLst/>
          </a:prstGeom>
        </p:spPr>
        <p:txBody>
          <a:bodyPr anchor="t" rtlCol="false" tIns="0" lIns="0" bIns="0" rIns="0">
            <a:spAutoFit/>
          </a:bodyPr>
          <a:lstStyle/>
          <a:p>
            <a:pPr algn="ctr">
              <a:lnSpc>
                <a:spcPts val="1880"/>
              </a:lnSpc>
              <a:spcBef>
                <a:spcPct val="0"/>
              </a:spcBef>
            </a:pPr>
            <a:r>
              <a:rPr lang="en-US" sz="1343">
                <a:solidFill>
                  <a:srgbClr val="373372"/>
                </a:solidFill>
                <a:latin typeface="Century Gothic Paneuropean"/>
                <a:ea typeface="Century Gothic Paneuropean"/>
                <a:cs typeface="Century Gothic Paneuropean"/>
                <a:sym typeface="Century Gothic Paneuropean"/>
              </a:rPr>
              <a:t>eseba.ufu.br</a:t>
            </a:r>
          </a:p>
        </p:txBody>
      </p:sp>
      <p:sp>
        <p:nvSpPr>
          <p:cNvPr name="TextBox 17" id="17"/>
          <p:cNvSpPr txBox="true"/>
          <p:nvPr/>
        </p:nvSpPr>
        <p:spPr>
          <a:xfrm rot="0">
            <a:off x="5358194" y="5026275"/>
            <a:ext cx="1001920" cy="220589"/>
          </a:xfrm>
          <a:prstGeom prst="rect">
            <a:avLst/>
          </a:prstGeom>
        </p:spPr>
        <p:txBody>
          <a:bodyPr anchor="t" rtlCol="false" tIns="0" lIns="0" bIns="0" rIns="0">
            <a:spAutoFit/>
          </a:bodyPr>
          <a:lstStyle/>
          <a:p>
            <a:pPr algn="ctr">
              <a:lnSpc>
                <a:spcPts val="1880"/>
              </a:lnSpc>
              <a:spcBef>
                <a:spcPct val="0"/>
              </a:spcBef>
            </a:pPr>
            <a:r>
              <a:rPr lang="en-US" sz="1343">
                <a:solidFill>
                  <a:srgbClr val="373372"/>
                </a:solidFill>
                <a:latin typeface="Century Gothic Paneuropean"/>
                <a:ea typeface="Century Gothic Paneuropean"/>
                <a:cs typeface="Century Gothic Paneuropean"/>
                <a:sym typeface="Century Gothic Paneuropean"/>
              </a:rPr>
              <a:t>estes.ufu.br</a:t>
            </a:r>
          </a:p>
        </p:txBody>
      </p:sp>
      <p:sp>
        <p:nvSpPr>
          <p:cNvPr name="TextBox 18" id="18"/>
          <p:cNvSpPr txBox="true"/>
          <p:nvPr/>
        </p:nvSpPr>
        <p:spPr>
          <a:xfrm rot="0">
            <a:off x="7358160" y="5209401"/>
            <a:ext cx="1658899" cy="220589"/>
          </a:xfrm>
          <a:prstGeom prst="rect">
            <a:avLst/>
          </a:prstGeom>
        </p:spPr>
        <p:txBody>
          <a:bodyPr anchor="t" rtlCol="false" tIns="0" lIns="0" bIns="0" rIns="0">
            <a:spAutoFit/>
          </a:bodyPr>
          <a:lstStyle/>
          <a:p>
            <a:pPr algn="ctr">
              <a:lnSpc>
                <a:spcPts val="1880"/>
              </a:lnSpc>
              <a:spcBef>
                <a:spcPct val="0"/>
              </a:spcBef>
            </a:pPr>
            <a:r>
              <a:rPr lang="en-US" sz="1343">
                <a:solidFill>
                  <a:srgbClr val="373372"/>
                </a:solidFill>
                <a:latin typeface="Century Gothic Paneuropean"/>
                <a:ea typeface="Century Gothic Paneuropean"/>
                <a:cs typeface="Century Gothic Paneuropean"/>
                <a:sym typeface="Century Gothic Paneuropean"/>
              </a:rPr>
              <a:t>prograd.ufu.br</a:t>
            </a:r>
          </a:p>
        </p:txBody>
      </p:sp>
      <p:sp>
        <p:nvSpPr>
          <p:cNvPr name="TextBox 19" id="19"/>
          <p:cNvSpPr txBox="true"/>
          <p:nvPr/>
        </p:nvSpPr>
        <p:spPr>
          <a:xfrm rot="0">
            <a:off x="9448293" y="5458296"/>
            <a:ext cx="1903228" cy="220589"/>
          </a:xfrm>
          <a:prstGeom prst="rect">
            <a:avLst/>
          </a:prstGeom>
        </p:spPr>
        <p:txBody>
          <a:bodyPr anchor="t" rtlCol="false" tIns="0" lIns="0" bIns="0" rIns="0">
            <a:spAutoFit/>
          </a:bodyPr>
          <a:lstStyle/>
          <a:p>
            <a:pPr algn="ctr">
              <a:lnSpc>
                <a:spcPts val="1880"/>
              </a:lnSpc>
              <a:spcBef>
                <a:spcPct val="0"/>
              </a:spcBef>
            </a:pPr>
            <a:r>
              <a:rPr lang="en-US" sz="1343">
                <a:solidFill>
                  <a:srgbClr val="373372"/>
                </a:solidFill>
                <a:latin typeface="Century Gothic Paneuropean"/>
                <a:ea typeface="Century Gothic Paneuropean"/>
                <a:cs typeface="Century Gothic Paneuropean"/>
                <a:sym typeface="Century Gothic Paneuropean"/>
              </a:rPr>
              <a:t>ufu.br/pos-graduacao</a:t>
            </a:r>
          </a:p>
        </p:txBody>
      </p:sp>
      <p:sp>
        <p:nvSpPr>
          <p:cNvPr name="TextBox 20" id="20"/>
          <p:cNvSpPr txBox="true"/>
          <p:nvPr/>
        </p:nvSpPr>
        <p:spPr>
          <a:xfrm rot="0">
            <a:off x="5029705" y="4531978"/>
            <a:ext cx="1658899" cy="258608"/>
          </a:xfrm>
          <a:prstGeom prst="rect">
            <a:avLst/>
          </a:prstGeom>
        </p:spPr>
        <p:txBody>
          <a:bodyPr anchor="t" rtlCol="false" tIns="0" lIns="0" bIns="0" rIns="0">
            <a:spAutoFit/>
          </a:bodyPr>
          <a:lstStyle/>
          <a:p>
            <a:pPr algn="ctr" marL="0" indent="0" lvl="1">
              <a:lnSpc>
                <a:spcPts val="2165"/>
              </a:lnSpc>
              <a:spcBef>
                <a:spcPct val="0"/>
              </a:spcBef>
            </a:pPr>
            <a:r>
              <a:rPr lang="en-US" b="true" sz="1546" strike="noStrike" u="none">
                <a:solidFill>
                  <a:srgbClr val="373372"/>
                </a:solidFill>
                <a:latin typeface="Century Gothic Paneuropean Bold"/>
                <a:ea typeface="Century Gothic Paneuropean Bold"/>
                <a:cs typeface="Century Gothic Paneuropean Bold"/>
                <a:sym typeface="Century Gothic Paneuropean Bold"/>
              </a:rPr>
              <a:t>ESTES</a:t>
            </a:r>
          </a:p>
        </p:txBody>
      </p:sp>
      <p:sp>
        <p:nvSpPr>
          <p:cNvPr name="TextBox 21" id="21"/>
          <p:cNvSpPr txBox="true"/>
          <p:nvPr/>
        </p:nvSpPr>
        <p:spPr>
          <a:xfrm rot="0">
            <a:off x="7166113" y="4510409"/>
            <a:ext cx="2042994" cy="534916"/>
          </a:xfrm>
          <a:prstGeom prst="rect">
            <a:avLst/>
          </a:prstGeom>
        </p:spPr>
        <p:txBody>
          <a:bodyPr anchor="t" rtlCol="false" tIns="0" lIns="0" bIns="0" rIns="0">
            <a:spAutoFit/>
          </a:bodyPr>
          <a:lstStyle/>
          <a:p>
            <a:pPr algn="l" marL="333923" indent="-166961" lvl="1">
              <a:lnSpc>
                <a:spcPts val="2165"/>
              </a:lnSpc>
              <a:buFont typeface="Arial"/>
              <a:buChar char="•"/>
            </a:pPr>
            <a:r>
              <a:rPr lang="en-US" b="true" sz="1546">
                <a:solidFill>
                  <a:srgbClr val="373372"/>
                </a:solidFill>
                <a:latin typeface="Century Gothic Paneuropean Bold"/>
                <a:ea typeface="Century Gothic Paneuropean Bold"/>
                <a:cs typeface="Century Gothic Paneuropean Bold"/>
                <a:sym typeface="Century Gothic Paneuropean Bold"/>
              </a:rPr>
              <a:t>Licence</a:t>
            </a:r>
          </a:p>
          <a:p>
            <a:pPr algn="l" marL="333923" indent="-166961" lvl="1">
              <a:lnSpc>
                <a:spcPts val="2165"/>
              </a:lnSpc>
              <a:buFont typeface="Arial"/>
              <a:buChar char="•"/>
            </a:pPr>
            <a:r>
              <a:rPr lang="en-US" b="true" sz="1546">
                <a:solidFill>
                  <a:srgbClr val="373372"/>
                </a:solidFill>
                <a:latin typeface="Century Gothic Paneuropean Bold"/>
                <a:ea typeface="Century Gothic Paneuropean Bold"/>
                <a:cs typeface="Century Gothic Paneuropean Bold"/>
                <a:sym typeface="Century Gothic Paneuropean Bold"/>
              </a:rPr>
              <a:t>Baccalauréat</a:t>
            </a:r>
          </a:p>
        </p:txBody>
      </p:sp>
      <p:sp>
        <p:nvSpPr>
          <p:cNvPr name="TextBox 22" id="22"/>
          <p:cNvSpPr txBox="true"/>
          <p:nvPr/>
        </p:nvSpPr>
        <p:spPr>
          <a:xfrm rot="0">
            <a:off x="9448293" y="4531978"/>
            <a:ext cx="1998243" cy="797243"/>
          </a:xfrm>
          <a:prstGeom prst="rect">
            <a:avLst/>
          </a:prstGeom>
        </p:spPr>
        <p:txBody>
          <a:bodyPr anchor="t" rtlCol="false" tIns="0" lIns="0" bIns="0" rIns="0">
            <a:spAutoFit/>
          </a:bodyPr>
          <a:lstStyle/>
          <a:p>
            <a:pPr algn="l" marL="333923" indent="-166962" lvl="1">
              <a:lnSpc>
                <a:spcPts val="2165"/>
              </a:lnSpc>
              <a:buFont typeface="Arial"/>
              <a:buChar char="•"/>
            </a:pPr>
            <a:r>
              <a:rPr lang="en-US" b="true" sz="1546">
                <a:solidFill>
                  <a:srgbClr val="373372"/>
                </a:solidFill>
                <a:latin typeface="Century Gothic Paneuropean Bold"/>
                <a:ea typeface="Century Gothic Paneuropean Bold"/>
                <a:cs typeface="Century Gothic Paneuropean Bold"/>
                <a:sym typeface="Century Gothic Paneuropean Bold"/>
              </a:rPr>
              <a:t>Spécialisation</a:t>
            </a:r>
          </a:p>
          <a:p>
            <a:pPr algn="l" marL="333923" indent="-166962" lvl="1">
              <a:lnSpc>
                <a:spcPts val="2165"/>
              </a:lnSpc>
              <a:buFont typeface="Arial"/>
              <a:buChar char="•"/>
            </a:pPr>
            <a:r>
              <a:rPr lang="en-US" b="true" sz="1546">
                <a:solidFill>
                  <a:srgbClr val="373372"/>
                </a:solidFill>
                <a:latin typeface="Century Gothic Paneuropean Bold"/>
                <a:ea typeface="Century Gothic Paneuropean Bold"/>
                <a:cs typeface="Century Gothic Paneuropean Bold"/>
                <a:sym typeface="Century Gothic Paneuropean Bold"/>
              </a:rPr>
              <a:t>Master</a:t>
            </a:r>
          </a:p>
          <a:p>
            <a:pPr algn="l" marL="333923" indent="-166962" lvl="1">
              <a:lnSpc>
                <a:spcPts val="2165"/>
              </a:lnSpc>
              <a:spcBef>
                <a:spcPct val="0"/>
              </a:spcBef>
              <a:buFont typeface="Arial"/>
              <a:buChar char="•"/>
            </a:pPr>
            <a:r>
              <a:rPr lang="en-US" b="true" sz="1546">
                <a:solidFill>
                  <a:srgbClr val="373372"/>
                </a:solidFill>
                <a:latin typeface="Century Gothic Paneuropean Bold"/>
                <a:ea typeface="Century Gothic Paneuropean Bold"/>
                <a:cs typeface="Century Gothic Paneuropean Bold"/>
                <a:sym typeface="Century Gothic Paneuropean Bold"/>
              </a:rPr>
              <a:t>Doctorat</a:t>
            </a:r>
          </a:p>
        </p:txBody>
      </p:sp>
      <p:sp>
        <p:nvSpPr>
          <p:cNvPr name="TextBox 23" id="23"/>
          <p:cNvSpPr txBox="true"/>
          <p:nvPr/>
        </p:nvSpPr>
        <p:spPr>
          <a:xfrm rot="0">
            <a:off x="4925444" y="2107005"/>
            <a:ext cx="1867421" cy="1336211"/>
          </a:xfrm>
          <a:prstGeom prst="rect">
            <a:avLst/>
          </a:prstGeom>
        </p:spPr>
        <p:txBody>
          <a:bodyPr anchor="t" rtlCol="false" tIns="0" lIns="0" bIns="0" rIns="0">
            <a:spAutoFit/>
          </a:bodyPr>
          <a:lstStyle/>
          <a:p>
            <a:pPr algn="ctr">
              <a:lnSpc>
                <a:spcPts val="2671"/>
              </a:lnSpc>
              <a:spcBef>
                <a:spcPct val="0"/>
              </a:spcBef>
            </a:pPr>
            <a:r>
              <a:rPr lang="en-US" b="true" sz="1908">
                <a:solidFill>
                  <a:srgbClr val="373372"/>
                </a:solidFill>
                <a:latin typeface="Century Gothic Paneuropean Bold"/>
                <a:ea typeface="Century Gothic Paneuropean Bold"/>
                <a:cs typeface="Century Gothic Paneuropean Bold"/>
                <a:sym typeface="Century Gothic Paneuropean Bold"/>
              </a:rPr>
              <a:t>Enseignement technique et formation professionnelle</a:t>
            </a:r>
          </a:p>
        </p:txBody>
      </p:sp>
      <p:sp>
        <p:nvSpPr>
          <p:cNvPr name="TextBox 24" id="24"/>
          <p:cNvSpPr txBox="true"/>
          <p:nvPr/>
        </p:nvSpPr>
        <p:spPr>
          <a:xfrm rot="0">
            <a:off x="7212910" y="2429436"/>
            <a:ext cx="1804149" cy="999564"/>
          </a:xfrm>
          <a:prstGeom prst="rect">
            <a:avLst/>
          </a:prstGeom>
        </p:spPr>
        <p:txBody>
          <a:bodyPr anchor="t" rtlCol="false" tIns="0" lIns="0" bIns="0" rIns="0">
            <a:spAutoFit/>
          </a:bodyPr>
          <a:lstStyle/>
          <a:p>
            <a:pPr algn="ctr">
              <a:lnSpc>
                <a:spcPts val="2671"/>
              </a:lnSpc>
              <a:spcBef>
                <a:spcPct val="0"/>
              </a:spcBef>
            </a:pPr>
            <a:r>
              <a:rPr lang="en-US" b="true" sz="1908">
                <a:solidFill>
                  <a:srgbClr val="373372"/>
                </a:solidFill>
                <a:latin typeface="Century Gothic Paneuropean Bold"/>
                <a:ea typeface="Century Gothic Paneuropean Bold"/>
                <a:cs typeface="Century Gothic Paneuropean Bold"/>
                <a:sym typeface="Century Gothic Paneuropean Bold"/>
              </a:rPr>
              <a:t>Programmes de premier cycle</a:t>
            </a:r>
          </a:p>
        </p:txBody>
      </p:sp>
      <p:sp>
        <p:nvSpPr>
          <p:cNvPr name="TextBox 25" id="25"/>
          <p:cNvSpPr txBox="true"/>
          <p:nvPr/>
        </p:nvSpPr>
        <p:spPr>
          <a:xfrm rot="0">
            <a:off x="9708994" y="2482615"/>
            <a:ext cx="1642527" cy="999564"/>
          </a:xfrm>
          <a:prstGeom prst="rect">
            <a:avLst/>
          </a:prstGeom>
        </p:spPr>
        <p:txBody>
          <a:bodyPr anchor="t" rtlCol="false" tIns="0" lIns="0" bIns="0" rIns="0">
            <a:spAutoFit/>
          </a:bodyPr>
          <a:lstStyle/>
          <a:p>
            <a:pPr algn="ctr">
              <a:lnSpc>
                <a:spcPts val="2671"/>
              </a:lnSpc>
              <a:spcBef>
                <a:spcPct val="0"/>
              </a:spcBef>
            </a:pPr>
            <a:r>
              <a:rPr lang="en-US" b="true" sz="1908">
                <a:solidFill>
                  <a:srgbClr val="373372"/>
                </a:solidFill>
                <a:latin typeface="Century Gothic Paneuropean Bold"/>
                <a:ea typeface="Century Gothic Paneuropean Bold"/>
                <a:cs typeface="Century Gothic Paneuropean Bold"/>
                <a:sym typeface="Century Gothic Paneuropean Bold"/>
              </a:rPr>
              <a:t>Programmes de troisièmes cycle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DAHBHUzU5Vg</dc:identifier>
  <dcterms:modified xsi:type="dcterms:W3CDTF">2011-08-01T06:04:30Z</dcterms:modified>
  <cp:revision>1</cp:revision>
  <dc:title>bienvenue à ufu - site - frances</dc:title>
</cp:coreProperties>
</file>