
<file path=[Content_Types].xml><?xml version="1.0" encoding="utf-8"?>
<Types xmlns="http://schemas.openxmlformats.org/package/2006/content-types">
  <Default ContentType="application/x-fontdata" Extension="fntdata"/>
  <Default ContentType="image/jpeg" Extension="jpeg"/>
  <Default ContentType="image/png" Extension="png"/>
  <Default ContentType="application/vnd.openxmlformats-package.relationships+xml" Extension="rels"/>
  <Default ContentType="image/svg+xml" Extension="svg"/>
  <Default ContentType="application/xml" Extension="xml"/>
  <Override ContentType="application/vnd.openxmlformats-officedocument.extended-properties+xml" PartName="/docProps/app.xml"/>
  <Override ContentType="application/vnd.openxmlformats-package.core-properties+xml" PartName="/docProps/core.xml"/>
  <Override ContentType="application/vnd.openxmlformats-officedocument.presentationml.presentation.main+xml" PartName="/ppt/presentation.xml"/>
  <Override ContentType="application/vnd.openxmlformats-officedocument.presentationml.presProps+xml" PartName="/ppt/presProps.xml"/>
  <Override ContentType="application/vnd.openxmlformats-officedocument.presentationml.slideLayout+xml" PartName="/ppt/slideLayouts/slideLayout1.xml"/>
  <Override ContentType="application/vnd.openxmlformats-officedocument.presentationml.slideLayout+xml" PartName="/ppt/slideLayouts/slideLayout2.xml"/>
  <Override ContentType="application/vnd.openxmlformats-officedocument.presentationml.slideLayout+xml" PartName="/ppt/slideLayouts/slideLayout3.xml"/>
  <Override ContentType="application/vnd.openxmlformats-officedocument.presentationml.slideLayout+xml" PartName="/ppt/slideLayouts/slideLayout4.xml"/>
  <Override ContentType="application/vnd.openxmlformats-officedocument.presentationml.slideLayout+xml" PartName="/ppt/slideLayouts/slideLayout5.xml"/>
  <Override ContentType="application/vnd.openxmlformats-officedocument.presentationml.slideLayout+xml" PartName="/ppt/slideLayouts/slideLayout6.xml"/>
  <Override ContentType="application/vnd.openxmlformats-officedocument.presentationml.slideLayout+xml" PartName="/ppt/slideLayouts/slideLayout7.xml"/>
  <Override ContentType="application/vnd.openxmlformats-officedocument.presentationml.slideLayout+xml" PartName="/ppt/slideLayouts/slideLayout8.xml"/>
  <Override ContentType="application/vnd.openxmlformats-officedocument.presentationml.slideLayout+xml" PartName="/ppt/slideLayouts/slideLayout9.xml"/>
  <Override ContentType="application/vnd.openxmlformats-officedocument.presentationml.slideLayout+xml" PartName="/ppt/slideLayouts/slideLayout10.xml"/>
  <Override ContentType="application/vnd.openxmlformats-officedocument.presentationml.slideLayout+xml" PartName="/ppt/slideLayouts/slideLayout11.xml"/>
  <Override ContentType="application/vnd.openxmlformats-officedocument.presentationml.slideMaster+xml" PartName="/ppt/slideMasters/slideMaster1.xml"/>
  <Override ContentType="application/vnd.openxmlformats-officedocument.presentationml.slide+xml" PartName="/ppt/slides/slide1.xml"/>
  <Override ContentType="application/vnd.openxmlformats-officedocument.presentationml.slide+xml" PartName="/ppt/slides/slide2.xml"/>
  <Override ContentType="application/vnd.openxmlformats-officedocument.presentationml.slide+xml" PartName="/ppt/slides/slide3.xml"/>
  <Override ContentType="application/vnd.openxmlformats-officedocument.presentationml.slide+xml" PartName="/ppt/slides/slide4.xml"/>
  <Override ContentType="application/vnd.openxmlformats-officedocument.presentationml.slide+xml" PartName="/ppt/slides/slide5.xml"/>
  <Override ContentType="application/vnd.openxmlformats-officedocument.presentationml.slide+xml" PartName="/ppt/slides/slide6.xml"/>
  <Override ContentType="application/vnd.openxmlformats-officedocument.presentationml.slide+xml" PartName="/ppt/slides/slide7.xml"/>
  <Override ContentType="application/vnd.openxmlformats-officedocument.presentationml.slide+xml" PartName="/ppt/slides/slide8.xml"/>
  <Override ContentType="application/vnd.openxmlformats-officedocument.presentationml.slide+xml" PartName="/ppt/slides/slide9.xml"/>
  <Override ContentType="application/vnd.openxmlformats-officedocument.presentationml.slide+xml" PartName="/ppt/slides/slide10.xml"/>
  <Override ContentType="application/vnd.openxmlformats-officedocument.presentationml.slide+xml" PartName="/ppt/slides/slide11.xml"/>
  <Override ContentType="application/vnd.openxmlformats-officedocument.presentationml.slide+xml" PartName="/ppt/slides/slide12.xml"/>
  <Override ContentType="application/vnd.openxmlformats-officedocument.presentationml.slide+xml" PartName="/ppt/slides/slide13.xml"/>
  <Override ContentType="application/vnd.openxmlformats-officedocument.presentationml.slide+xml" PartName="/ppt/slides/slide14.xml"/>
  <Override ContentType="application/vnd.openxmlformats-officedocument.presentationml.slide+xml" PartName="/ppt/slides/slide15.xml"/>
  <Override ContentType="application/vnd.openxmlformats-officedocument.presentationml.slide+xml" PartName="/ppt/slides/slide16.xml"/>
  <Override ContentType="application/vnd.openxmlformats-officedocument.presentationml.slide+xml" PartName="/ppt/slides/slide17.xml"/>
  <Override ContentType="application/vnd.openxmlformats-officedocument.presentationml.slide+xml" PartName="/ppt/slides/slide18.xml"/>
  <Override ContentType="application/vnd.openxmlformats-officedocument.presentationml.slide+xml" PartName="/ppt/slides/slide19.xml"/>
  <Override ContentType="application/vnd.openxmlformats-officedocument.presentationml.slide+xml" PartName="/ppt/slides/slide20.xml"/>
  <Override ContentType="application/vnd.openxmlformats-officedocument.presentationml.slide+xml" PartName="/ppt/slides/slide21.xml"/>
  <Override ContentType="application/vnd.openxmlformats-officedocument.presentationml.slide+xml" PartName="/ppt/slides/slide22.xml"/>
  <Override ContentType="application/vnd.openxmlformats-officedocument.presentationml.slide+xml" PartName="/ppt/slides/slide23.xml"/>
  <Override ContentType="application/vnd.openxmlformats-officedocument.presentationml.slide+xml" PartName="/ppt/slides/slide24.xml"/>
  <Override ContentType="application/vnd.openxmlformats-officedocument.presentationml.tableStyles+xml" PartName="/ppt/tableStyles.xml"/>
  <Override ContentType="application/vnd.openxmlformats-officedocument.theme+xml" PartName="/ppt/theme/theme1.xml"/>
  <Override ContentType="application/vnd.openxmlformats-officedocument.presentationml.viewProps+xml" PartName="/ppt/viewProps.xml"/>
</Types>
</file>

<file path=_rels/.rels><?xml version="1.0" encoding="UTF-8" standalone="yes"?><Relationships xmlns="http://schemas.openxmlformats.org/package/2006/relationships"><Relationship Id="rId1" Target="ppt/presentation.xml" Type="http://schemas.openxmlformats.org/officeDocument/2006/relationships/officeDocument"/><Relationship Id="rId2" Target="docProps/thumbnail.jpeg" Type="http://schemas.openxmlformats.org/package/2006/relationships/metadata/thumbnail"/><Relationship Id="rId3" Target="docProps/core.xml" Type="http://schemas.openxmlformats.org/package/2006/relationships/metadata/core-properties"/><Relationship Id="rId4" Target="docProps/app.xml" Type="http://schemas.openxmlformats.org/officeDocument/2006/relationships/extended-properties"/></Relationships>
</file>

<file path=ppt/presentation.xml><?xml version="1.0" encoding="utf-8"?>
<p:presentation xmlns:a="http://schemas.openxmlformats.org/drawingml/2006/main" xmlns:r="http://schemas.openxmlformats.org/officeDocument/2006/relationships" xmlns:p="http://schemas.openxmlformats.org/presentationml/2006/main" saveSubsetFonts="1" embedTrueTypeFonts="true">
  <p:sldMasterIdLst>
    <p:sldMasterId id="2147483648" r:id="rId1"/>
  </p:sldMasterIdLst>
  <p:sldIdLst>
    <p:sldId id="256" r:id="rId6"/>
    <p:sldId id="257" r:id="rId7"/>
    <p:sldId id="258" r:id="rId8"/>
    <p:sldId id="259" r:id="rId9"/>
    <p:sldId id="260" r:id="rId10"/>
    <p:sldId id="261" r:id="rId11"/>
    <p:sldId id="262" r:id="rId12"/>
    <p:sldId id="263" r:id="rId13"/>
    <p:sldId id="264" r:id="rId14"/>
    <p:sldId id="265" r:id="rId15"/>
    <p:sldId id="266" r:id="rId16"/>
    <p:sldId id="267" r:id="rId17"/>
    <p:sldId id="268" r:id="rId18"/>
    <p:sldId id="269" r:id="rId19"/>
    <p:sldId id="270" r:id="rId20"/>
    <p:sldId id="271" r:id="rId21"/>
    <p:sldId id="272" r:id="rId22"/>
    <p:sldId id="273" r:id="rId23"/>
    <p:sldId id="274" r:id="rId24"/>
    <p:sldId id="275" r:id="rId25"/>
    <p:sldId id="276" r:id="rId26"/>
    <p:sldId id="277" r:id="rId27"/>
    <p:sldId id="278" r:id="rId28"/>
    <p:sldId id="279" r:id="rId29"/>
  </p:sldIdLst>
  <p:sldSz cx="18288000" cy="10287000"/>
  <p:notesSz cx="6858000" cy="9144000"/>
  <p:embeddedFontLst>
    <p:embeddedFont>
      <p:font typeface="Mosse Thai Bold" charset="1" panose="00000500000000000000"/>
      <p:regular r:id="rId30"/>
    </p:embeddedFont>
    <p:embeddedFont>
      <p:font typeface="Mosse Thai" charset="1" panose="00000500000000000000"/>
      <p:regular r:id="rId31"/>
    </p:embeddedFont>
    <p:embeddedFont>
      <p:font typeface="Century Gothic Paneuropean" charset="1" panose="020B0502020202020204"/>
      <p:regular r:id="rId32"/>
    </p:embeddedFont>
    <p:embeddedFont>
      <p:font typeface="Arimo" charset="1" panose="020B0604020202020204"/>
      <p:regular r:id="rId33"/>
    </p:embeddedFont>
    <p:embeddedFont>
      <p:font typeface="Calibri (MS) Bold" charset="1" panose="020F0702030404030204"/>
      <p:regular r:id="rId34"/>
    </p:embeddedFont>
    <p:embeddedFont>
      <p:font typeface="Calibri (MS)" charset="1" panose="020F0502020204030204"/>
      <p:regular r:id="rId35"/>
    </p:embeddedFont>
    <p:embeddedFont>
      <p:font typeface="Century Gothic Paneuropean Bold" charset="1" panose="020B0702020202020204"/>
      <p:regular r:id="rId36"/>
    </p:embeddedFont>
    <p:embeddedFont>
      <p:font typeface="Inter" charset="1" panose="020B0502030000000004"/>
      <p:regular r:id="rId37"/>
    </p:embeddedFont>
    <p:embeddedFont>
      <p:font typeface="Inter Bold" charset="1" panose="020B0802030000000004"/>
      <p:regular r:id="rId38"/>
    </p:embeddedFont>
  </p:embeddedFont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autoAdjust="0"/>
    <p:restoredTop sz="94622" autoAdjust="0"/>
  </p:normalViewPr>
  <p:slideViewPr>
    <p:cSldViewPr>
      <p:cViewPr varScale="1">
        <p:scale>
          <a:sx n="74" d="100"/>
          <a:sy n="74" d="100"/>
        </p:scale>
        <p:origin x="-1092" y="-90"/>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gridSpacing cx="76200" cy="76200"/>
</p:viewPr>
</file>

<file path=ppt/_rels/presentation.xml.rels><?xml version="1.0" encoding="UTF-8" standalone="yes"?><Relationships xmlns="http://schemas.openxmlformats.org/package/2006/relationships"><Relationship Id="rId1" Target="slideMasters/slideMaster1.xml" Type="http://schemas.openxmlformats.org/officeDocument/2006/relationships/slideMaster"/><Relationship Id="rId10" Target="slides/slide5.xml" Type="http://schemas.openxmlformats.org/officeDocument/2006/relationships/slide"/><Relationship Id="rId11" Target="slides/slide6.xml" Type="http://schemas.openxmlformats.org/officeDocument/2006/relationships/slide"/><Relationship Id="rId12" Target="slides/slide7.xml" Type="http://schemas.openxmlformats.org/officeDocument/2006/relationships/slide"/><Relationship Id="rId13" Target="slides/slide8.xml" Type="http://schemas.openxmlformats.org/officeDocument/2006/relationships/slide"/><Relationship Id="rId14" Target="slides/slide9.xml" Type="http://schemas.openxmlformats.org/officeDocument/2006/relationships/slide"/><Relationship Id="rId15" Target="slides/slide10.xml" Type="http://schemas.openxmlformats.org/officeDocument/2006/relationships/slide"/><Relationship Id="rId16" Target="slides/slide11.xml" Type="http://schemas.openxmlformats.org/officeDocument/2006/relationships/slide"/><Relationship Id="rId17" Target="slides/slide12.xml" Type="http://schemas.openxmlformats.org/officeDocument/2006/relationships/slide"/><Relationship Id="rId18" Target="slides/slide13.xml" Type="http://schemas.openxmlformats.org/officeDocument/2006/relationships/slide"/><Relationship Id="rId19" Target="slides/slide14.xml" Type="http://schemas.openxmlformats.org/officeDocument/2006/relationships/slide"/><Relationship Id="rId2" Target="presProps.xml" Type="http://schemas.openxmlformats.org/officeDocument/2006/relationships/presProps"/><Relationship Id="rId20" Target="slides/slide15.xml" Type="http://schemas.openxmlformats.org/officeDocument/2006/relationships/slide"/><Relationship Id="rId21" Target="slides/slide16.xml" Type="http://schemas.openxmlformats.org/officeDocument/2006/relationships/slide"/><Relationship Id="rId22" Target="slides/slide17.xml" Type="http://schemas.openxmlformats.org/officeDocument/2006/relationships/slide"/><Relationship Id="rId23" Target="slides/slide18.xml" Type="http://schemas.openxmlformats.org/officeDocument/2006/relationships/slide"/><Relationship Id="rId24" Target="slides/slide19.xml" Type="http://schemas.openxmlformats.org/officeDocument/2006/relationships/slide"/><Relationship Id="rId25" Target="slides/slide20.xml" Type="http://schemas.openxmlformats.org/officeDocument/2006/relationships/slide"/><Relationship Id="rId26" Target="slides/slide21.xml" Type="http://schemas.openxmlformats.org/officeDocument/2006/relationships/slide"/><Relationship Id="rId27" Target="slides/slide22.xml" Type="http://schemas.openxmlformats.org/officeDocument/2006/relationships/slide"/><Relationship Id="rId28" Target="slides/slide23.xml" Type="http://schemas.openxmlformats.org/officeDocument/2006/relationships/slide"/><Relationship Id="rId29" Target="slides/slide24.xml" Type="http://schemas.openxmlformats.org/officeDocument/2006/relationships/slide"/><Relationship Id="rId3" Target="viewProps.xml" Type="http://schemas.openxmlformats.org/officeDocument/2006/relationships/viewProps"/><Relationship Id="rId30" Target="fonts/font30.fntdata" Type="http://schemas.openxmlformats.org/officeDocument/2006/relationships/font"/><Relationship Id="rId31" Target="fonts/font31.fntdata" Type="http://schemas.openxmlformats.org/officeDocument/2006/relationships/font"/><Relationship Id="rId32" Target="fonts/font32.fntdata" Type="http://schemas.openxmlformats.org/officeDocument/2006/relationships/font"/><Relationship Id="rId33" Target="fonts/font33.fntdata" Type="http://schemas.openxmlformats.org/officeDocument/2006/relationships/font"/><Relationship Id="rId34" Target="fonts/font34.fntdata" Type="http://schemas.openxmlformats.org/officeDocument/2006/relationships/font"/><Relationship Id="rId35" Target="fonts/font35.fntdata" Type="http://schemas.openxmlformats.org/officeDocument/2006/relationships/font"/><Relationship Id="rId36" Target="fonts/font36.fntdata" Type="http://schemas.openxmlformats.org/officeDocument/2006/relationships/font"/><Relationship Id="rId37" Target="fonts/font37.fntdata" Type="http://schemas.openxmlformats.org/officeDocument/2006/relationships/font"/><Relationship Id="rId38" Target="fonts/font38.fntdata" Type="http://schemas.openxmlformats.org/officeDocument/2006/relationships/font"/><Relationship Id="rId4" Target="theme/theme1.xml" Type="http://schemas.openxmlformats.org/officeDocument/2006/relationships/theme"/><Relationship Id="rId5" Target="tableStyles.xml" Type="http://schemas.openxmlformats.org/officeDocument/2006/relationships/tableStyles"/><Relationship Id="rId6" Target="slides/slide1.xml" Type="http://schemas.openxmlformats.org/officeDocument/2006/relationships/slide"/><Relationship Id="rId7" Target="slides/slide2.xml" Type="http://schemas.openxmlformats.org/officeDocument/2006/relationships/slide"/><Relationship Id="rId8" Target="slides/slide3.xml" Type="http://schemas.openxmlformats.org/officeDocument/2006/relationships/slide"/><Relationship Id="rId9" Target="slides/slide4.xml" Type="http://schemas.openxmlformats.org/officeDocument/2006/relationships/slide"/></Relationships>
</file>

<file path=ppt/slideLayouts/_rels/slideLayout1.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2.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3.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4.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5.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6.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7.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8.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9.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10.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11.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8/1/2011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8/1/2011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8/1/2011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1D8BD707-D9CF-40AE-B4C6-C98DA3205C09}" type="datetimeFigureOut">
              <a:rPr lang="en-US" smtClean="0"/>
              <a:pPr/>
              <a:t>8/1/2011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1D8BD707-D9CF-40AE-B4C6-C98DA3205C09}" type="datetimeFigureOut">
              <a:rPr lang="en-US" smtClean="0"/>
              <a:pPr/>
              <a:t>8/1/2011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1D8BD707-D9CF-40AE-B4C6-C98DA3205C09}" type="datetimeFigureOut">
              <a:rPr lang="en-US" smtClean="0"/>
              <a:pPr/>
              <a:t>8/1/2011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8/1/2011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8/1/2011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8/1/2011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8/1/2011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8/1/2011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Relationships xmlns="http://schemas.openxmlformats.org/package/2006/relationships"><Relationship Id="rId1" Target="../slideLayouts/slideLayout1.xml" Type="http://schemas.openxmlformats.org/officeDocument/2006/relationships/slideLayout"/><Relationship Id="rId10" Target="../slideLayouts/slideLayout10.xml" Type="http://schemas.openxmlformats.org/officeDocument/2006/relationships/slideLayout"/><Relationship Id="rId11" Target="../slideLayouts/slideLayout11.xml" Type="http://schemas.openxmlformats.org/officeDocument/2006/relationships/slideLayout"/><Relationship Id="rId12" Target="../theme/theme1.xml" Type="http://schemas.openxmlformats.org/officeDocument/2006/relationships/theme"/><Relationship Id="rId2" Target="../slideLayouts/slideLayout2.xml" Type="http://schemas.openxmlformats.org/officeDocument/2006/relationships/slideLayout"/><Relationship Id="rId3" Target="../slideLayouts/slideLayout3.xml" Type="http://schemas.openxmlformats.org/officeDocument/2006/relationships/slideLayout"/><Relationship Id="rId4" Target="../slideLayouts/slideLayout4.xml" Type="http://schemas.openxmlformats.org/officeDocument/2006/relationships/slideLayout"/><Relationship Id="rId5" Target="../slideLayouts/slideLayout5.xml" Type="http://schemas.openxmlformats.org/officeDocument/2006/relationships/slideLayout"/><Relationship Id="rId6" Target="../slideLayouts/slideLayout6.xml" Type="http://schemas.openxmlformats.org/officeDocument/2006/relationships/slideLayout"/><Relationship Id="rId7" Target="../slideLayouts/slideLayout7.xml" Type="http://schemas.openxmlformats.org/officeDocument/2006/relationships/slideLayout"/><Relationship Id="rId8" Target="../slideLayouts/slideLayout8.xml" Type="http://schemas.openxmlformats.org/officeDocument/2006/relationships/slideLayout"/><Relationship Id="rId9" Target="../slideLayouts/slideLayout9.xml" Type="http://schemas.openxmlformats.org/officeDocument/2006/relationships/slideLayout"/></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D8BD707-D9CF-40AE-B4C6-C98DA3205C09}" type="datetimeFigureOut">
              <a:rPr lang="en-US" smtClean="0"/>
              <a:pPr/>
              <a:t>8/1/2011</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Relationships xmlns="http://schemas.openxmlformats.org/package/2006/relationships"><Relationship Id="rId1" Target="../slideLayouts/slideLayout7.xml" Type="http://schemas.openxmlformats.org/officeDocument/2006/relationships/slideLayout"/><Relationship Id="rId10" Target="../media/image9.svg" Type="http://schemas.openxmlformats.org/officeDocument/2006/relationships/image"/><Relationship Id="rId11" Target="../media/image10.png" Type="http://schemas.openxmlformats.org/officeDocument/2006/relationships/image"/><Relationship Id="rId12" Target="../media/image11.svg" Type="http://schemas.openxmlformats.org/officeDocument/2006/relationships/image"/><Relationship Id="rId13" Target="../media/image12.png" Type="http://schemas.openxmlformats.org/officeDocument/2006/relationships/image"/><Relationship Id="rId14" Target="../media/image13.png" Type="http://schemas.openxmlformats.org/officeDocument/2006/relationships/image"/><Relationship Id="rId15" Target="../media/image14.svg" Type="http://schemas.openxmlformats.org/officeDocument/2006/relationships/image"/><Relationship Id="rId16" Target="../media/image15.png" Type="http://schemas.openxmlformats.org/officeDocument/2006/relationships/image"/><Relationship Id="rId17" Target="../media/image16.svg" Type="http://schemas.openxmlformats.org/officeDocument/2006/relationships/image"/><Relationship Id="rId18" Target="../media/image17.png" Type="http://schemas.openxmlformats.org/officeDocument/2006/relationships/image"/><Relationship Id="rId19" Target="../media/image18.svg" Type="http://schemas.openxmlformats.org/officeDocument/2006/relationships/image"/><Relationship Id="rId2" Target="../media/image1.jpeg" Type="http://schemas.openxmlformats.org/officeDocument/2006/relationships/image"/><Relationship Id="rId20" Target="../media/image19.png" Type="http://schemas.openxmlformats.org/officeDocument/2006/relationships/image"/><Relationship Id="rId3" Target="../media/image2.png" Type="http://schemas.openxmlformats.org/officeDocument/2006/relationships/image"/><Relationship Id="rId4" Target="../media/image3.svg" Type="http://schemas.openxmlformats.org/officeDocument/2006/relationships/image"/><Relationship Id="rId5" Target="../media/image4.png" Type="http://schemas.openxmlformats.org/officeDocument/2006/relationships/image"/><Relationship Id="rId6" Target="../media/image5.jpeg" Type="http://schemas.openxmlformats.org/officeDocument/2006/relationships/image"/><Relationship Id="rId7" Target="../media/image6.png" Type="http://schemas.openxmlformats.org/officeDocument/2006/relationships/image"/><Relationship Id="rId8" Target="../media/image7.svg" Type="http://schemas.openxmlformats.org/officeDocument/2006/relationships/image"/><Relationship Id="rId9" Target="../media/image8.png" Type="http://schemas.openxmlformats.org/officeDocument/2006/relationships/image"/></Relationships>
</file>

<file path=ppt/slides/_rels/slide2.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20.jpeg" Type="http://schemas.openxmlformats.org/officeDocument/2006/relationships/image"/><Relationship Id="rId3" Target="../media/image21.jpeg" Type="http://schemas.openxmlformats.org/officeDocument/2006/relationships/image"/></Relationships>
</file>

<file path=ppt/slides/_rels/slide3.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20.jpeg" Type="http://schemas.openxmlformats.org/officeDocument/2006/relationships/image"/><Relationship Id="rId3" Target="../media/image21.jpeg" Type="http://schemas.openxmlformats.org/officeDocument/2006/relationships/image"/><Relationship Id="rId4" Target="https://www.youtube.com/watch?v=mLvM_WXJk0I" TargetMode="External" Type="http://schemas.openxmlformats.org/officeDocument/2006/relationships/hyperlink"/><Relationship Id="rId5" Target="../media/image22.jpeg" Type="http://schemas.openxmlformats.org/officeDocument/2006/relationships/image"/><Relationship Id="rId6" Target="https://www.youtube.com/watch?v=mLvM_WXJk0I" TargetMode="External" Type="http://schemas.openxmlformats.org/officeDocument/2006/relationships/video"/></Relationships>
</file>

<file path=ppt/slides/_rels/slide4.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20.jpeg" Type="http://schemas.openxmlformats.org/officeDocument/2006/relationships/image"/><Relationship Id="rId3" Target="../media/image21.jpeg" Type="http://schemas.openxmlformats.org/officeDocument/2006/relationships/image"/><Relationship Id="rId4" Target="../media/image23.png" Type="http://schemas.openxmlformats.org/officeDocument/2006/relationships/image"/></Relationships>
</file>

<file path=ppt/slides/_rels/slide5.xml.rels><?xml version="1.0" encoding="UTF-8" standalone="yes"?><Relationships xmlns="http://schemas.openxmlformats.org/package/2006/relationships"><Relationship Id="rId1" Target="../slideLayouts/slideLayout7.xml" Type="http://schemas.openxmlformats.org/officeDocument/2006/relationships/slideLayout"/><Relationship Id="rId10" Target="../media/image30.svg" Type="http://schemas.openxmlformats.org/officeDocument/2006/relationships/image"/><Relationship Id="rId2" Target="../media/image24.png" Type="http://schemas.openxmlformats.org/officeDocument/2006/relationships/image"/><Relationship Id="rId3" Target="../media/image25.svg" Type="http://schemas.openxmlformats.org/officeDocument/2006/relationships/image"/><Relationship Id="rId4" Target="../media/image26.png" Type="http://schemas.openxmlformats.org/officeDocument/2006/relationships/image"/><Relationship Id="rId5" Target="../media/image27.png" Type="http://schemas.openxmlformats.org/officeDocument/2006/relationships/image"/><Relationship Id="rId6" Target="../media/image28.png" Type="http://schemas.openxmlformats.org/officeDocument/2006/relationships/image"/><Relationship Id="rId7" Target="../media/image20.jpeg" Type="http://schemas.openxmlformats.org/officeDocument/2006/relationships/image"/><Relationship Id="rId8" Target="../media/image21.jpeg" Type="http://schemas.openxmlformats.org/officeDocument/2006/relationships/image"/><Relationship Id="rId9" Target="../media/image29.png" Type="http://schemas.openxmlformats.org/officeDocument/2006/relationships/image"/></Relationships>
</file>

<file path=ppt/slides/_rels/slide6.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20.jpeg" Type="http://schemas.openxmlformats.org/officeDocument/2006/relationships/image"/><Relationship Id="rId3" Target="../media/image31.png" Type="http://schemas.openxmlformats.org/officeDocument/2006/relationships/image"/><Relationship Id="rId4" Target="../media/image32.svg" Type="http://schemas.openxmlformats.org/officeDocument/2006/relationships/image"/><Relationship Id="rId5" Target="../media/image21.jpeg" Type="http://schemas.openxmlformats.org/officeDocument/2006/relationships/image"/></Relationships>
</file>

<file path=ppt/slides/_rels/slide7.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33.jpeg" Type="http://schemas.openxmlformats.org/officeDocument/2006/relationships/image"/><Relationship Id="rId3" Target="../media/image20.jpeg" Type="http://schemas.openxmlformats.org/officeDocument/2006/relationships/image"/></Relationships>
</file>

<file path=ppt/slides/_rels/slide8.xml.rels><?xml version="1.0" encoding="UTF-8" standalone="yes"?><Relationships xmlns="http://schemas.openxmlformats.org/package/2006/relationships"><Relationship Id="rId1" Target="../slideLayouts/slideLayout7.xml" Type="http://schemas.openxmlformats.org/officeDocument/2006/relationships/slideLayout"/><Relationship Id="rId10" Target="../media/image41.svg" Type="http://schemas.openxmlformats.org/officeDocument/2006/relationships/image"/><Relationship Id="rId11" Target="../media/image42.png" Type="http://schemas.openxmlformats.org/officeDocument/2006/relationships/image"/><Relationship Id="rId12" Target="../media/image43.svg" Type="http://schemas.openxmlformats.org/officeDocument/2006/relationships/image"/><Relationship Id="rId13" Target="../media/image44.png" Type="http://schemas.openxmlformats.org/officeDocument/2006/relationships/image"/><Relationship Id="rId14" Target="../media/image45.svg" Type="http://schemas.openxmlformats.org/officeDocument/2006/relationships/image"/><Relationship Id="rId15" Target="../media/image46.png" Type="http://schemas.openxmlformats.org/officeDocument/2006/relationships/image"/><Relationship Id="rId16" Target="../media/image47.svg" Type="http://schemas.openxmlformats.org/officeDocument/2006/relationships/image"/><Relationship Id="rId2" Target="../media/image34.jpeg" Type="http://schemas.openxmlformats.org/officeDocument/2006/relationships/image"/><Relationship Id="rId3" Target="../media/image35.jpeg" Type="http://schemas.openxmlformats.org/officeDocument/2006/relationships/image"/><Relationship Id="rId4" Target="../media/image20.jpeg" Type="http://schemas.openxmlformats.org/officeDocument/2006/relationships/image"/><Relationship Id="rId5" Target="../media/image36.png" Type="http://schemas.openxmlformats.org/officeDocument/2006/relationships/image"/><Relationship Id="rId6" Target="../media/image37.svg" Type="http://schemas.openxmlformats.org/officeDocument/2006/relationships/image"/><Relationship Id="rId7" Target="../media/image38.png" Type="http://schemas.openxmlformats.org/officeDocument/2006/relationships/image"/><Relationship Id="rId8" Target="../media/image39.svg" Type="http://schemas.openxmlformats.org/officeDocument/2006/relationships/image"/><Relationship Id="rId9" Target="../media/image40.png" Type="http://schemas.openxmlformats.org/officeDocument/2006/relationships/image"/></Relationships>
</file>

<file path=ppt/slides/_rels/slide9.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20.jpeg" Type="http://schemas.openxmlformats.org/officeDocument/2006/relationships/image"/><Relationship Id="rId3" Target="../media/image35.jpeg" Type="http://schemas.openxmlformats.org/officeDocument/2006/relationships/image"/><Relationship Id="rId4" Target="https://youtu.be/JuRnbN1_lg0" TargetMode="External" Type="http://schemas.openxmlformats.org/officeDocument/2006/relationships/hyperlink"/><Relationship Id="rId5" Target="../media/image22.jpeg" Type="http://schemas.openxmlformats.org/officeDocument/2006/relationships/image"/><Relationship Id="rId6" Target="https://youtu.be/JuRnbN1_lg0" TargetMode="External" Type="http://schemas.openxmlformats.org/officeDocument/2006/relationships/video"/></Relationships>
</file>

<file path=ppt/slides/_rels/slide10.xml.rels><?xml version="1.0" encoding="UTF-8" standalone="yes"?><Relationships xmlns="http://schemas.openxmlformats.org/package/2006/relationships"><Relationship Id="rId1" Target="../slideLayouts/slideLayout7.xml" Type="http://schemas.openxmlformats.org/officeDocument/2006/relationships/slideLayout"/><Relationship Id="rId10" Target="../media/image54.png" Type="http://schemas.openxmlformats.org/officeDocument/2006/relationships/image"/><Relationship Id="rId11" Target="../media/image55.svg" Type="http://schemas.openxmlformats.org/officeDocument/2006/relationships/image"/><Relationship Id="rId12" Target="../media/image56.png" Type="http://schemas.openxmlformats.org/officeDocument/2006/relationships/image"/><Relationship Id="rId13" Target="../media/image57.svg" Type="http://schemas.openxmlformats.org/officeDocument/2006/relationships/image"/><Relationship Id="rId14" Target="../media/image58.png" Type="http://schemas.openxmlformats.org/officeDocument/2006/relationships/image"/><Relationship Id="rId15" Target="../media/image59.svg" Type="http://schemas.openxmlformats.org/officeDocument/2006/relationships/image"/><Relationship Id="rId16" Target="../media/image60.png" Type="http://schemas.openxmlformats.org/officeDocument/2006/relationships/image"/><Relationship Id="rId17" Target="../media/image61.svg" Type="http://schemas.openxmlformats.org/officeDocument/2006/relationships/image"/><Relationship Id="rId2" Target="../media/image48.png" Type="http://schemas.openxmlformats.org/officeDocument/2006/relationships/image"/><Relationship Id="rId3" Target="../media/image49.svg" Type="http://schemas.openxmlformats.org/officeDocument/2006/relationships/image"/><Relationship Id="rId4" Target="../media/image35.jpeg" Type="http://schemas.openxmlformats.org/officeDocument/2006/relationships/image"/><Relationship Id="rId5" Target="../media/image20.jpeg" Type="http://schemas.openxmlformats.org/officeDocument/2006/relationships/image"/><Relationship Id="rId6" Target="../media/image50.png" Type="http://schemas.openxmlformats.org/officeDocument/2006/relationships/image"/><Relationship Id="rId7" Target="../media/image51.svg" Type="http://schemas.openxmlformats.org/officeDocument/2006/relationships/image"/><Relationship Id="rId8" Target="../media/image52.png" Type="http://schemas.openxmlformats.org/officeDocument/2006/relationships/image"/><Relationship Id="rId9" Target="../media/image53.svg" Type="http://schemas.openxmlformats.org/officeDocument/2006/relationships/image"/></Relationships>
</file>

<file path=ppt/slides/_rels/slide11.xml.rels><?xml version="1.0" encoding="UTF-8" standalone="yes"?><Relationships xmlns="http://schemas.openxmlformats.org/package/2006/relationships"><Relationship Id="rId1" Target="../slideLayouts/slideLayout7.xml" Type="http://schemas.openxmlformats.org/officeDocument/2006/relationships/slideLayout"/><Relationship Id="rId10" Target="../media/image66.png" Type="http://schemas.openxmlformats.org/officeDocument/2006/relationships/image"/><Relationship Id="rId11" Target="../media/image67.svg" Type="http://schemas.openxmlformats.org/officeDocument/2006/relationships/image"/><Relationship Id="rId12" Target="../media/image68.png" Type="http://schemas.openxmlformats.org/officeDocument/2006/relationships/image"/><Relationship Id="rId13" Target="../media/image69.svg" Type="http://schemas.openxmlformats.org/officeDocument/2006/relationships/image"/><Relationship Id="rId14" Target="../media/image70.png" Type="http://schemas.openxmlformats.org/officeDocument/2006/relationships/image"/><Relationship Id="rId15" Target="../media/image71.svg" Type="http://schemas.openxmlformats.org/officeDocument/2006/relationships/image"/><Relationship Id="rId16" Target="../media/image72.png" Type="http://schemas.openxmlformats.org/officeDocument/2006/relationships/image"/><Relationship Id="rId2" Target="../media/image48.png" Type="http://schemas.openxmlformats.org/officeDocument/2006/relationships/image"/><Relationship Id="rId3" Target="../media/image49.svg" Type="http://schemas.openxmlformats.org/officeDocument/2006/relationships/image"/><Relationship Id="rId4" Target="../media/image35.jpeg" Type="http://schemas.openxmlformats.org/officeDocument/2006/relationships/image"/><Relationship Id="rId5" Target="../media/image20.jpeg" Type="http://schemas.openxmlformats.org/officeDocument/2006/relationships/image"/><Relationship Id="rId6" Target="../media/image62.png" Type="http://schemas.openxmlformats.org/officeDocument/2006/relationships/image"/><Relationship Id="rId7" Target="../media/image63.svg" Type="http://schemas.openxmlformats.org/officeDocument/2006/relationships/image"/><Relationship Id="rId8" Target="../media/image64.png" Type="http://schemas.openxmlformats.org/officeDocument/2006/relationships/image"/><Relationship Id="rId9" Target="../media/image65.svg" Type="http://schemas.openxmlformats.org/officeDocument/2006/relationships/image"/></Relationships>
</file>

<file path=ppt/slides/_rels/slide12.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35.jpeg" Type="http://schemas.openxmlformats.org/officeDocument/2006/relationships/image"/><Relationship Id="rId3" Target="../media/image20.jpeg" Type="http://schemas.openxmlformats.org/officeDocument/2006/relationships/image"/><Relationship Id="rId4" Target="../media/image73.png" Type="http://schemas.openxmlformats.org/officeDocument/2006/relationships/image"/><Relationship Id="rId5" Target="../media/image74.svg" Type="http://schemas.openxmlformats.org/officeDocument/2006/relationships/image"/></Relationships>
</file>

<file path=ppt/slides/_rels/slide13.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35.jpeg" Type="http://schemas.openxmlformats.org/officeDocument/2006/relationships/image"/><Relationship Id="rId3" Target="../media/image20.jpeg" Type="http://schemas.openxmlformats.org/officeDocument/2006/relationships/image"/><Relationship Id="rId4" Target="../media/image75.png" Type="http://schemas.openxmlformats.org/officeDocument/2006/relationships/image"/><Relationship Id="rId5" Target="../media/image76.svg" Type="http://schemas.openxmlformats.org/officeDocument/2006/relationships/image"/><Relationship Id="rId6" Target="../media/image77.png" Type="http://schemas.openxmlformats.org/officeDocument/2006/relationships/image"/><Relationship Id="rId7" Target="../media/image78.svg" Type="http://schemas.openxmlformats.org/officeDocument/2006/relationships/image"/></Relationships>
</file>

<file path=ppt/slides/_rels/slide14.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20.jpeg" Type="http://schemas.openxmlformats.org/officeDocument/2006/relationships/image"/><Relationship Id="rId3" Target="../media/image79.jpeg" Type="http://schemas.openxmlformats.org/officeDocument/2006/relationships/image"/></Relationships>
</file>

<file path=ppt/slides/_rels/slide15.xml.rels><?xml version="1.0" encoding="UTF-8" standalone="yes"?><Relationships xmlns="http://schemas.openxmlformats.org/package/2006/relationships"><Relationship Id="rId1" Target="../slideLayouts/slideLayout7.xml" Type="http://schemas.openxmlformats.org/officeDocument/2006/relationships/slideLayout"/><Relationship Id="rId10" Target="../media/image43.svg" Type="http://schemas.openxmlformats.org/officeDocument/2006/relationships/image"/><Relationship Id="rId11" Target="../media/image82.png" Type="http://schemas.openxmlformats.org/officeDocument/2006/relationships/image"/><Relationship Id="rId12" Target="../media/image83.svg" Type="http://schemas.openxmlformats.org/officeDocument/2006/relationships/image"/><Relationship Id="rId13" Target="../media/image84.jpeg" Type="http://schemas.openxmlformats.org/officeDocument/2006/relationships/image"/><Relationship Id="rId2" Target="../media/image20.jpeg" Type="http://schemas.openxmlformats.org/officeDocument/2006/relationships/image"/><Relationship Id="rId3" Target="../media/image80.png" Type="http://schemas.openxmlformats.org/officeDocument/2006/relationships/image"/><Relationship Id="rId4" Target="../media/image81.svg" Type="http://schemas.openxmlformats.org/officeDocument/2006/relationships/image"/><Relationship Id="rId5" Target="../media/image44.png" Type="http://schemas.openxmlformats.org/officeDocument/2006/relationships/image"/><Relationship Id="rId6" Target="../media/image45.svg" Type="http://schemas.openxmlformats.org/officeDocument/2006/relationships/image"/><Relationship Id="rId7" Target="../media/image40.png" Type="http://schemas.openxmlformats.org/officeDocument/2006/relationships/image"/><Relationship Id="rId8" Target="../media/image41.svg" Type="http://schemas.openxmlformats.org/officeDocument/2006/relationships/image"/><Relationship Id="rId9" Target="../media/image42.png" Type="http://schemas.openxmlformats.org/officeDocument/2006/relationships/image"/></Relationships>
</file>

<file path=ppt/slides/_rels/slide16.xml.rels><?xml version="1.0" encoding="UTF-8" standalone="yes"?><Relationships xmlns="http://schemas.openxmlformats.org/package/2006/relationships"><Relationship Id="rId1" Target="../slideLayouts/slideLayout7.xml" Type="http://schemas.openxmlformats.org/officeDocument/2006/relationships/slideLayout"/><Relationship Id="rId10" Target="../media/image91.svg" Type="http://schemas.openxmlformats.org/officeDocument/2006/relationships/image"/><Relationship Id="rId11" Target="../media/image92.png" Type="http://schemas.openxmlformats.org/officeDocument/2006/relationships/image"/><Relationship Id="rId12" Target="../media/image93.png" Type="http://schemas.openxmlformats.org/officeDocument/2006/relationships/image"/><Relationship Id="rId13" Target="../media/image94.svg" Type="http://schemas.openxmlformats.org/officeDocument/2006/relationships/image"/><Relationship Id="rId14" Target="../media/image95.png" Type="http://schemas.openxmlformats.org/officeDocument/2006/relationships/image"/><Relationship Id="rId15" Target="../media/image96.png" Type="http://schemas.openxmlformats.org/officeDocument/2006/relationships/image"/><Relationship Id="rId16" Target="../media/image97.svg" Type="http://schemas.openxmlformats.org/officeDocument/2006/relationships/image"/><Relationship Id="rId17" Target="../media/image98.png" Type="http://schemas.openxmlformats.org/officeDocument/2006/relationships/image"/><Relationship Id="rId18" Target="../media/image99.png" Type="http://schemas.openxmlformats.org/officeDocument/2006/relationships/image"/><Relationship Id="rId19" Target="../media/image100.png" Type="http://schemas.openxmlformats.org/officeDocument/2006/relationships/image"/><Relationship Id="rId2" Target="../media/image84.jpeg" Type="http://schemas.openxmlformats.org/officeDocument/2006/relationships/image"/><Relationship Id="rId3" Target="../media/image85.png" Type="http://schemas.openxmlformats.org/officeDocument/2006/relationships/image"/><Relationship Id="rId4" Target="../media/image86.svg" Type="http://schemas.openxmlformats.org/officeDocument/2006/relationships/image"/><Relationship Id="rId5" Target="../media/image20.jpeg" Type="http://schemas.openxmlformats.org/officeDocument/2006/relationships/image"/><Relationship Id="rId6" Target="../media/image87.png" Type="http://schemas.openxmlformats.org/officeDocument/2006/relationships/image"/><Relationship Id="rId7" Target="../media/image88.svg" Type="http://schemas.openxmlformats.org/officeDocument/2006/relationships/image"/><Relationship Id="rId8" Target="../media/image89.png" Type="http://schemas.openxmlformats.org/officeDocument/2006/relationships/image"/><Relationship Id="rId9" Target="../media/image90.png" Type="http://schemas.openxmlformats.org/officeDocument/2006/relationships/image"/></Relationships>
</file>

<file path=ppt/slides/_rels/slide17.xml.rels><?xml version="1.0" encoding="UTF-8" standalone="yes"?><Relationships xmlns="http://schemas.openxmlformats.org/package/2006/relationships"><Relationship Id="rId1" Target="../slideLayouts/slideLayout7.xml" Type="http://schemas.openxmlformats.org/officeDocument/2006/relationships/slideLayout"/><Relationship Id="rId10" Target="../media/image109.png" Type="http://schemas.openxmlformats.org/officeDocument/2006/relationships/image"/><Relationship Id="rId11" Target="../media/image110.svg" Type="http://schemas.openxmlformats.org/officeDocument/2006/relationships/image"/><Relationship Id="rId12" Target="../media/image111.png" Type="http://schemas.openxmlformats.org/officeDocument/2006/relationships/image"/><Relationship Id="rId13" Target="../media/image112.svg" Type="http://schemas.openxmlformats.org/officeDocument/2006/relationships/image"/><Relationship Id="rId14" Target="../media/image113.png" Type="http://schemas.openxmlformats.org/officeDocument/2006/relationships/image"/><Relationship Id="rId15" Target="../media/image114.png" Type="http://schemas.openxmlformats.org/officeDocument/2006/relationships/image"/><Relationship Id="rId16" Target="../media/image115.png" Type="http://schemas.openxmlformats.org/officeDocument/2006/relationships/image"/><Relationship Id="rId17" Target="../media/image116.png" Type="http://schemas.openxmlformats.org/officeDocument/2006/relationships/image"/><Relationship Id="rId18" Target="../media/image117.png" Type="http://schemas.openxmlformats.org/officeDocument/2006/relationships/image"/><Relationship Id="rId19" Target="../media/image118.png" Type="http://schemas.openxmlformats.org/officeDocument/2006/relationships/image"/><Relationship Id="rId2" Target="../media/image101.png" Type="http://schemas.openxmlformats.org/officeDocument/2006/relationships/image"/><Relationship Id="rId20" Target="../media/image119.png" Type="http://schemas.openxmlformats.org/officeDocument/2006/relationships/image"/><Relationship Id="rId21" Target="../media/image20.jpeg" Type="http://schemas.openxmlformats.org/officeDocument/2006/relationships/image"/><Relationship Id="rId22" Target="../media/image120.png" Type="http://schemas.openxmlformats.org/officeDocument/2006/relationships/image"/><Relationship Id="rId23" Target="../media/image121.png" Type="http://schemas.openxmlformats.org/officeDocument/2006/relationships/image"/><Relationship Id="rId24" Target="../media/image122.svg" Type="http://schemas.openxmlformats.org/officeDocument/2006/relationships/image"/><Relationship Id="rId25" Target="../media/image84.jpeg" Type="http://schemas.openxmlformats.org/officeDocument/2006/relationships/image"/><Relationship Id="rId3" Target="../media/image102.svg" Type="http://schemas.openxmlformats.org/officeDocument/2006/relationships/image"/><Relationship Id="rId4" Target="../media/image103.png" Type="http://schemas.openxmlformats.org/officeDocument/2006/relationships/image"/><Relationship Id="rId5" Target="../media/image104.svg" Type="http://schemas.openxmlformats.org/officeDocument/2006/relationships/image"/><Relationship Id="rId6" Target="../media/image105.png" Type="http://schemas.openxmlformats.org/officeDocument/2006/relationships/image"/><Relationship Id="rId7" Target="../media/image106.svg" Type="http://schemas.openxmlformats.org/officeDocument/2006/relationships/image"/><Relationship Id="rId8" Target="../media/image107.png" Type="http://schemas.openxmlformats.org/officeDocument/2006/relationships/image"/><Relationship Id="rId9" Target="../media/image108.svg" Type="http://schemas.openxmlformats.org/officeDocument/2006/relationships/image"/></Relationships>
</file>

<file path=ppt/slides/_rels/slide18.xml.rels><?xml version="1.0" encoding="UTF-8" standalone="yes"?><Relationships xmlns="http://schemas.openxmlformats.org/package/2006/relationships"><Relationship Id="rId1" Target="../slideLayouts/slideLayout7.xml" Type="http://schemas.openxmlformats.org/officeDocument/2006/relationships/slideLayout"/><Relationship Id="rId10" Target="../media/image123.png" Type="http://schemas.openxmlformats.org/officeDocument/2006/relationships/image"/><Relationship Id="rId11" Target="../media/image114.png" Type="http://schemas.openxmlformats.org/officeDocument/2006/relationships/image"/><Relationship Id="rId12" Target="../media/image124.png" Type="http://schemas.openxmlformats.org/officeDocument/2006/relationships/image"/><Relationship Id="rId13" Target="../media/image125.png" Type="http://schemas.openxmlformats.org/officeDocument/2006/relationships/image"/><Relationship Id="rId2" Target="../media/image20.jpeg" Type="http://schemas.openxmlformats.org/officeDocument/2006/relationships/image"/><Relationship Id="rId3" Target="../media/image84.jpeg" Type="http://schemas.openxmlformats.org/officeDocument/2006/relationships/image"/><Relationship Id="rId4" Target="../media/image103.png" Type="http://schemas.openxmlformats.org/officeDocument/2006/relationships/image"/><Relationship Id="rId5" Target="../media/image104.svg" Type="http://schemas.openxmlformats.org/officeDocument/2006/relationships/image"/><Relationship Id="rId6" Target="../media/image105.png" Type="http://schemas.openxmlformats.org/officeDocument/2006/relationships/image"/><Relationship Id="rId7" Target="../media/image106.svg" Type="http://schemas.openxmlformats.org/officeDocument/2006/relationships/image"/><Relationship Id="rId8" Target="../media/image107.png" Type="http://schemas.openxmlformats.org/officeDocument/2006/relationships/image"/><Relationship Id="rId9" Target="../media/image108.svg" Type="http://schemas.openxmlformats.org/officeDocument/2006/relationships/image"/></Relationships>
</file>

<file path=ppt/slides/_rels/slide19.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126.png" Type="http://schemas.openxmlformats.org/officeDocument/2006/relationships/image"/><Relationship Id="rId3" Target="../media/image127.svg" Type="http://schemas.openxmlformats.org/officeDocument/2006/relationships/image"/><Relationship Id="rId4" Target="../media/image20.jpeg" Type="http://schemas.openxmlformats.org/officeDocument/2006/relationships/image"/><Relationship Id="rId5" Target="../media/image84.jpeg" Type="http://schemas.openxmlformats.org/officeDocument/2006/relationships/image"/></Relationships>
</file>

<file path=ppt/slides/_rels/slide20.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20.jpeg" Type="http://schemas.openxmlformats.org/officeDocument/2006/relationships/image"/><Relationship Id="rId3" Target="../media/image128.png" Type="http://schemas.openxmlformats.org/officeDocument/2006/relationships/image"/><Relationship Id="rId4" Target="../media/image129.png" Type="http://schemas.openxmlformats.org/officeDocument/2006/relationships/image"/><Relationship Id="rId5" Target="../media/image130.png" Type="http://schemas.openxmlformats.org/officeDocument/2006/relationships/image"/><Relationship Id="rId6" Target="../media/image84.jpeg" Type="http://schemas.openxmlformats.org/officeDocument/2006/relationships/image"/></Relationships>
</file>

<file path=ppt/slides/_rels/slide21.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131.png" Type="http://schemas.openxmlformats.org/officeDocument/2006/relationships/image"/><Relationship Id="rId3" Target="../media/image20.jpeg" Type="http://schemas.openxmlformats.org/officeDocument/2006/relationships/image"/><Relationship Id="rId4" Target="../media/image132.png" Type="http://schemas.openxmlformats.org/officeDocument/2006/relationships/image"/><Relationship Id="rId5" Target="../media/image84.jpeg" Type="http://schemas.openxmlformats.org/officeDocument/2006/relationships/image"/></Relationships>
</file>

<file path=ppt/slides/_rels/slide22.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133.png" Type="http://schemas.openxmlformats.org/officeDocument/2006/relationships/image"/><Relationship Id="rId3" Target="../media/image134.jpeg" Type="http://schemas.openxmlformats.org/officeDocument/2006/relationships/image"/><Relationship Id="rId4" Target="../media/image135.jpeg" Type="http://schemas.openxmlformats.org/officeDocument/2006/relationships/image"/><Relationship Id="rId5" Target="../media/image20.jpeg" Type="http://schemas.openxmlformats.org/officeDocument/2006/relationships/image"/><Relationship Id="rId6" Target="../media/image136.png" Type="http://schemas.openxmlformats.org/officeDocument/2006/relationships/image"/><Relationship Id="rId7" Target="../media/image84.jpeg" Type="http://schemas.openxmlformats.org/officeDocument/2006/relationships/image"/></Relationships>
</file>

<file path=ppt/slides/_rels/slide23.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20.jpeg" Type="http://schemas.openxmlformats.org/officeDocument/2006/relationships/image"/><Relationship Id="rId3" Target="../media/image84.jpeg" Type="http://schemas.openxmlformats.org/officeDocument/2006/relationships/image"/><Relationship Id="rId4" Target="https://dri.ufu.br" TargetMode="External" Type="http://schemas.openxmlformats.org/officeDocument/2006/relationships/hyperlink"/></Relationships>
</file>

<file path=ppt/slides/_rels/slide24.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20.jpeg" Type="http://schemas.openxmlformats.org/officeDocument/2006/relationships/image"/><Relationship Id="rId3" Target="../media/image79.jpeg" Type="http://schemas.openxmlformats.org/officeDocument/2006/relationships/image"/></Relationships>
</file>

<file path=ppt/slides/slide1.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grpSp>
        <p:nvGrpSpPr>
          <p:cNvPr name="Group 2" id="2"/>
          <p:cNvGrpSpPr/>
          <p:nvPr/>
        </p:nvGrpSpPr>
        <p:grpSpPr>
          <a:xfrm rot="0">
            <a:off x="0" y="-162375"/>
            <a:ext cx="18427030" cy="11079252"/>
            <a:chOff x="0" y="0"/>
            <a:chExt cx="24569374" cy="14772336"/>
          </a:xfrm>
        </p:grpSpPr>
        <p:sp>
          <p:nvSpPr>
            <p:cNvPr name="Freeform 3" id="3"/>
            <p:cNvSpPr/>
            <p:nvPr/>
          </p:nvSpPr>
          <p:spPr>
            <a:xfrm flipH="false" flipV="false" rot="0">
              <a:off x="0" y="0"/>
              <a:ext cx="24569420" cy="14772387"/>
            </a:xfrm>
            <a:custGeom>
              <a:avLst/>
              <a:gdLst/>
              <a:ahLst/>
              <a:cxnLst/>
              <a:rect r="r" b="b" t="t" l="l"/>
              <a:pathLst>
                <a:path h="14772387" w="24569420">
                  <a:moveTo>
                    <a:pt x="0" y="0"/>
                  </a:moveTo>
                  <a:lnTo>
                    <a:pt x="24569420" y="0"/>
                  </a:lnTo>
                  <a:lnTo>
                    <a:pt x="24569420" y="14772387"/>
                  </a:lnTo>
                  <a:lnTo>
                    <a:pt x="0" y="14772387"/>
                  </a:lnTo>
                  <a:lnTo>
                    <a:pt x="0" y="0"/>
                  </a:lnTo>
                  <a:close/>
                </a:path>
              </a:pathLst>
            </a:custGeom>
            <a:blipFill>
              <a:blip r:embed="rId2">
                <a:alphaModFix amt="23000"/>
              </a:blip>
              <a:stretch>
                <a:fillRect l="0" t="-11" r="0" b="-11"/>
              </a:stretch>
            </a:blipFill>
          </p:spPr>
        </p:sp>
      </p:grpSp>
      <p:sp>
        <p:nvSpPr>
          <p:cNvPr name="Freeform 4" id="4"/>
          <p:cNvSpPr/>
          <p:nvPr/>
        </p:nvSpPr>
        <p:spPr>
          <a:xfrm flipH="false" flipV="false" rot="0">
            <a:off x="3796044" y="8468542"/>
            <a:ext cx="5970459" cy="701529"/>
          </a:xfrm>
          <a:custGeom>
            <a:avLst/>
            <a:gdLst/>
            <a:ahLst/>
            <a:cxnLst/>
            <a:rect r="r" b="b" t="t" l="l"/>
            <a:pathLst>
              <a:path h="701529" w="5970459">
                <a:moveTo>
                  <a:pt x="0" y="0"/>
                </a:moveTo>
                <a:lnTo>
                  <a:pt x="5970459" y="0"/>
                </a:lnTo>
                <a:lnTo>
                  <a:pt x="5970459" y="701530"/>
                </a:lnTo>
                <a:lnTo>
                  <a:pt x="0" y="701530"/>
                </a:lnTo>
                <a:lnTo>
                  <a:pt x="0" y="0"/>
                </a:lnTo>
                <a:close/>
              </a:path>
            </a:pathLst>
          </a:custGeom>
          <a:blipFill>
            <a:blip r:embed="rId3">
              <a:extLst>
                <a:ext uri="{96DAC541-7B7A-43D3-8B79-37D633B846F1}">
                  <asvg:svgBlip xmlns:asvg="http://schemas.microsoft.com/office/drawing/2016/SVG/main" r:embed="rId4"/>
                </a:ext>
              </a:extLst>
            </a:blip>
            <a:stretch>
              <a:fillRect l="0" t="-1579" r="0" b="-1579"/>
            </a:stretch>
          </a:blipFill>
        </p:spPr>
      </p:sp>
      <p:grpSp>
        <p:nvGrpSpPr>
          <p:cNvPr name="Group 5" id="5"/>
          <p:cNvGrpSpPr/>
          <p:nvPr/>
        </p:nvGrpSpPr>
        <p:grpSpPr>
          <a:xfrm rot="0">
            <a:off x="1774287" y="7507431"/>
            <a:ext cx="2126332" cy="2440052"/>
            <a:chOff x="0" y="0"/>
            <a:chExt cx="2835109" cy="3253403"/>
          </a:xfrm>
        </p:grpSpPr>
        <p:sp>
          <p:nvSpPr>
            <p:cNvPr name="Freeform 6" id="6"/>
            <p:cNvSpPr/>
            <p:nvPr/>
          </p:nvSpPr>
          <p:spPr>
            <a:xfrm flipH="false" flipV="false" rot="0">
              <a:off x="76200" y="76200"/>
              <a:ext cx="2556256" cy="2974594"/>
            </a:xfrm>
            <a:custGeom>
              <a:avLst/>
              <a:gdLst/>
              <a:ahLst/>
              <a:cxnLst/>
              <a:rect r="r" b="b" t="t" l="l"/>
              <a:pathLst>
                <a:path h="2974594" w="2556256">
                  <a:moveTo>
                    <a:pt x="1278128" y="0"/>
                  </a:moveTo>
                  <a:lnTo>
                    <a:pt x="2556256" y="743585"/>
                  </a:lnTo>
                  <a:lnTo>
                    <a:pt x="2556256" y="2230882"/>
                  </a:lnTo>
                  <a:lnTo>
                    <a:pt x="1278128" y="2974594"/>
                  </a:lnTo>
                  <a:lnTo>
                    <a:pt x="0" y="2230882"/>
                  </a:lnTo>
                  <a:lnTo>
                    <a:pt x="0" y="743585"/>
                  </a:lnTo>
                  <a:lnTo>
                    <a:pt x="1278128" y="0"/>
                  </a:lnTo>
                  <a:close/>
                </a:path>
              </a:pathLst>
            </a:custGeom>
            <a:blipFill>
              <a:blip r:embed="rId5"/>
              <a:stretch>
                <a:fillRect l="-78157" t="-1352" r="-12750" b="-8020"/>
              </a:stretch>
            </a:blipFill>
          </p:spPr>
        </p:sp>
        <p:sp>
          <p:nvSpPr>
            <p:cNvPr name="Freeform 7" id="7"/>
            <p:cNvSpPr/>
            <p:nvPr/>
          </p:nvSpPr>
          <p:spPr>
            <a:xfrm flipH="false" flipV="false" rot="0">
              <a:off x="0" y="-3556"/>
              <a:ext cx="2708656" cy="3133979"/>
            </a:xfrm>
            <a:custGeom>
              <a:avLst/>
              <a:gdLst/>
              <a:ahLst/>
              <a:cxnLst/>
              <a:rect r="r" b="b" t="t" l="l"/>
              <a:pathLst>
                <a:path h="3133979" w="2708656">
                  <a:moveTo>
                    <a:pt x="1392682" y="13843"/>
                  </a:moveTo>
                  <a:lnTo>
                    <a:pt x="2670810" y="757555"/>
                  </a:lnTo>
                  <a:cubicBezTo>
                    <a:pt x="2694305" y="771144"/>
                    <a:pt x="2708656" y="796290"/>
                    <a:pt x="2708656" y="823468"/>
                  </a:cubicBezTo>
                  <a:lnTo>
                    <a:pt x="2708656" y="2310638"/>
                  </a:lnTo>
                  <a:cubicBezTo>
                    <a:pt x="2708656" y="2337816"/>
                    <a:pt x="2694178" y="2362835"/>
                    <a:pt x="2670810" y="2376551"/>
                  </a:cubicBezTo>
                  <a:lnTo>
                    <a:pt x="1392682" y="3120136"/>
                  </a:lnTo>
                  <a:cubicBezTo>
                    <a:pt x="1368933" y="3133979"/>
                    <a:pt x="1339723" y="3133979"/>
                    <a:pt x="1316101" y="3120136"/>
                  </a:cubicBezTo>
                  <a:lnTo>
                    <a:pt x="37846" y="2376551"/>
                  </a:lnTo>
                  <a:cubicBezTo>
                    <a:pt x="14478" y="2362835"/>
                    <a:pt x="0" y="2337816"/>
                    <a:pt x="0" y="2310638"/>
                  </a:cubicBezTo>
                  <a:lnTo>
                    <a:pt x="0" y="823341"/>
                  </a:lnTo>
                  <a:cubicBezTo>
                    <a:pt x="0" y="796163"/>
                    <a:pt x="14478" y="771144"/>
                    <a:pt x="37846" y="757428"/>
                  </a:cubicBezTo>
                  <a:lnTo>
                    <a:pt x="1315974" y="13843"/>
                  </a:lnTo>
                  <a:cubicBezTo>
                    <a:pt x="1339723" y="0"/>
                    <a:pt x="1368933" y="0"/>
                    <a:pt x="1392555" y="13843"/>
                  </a:cubicBezTo>
                  <a:moveTo>
                    <a:pt x="1315974" y="145542"/>
                  </a:moveTo>
                  <a:lnTo>
                    <a:pt x="1354328" y="79756"/>
                  </a:lnTo>
                  <a:lnTo>
                    <a:pt x="1392682" y="145669"/>
                  </a:lnTo>
                  <a:lnTo>
                    <a:pt x="114554" y="889254"/>
                  </a:lnTo>
                  <a:lnTo>
                    <a:pt x="76200" y="823341"/>
                  </a:lnTo>
                  <a:lnTo>
                    <a:pt x="152400" y="823341"/>
                  </a:lnTo>
                  <a:lnTo>
                    <a:pt x="152400" y="2310638"/>
                  </a:lnTo>
                  <a:lnTo>
                    <a:pt x="76200" y="2310638"/>
                  </a:lnTo>
                  <a:lnTo>
                    <a:pt x="114554" y="2244725"/>
                  </a:lnTo>
                  <a:lnTo>
                    <a:pt x="1392682" y="2988310"/>
                  </a:lnTo>
                  <a:lnTo>
                    <a:pt x="1354328" y="3054223"/>
                  </a:lnTo>
                  <a:lnTo>
                    <a:pt x="1315974" y="2988310"/>
                  </a:lnTo>
                  <a:lnTo>
                    <a:pt x="2594102" y="2244725"/>
                  </a:lnTo>
                  <a:lnTo>
                    <a:pt x="2632456" y="2310638"/>
                  </a:lnTo>
                  <a:lnTo>
                    <a:pt x="2556256" y="2310638"/>
                  </a:lnTo>
                  <a:lnTo>
                    <a:pt x="2556256" y="823341"/>
                  </a:lnTo>
                  <a:lnTo>
                    <a:pt x="2632456" y="823341"/>
                  </a:lnTo>
                  <a:lnTo>
                    <a:pt x="2594102" y="889254"/>
                  </a:lnTo>
                  <a:lnTo>
                    <a:pt x="1315974" y="145669"/>
                  </a:lnTo>
                  <a:close/>
                </a:path>
              </a:pathLst>
            </a:custGeom>
            <a:solidFill>
              <a:srgbClr val="373372"/>
            </a:solidFill>
          </p:spPr>
        </p:sp>
      </p:grpSp>
      <p:sp>
        <p:nvSpPr>
          <p:cNvPr name="TextBox 8" id="8"/>
          <p:cNvSpPr txBox="true"/>
          <p:nvPr/>
        </p:nvSpPr>
        <p:spPr>
          <a:xfrm rot="0">
            <a:off x="2" y="1075543"/>
            <a:ext cx="10858498" cy="3040609"/>
          </a:xfrm>
          <a:prstGeom prst="rect">
            <a:avLst/>
          </a:prstGeom>
        </p:spPr>
        <p:txBody>
          <a:bodyPr anchor="t" rtlCol="false" tIns="0" lIns="0" bIns="0" rIns="0">
            <a:spAutoFit/>
          </a:bodyPr>
          <a:lstStyle/>
          <a:p>
            <a:pPr algn="ctr">
              <a:lnSpc>
                <a:spcPts val="11523"/>
              </a:lnSpc>
            </a:pPr>
            <a:r>
              <a:rPr lang="en-US" b="true" sz="12804" spc="-254">
                <a:solidFill>
                  <a:srgbClr val="373372"/>
                </a:solidFill>
                <a:latin typeface="Mosse Thai Bold"/>
                <a:ea typeface="Mosse Thai Bold"/>
                <a:cs typeface="Mosse Thai Bold"/>
                <a:sym typeface="Mosse Thai Bold"/>
              </a:rPr>
              <a:t>BIENVENIDO A LA UFU</a:t>
            </a:r>
          </a:p>
        </p:txBody>
      </p:sp>
      <p:grpSp>
        <p:nvGrpSpPr>
          <p:cNvPr name="Group 9" id="9"/>
          <p:cNvGrpSpPr/>
          <p:nvPr/>
        </p:nvGrpSpPr>
        <p:grpSpPr>
          <a:xfrm rot="0">
            <a:off x="1748741" y="5215509"/>
            <a:ext cx="2126332" cy="2440052"/>
            <a:chOff x="0" y="0"/>
            <a:chExt cx="2835109" cy="3253403"/>
          </a:xfrm>
        </p:grpSpPr>
        <p:sp>
          <p:nvSpPr>
            <p:cNvPr name="Freeform 10" id="10"/>
            <p:cNvSpPr/>
            <p:nvPr/>
          </p:nvSpPr>
          <p:spPr>
            <a:xfrm flipH="false" flipV="false" rot="0">
              <a:off x="76200" y="76200"/>
              <a:ext cx="2556256" cy="2974594"/>
            </a:xfrm>
            <a:custGeom>
              <a:avLst/>
              <a:gdLst/>
              <a:ahLst/>
              <a:cxnLst/>
              <a:rect r="r" b="b" t="t" l="l"/>
              <a:pathLst>
                <a:path h="2974594" w="2556256">
                  <a:moveTo>
                    <a:pt x="1278128" y="0"/>
                  </a:moveTo>
                  <a:lnTo>
                    <a:pt x="2556256" y="743585"/>
                  </a:lnTo>
                  <a:lnTo>
                    <a:pt x="2556256" y="2230882"/>
                  </a:lnTo>
                  <a:lnTo>
                    <a:pt x="1278128" y="2974594"/>
                  </a:lnTo>
                  <a:lnTo>
                    <a:pt x="0" y="2230882"/>
                  </a:lnTo>
                  <a:lnTo>
                    <a:pt x="0" y="743585"/>
                  </a:lnTo>
                  <a:lnTo>
                    <a:pt x="1278128" y="0"/>
                  </a:lnTo>
                  <a:close/>
                </a:path>
              </a:pathLst>
            </a:custGeom>
            <a:blipFill>
              <a:blip r:embed="rId6"/>
              <a:stretch>
                <a:fillRect l="0" t="-5389" r="0" b="-23724"/>
              </a:stretch>
            </a:blipFill>
          </p:spPr>
        </p:sp>
        <p:sp>
          <p:nvSpPr>
            <p:cNvPr name="Freeform 11" id="11"/>
            <p:cNvSpPr/>
            <p:nvPr/>
          </p:nvSpPr>
          <p:spPr>
            <a:xfrm flipH="false" flipV="false" rot="0">
              <a:off x="0" y="-3556"/>
              <a:ext cx="2708656" cy="3133979"/>
            </a:xfrm>
            <a:custGeom>
              <a:avLst/>
              <a:gdLst/>
              <a:ahLst/>
              <a:cxnLst/>
              <a:rect r="r" b="b" t="t" l="l"/>
              <a:pathLst>
                <a:path h="3133979" w="2708656">
                  <a:moveTo>
                    <a:pt x="1392682" y="13843"/>
                  </a:moveTo>
                  <a:lnTo>
                    <a:pt x="2670810" y="757555"/>
                  </a:lnTo>
                  <a:cubicBezTo>
                    <a:pt x="2694305" y="771144"/>
                    <a:pt x="2708656" y="796290"/>
                    <a:pt x="2708656" y="823468"/>
                  </a:cubicBezTo>
                  <a:lnTo>
                    <a:pt x="2708656" y="2310638"/>
                  </a:lnTo>
                  <a:cubicBezTo>
                    <a:pt x="2708656" y="2337816"/>
                    <a:pt x="2694178" y="2362835"/>
                    <a:pt x="2670810" y="2376551"/>
                  </a:cubicBezTo>
                  <a:lnTo>
                    <a:pt x="1392682" y="3120136"/>
                  </a:lnTo>
                  <a:cubicBezTo>
                    <a:pt x="1368933" y="3133979"/>
                    <a:pt x="1339723" y="3133979"/>
                    <a:pt x="1316101" y="3120136"/>
                  </a:cubicBezTo>
                  <a:lnTo>
                    <a:pt x="37846" y="2376551"/>
                  </a:lnTo>
                  <a:cubicBezTo>
                    <a:pt x="14478" y="2362835"/>
                    <a:pt x="0" y="2337816"/>
                    <a:pt x="0" y="2310638"/>
                  </a:cubicBezTo>
                  <a:lnTo>
                    <a:pt x="0" y="823341"/>
                  </a:lnTo>
                  <a:cubicBezTo>
                    <a:pt x="0" y="796163"/>
                    <a:pt x="14478" y="771144"/>
                    <a:pt x="37846" y="757428"/>
                  </a:cubicBezTo>
                  <a:lnTo>
                    <a:pt x="1315974" y="13843"/>
                  </a:lnTo>
                  <a:cubicBezTo>
                    <a:pt x="1339723" y="0"/>
                    <a:pt x="1368933" y="0"/>
                    <a:pt x="1392555" y="13843"/>
                  </a:cubicBezTo>
                  <a:moveTo>
                    <a:pt x="1315974" y="145542"/>
                  </a:moveTo>
                  <a:lnTo>
                    <a:pt x="1354328" y="79756"/>
                  </a:lnTo>
                  <a:lnTo>
                    <a:pt x="1392682" y="145669"/>
                  </a:lnTo>
                  <a:lnTo>
                    <a:pt x="114554" y="889254"/>
                  </a:lnTo>
                  <a:lnTo>
                    <a:pt x="76200" y="823341"/>
                  </a:lnTo>
                  <a:lnTo>
                    <a:pt x="152400" y="823341"/>
                  </a:lnTo>
                  <a:lnTo>
                    <a:pt x="152400" y="2310638"/>
                  </a:lnTo>
                  <a:lnTo>
                    <a:pt x="76200" y="2310638"/>
                  </a:lnTo>
                  <a:lnTo>
                    <a:pt x="114554" y="2244725"/>
                  </a:lnTo>
                  <a:lnTo>
                    <a:pt x="1392682" y="2988310"/>
                  </a:lnTo>
                  <a:lnTo>
                    <a:pt x="1354328" y="3054223"/>
                  </a:lnTo>
                  <a:lnTo>
                    <a:pt x="1315974" y="2988310"/>
                  </a:lnTo>
                  <a:lnTo>
                    <a:pt x="2594102" y="2244725"/>
                  </a:lnTo>
                  <a:lnTo>
                    <a:pt x="2632456" y="2310638"/>
                  </a:lnTo>
                  <a:lnTo>
                    <a:pt x="2556256" y="2310638"/>
                  </a:lnTo>
                  <a:lnTo>
                    <a:pt x="2556256" y="823341"/>
                  </a:lnTo>
                  <a:lnTo>
                    <a:pt x="2632456" y="823341"/>
                  </a:lnTo>
                  <a:lnTo>
                    <a:pt x="2594102" y="889254"/>
                  </a:lnTo>
                  <a:lnTo>
                    <a:pt x="1315974" y="145669"/>
                  </a:lnTo>
                  <a:close/>
                </a:path>
              </a:pathLst>
            </a:custGeom>
            <a:solidFill>
              <a:srgbClr val="373372"/>
            </a:solidFill>
          </p:spPr>
        </p:sp>
      </p:grpSp>
      <p:sp>
        <p:nvSpPr>
          <p:cNvPr name="TextBox 12" id="12"/>
          <p:cNvSpPr txBox="true"/>
          <p:nvPr/>
        </p:nvSpPr>
        <p:spPr>
          <a:xfrm rot="0">
            <a:off x="7459454" y="8151457"/>
            <a:ext cx="2307050" cy="250521"/>
          </a:xfrm>
          <a:prstGeom prst="rect">
            <a:avLst/>
          </a:prstGeom>
        </p:spPr>
        <p:txBody>
          <a:bodyPr anchor="t" rtlCol="false" tIns="0" lIns="0" bIns="0" rIns="0">
            <a:spAutoFit/>
          </a:bodyPr>
          <a:lstStyle/>
          <a:p>
            <a:pPr algn="ctr">
              <a:lnSpc>
                <a:spcPts val="2466"/>
              </a:lnSpc>
            </a:pPr>
            <a:r>
              <a:rPr lang="en-US" sz="2740" spc="-54">
                <a:solidFill>
                  <a:srgbClr val="373372"/>
                </a:solidFill>
                <a:latin typeface="Mosse Thai"/>
                <a:ea typeface="Mosse Thai"/>
                <a:cs typeface="Mosse Thai"/>
                <a:sym typeface="Mosse Thai"/>
              </a:rPr>
              <a:t>VICERRECTORA</a:t>
            </a:r>
          </a:p>
        </p:txBody>
      </p:sp>
      <p:sp>
        <p:nvSpPr>
          <p:cNvPr name="Freeform 13" id="13"/>
          <p:cNvSpPr/>
          <p:nvPr/>
        </p:nvSpPr>
        <p:spPr>
          <a:xfrm flipH="false" flipV="false" rot="0">
            <a:off x="3748996" y="6170070"/>
            <a:ext cx="5970459" cy="701529"/>
          </a:xfrm>
          <a:custGeom>
            <a:avLst/>
            <a:gdLst/>
            <a:ahLst/>
            <a:cxnLst/>
            <a:rect r="r" b="b" t="t" l="l"/>
            <a:pathLst>
              <a:path h="701529" w="5970459">
                <a:moveTo>
                  <a:pt x="0" y="0"/>
                </a:moveTo>
                <a:lnTo>
                  <a:pt x="5970459" y="0"/>
                </a:lnTo>
                <a:lnTo>
                  <a:pt x="5970459" y="701528"/>
                </a:lnTo>
                <a:lnTo>
                  <a:pt x="0" y="701528"/>
                </a:lnTo>
                <a:lnTo>
                  <a:pt x="0" y="0"/>
                </a:lnTo>
                <a:close/>
              </a:path>
            </a:pathLst>
          </a:custGeom>
          <a:blipFill>
            <a:blip r:embed="rId3">
              <a:extLst>
                <a:ext uri="{96DAC541-7B7A-43D3-8B79-37D633B846F1}">
                  <asvg:svgBlip xmlns:asvg="http://schemas.microsoft.com/office/drawing/2016/SVG/main" r:embed="rId4"/>
                </a:ext>
              </a:extLst>
            </a:blip>
            <a:stretch>
              <a:fillRect l="0" t="-1579" r="0" b="-1579"/>
            </a:stretch>
          </a:blipFill>
        </p:spPr>
      </p:sp>
      <p:sp>
        <p:nvSpPr>
          <p:cNvPr name="TextBox 14" id="14"/>
          <p:cNvSpPr txBox="true"/>
          <p:nvPr/>
        </p:nvSpPr>
        <p:spPr>
          <a:xfrm rot="0">
            <a:off x="8265809" y="5821833"/>
            <a:ext cx="1444654" cy="264317"/>
          </a:xfrm>
          <a:prstGeom prst="rect">
            <a:avLst/>
          </a:prstGeom>
        </p:spPr>
        <p:txBody>
          <a:bodyPr anchor="t" rtlCol="false" tIns="0" lIns="0" bIns="0" rIns="0">
            <a:spAutoFit/>
          </a:bodyPr>
          <a:lstStyle/>
          <a:p>
            <a:pPr algn="ctr">
              <a:lnSpc>
                <a:spcPts val="2473"/>
              </a:lnSpc>
            </a:pPr>
            <a:r>
              <a:rPr lang="en-US" sz="2749" spc="-54">
                <a:solidFill>
                  <a:srgbClr val="373372"/>
                </a:solidFill>
                <a:latin typeface="Mosse Thai"/>
                <a:ea typeface="Mosse Thai"/>
                <a:cs typeface="Mosse Thai"/>
                <a:sym typeface="Mosse Thai"/>
              </a:rPr>
              <a:t>RECTOR</a:t>
            </a:r>
          </a:p>
        </p:txBody>
      </p:sp>
      <p:sp>
        <p:nvSpPr>
          <p:cNvPr name="TextBox 15" id="15"/>
          <p:cNvSpPr txBox="true"/>
          <p:nvPr/>
        </p:nvSpPr>
        <p:spPr>
          <a:xfrm rot="0">
            <a:off x="3875073" y="6330334"/>
            <a:ext cx="5675710" cy="390525"/>
          </a:xfrm>
          <a:prstGeom prst="rect">
            <a:avLst/>
          </a:prstGeom>
        </p:spPr>
        <p:txBody>
          <a:bodyPr anchor="t" rtlCol="false" tIns="0" lIns="0" bIns="0" rIns="0">
            <a:spAutoFit/>
          </a:bodyPr>
          <a:lstStyle/>
          <a:p>
            <a:pPr algn="ctr">
              <a:lnSpc>
                <a:spcPts val="3240"/>
              </a:lnSpc>
            </a:pPr>
            <a:r>
              <a:rPr lang="en-US" sz="2700">
                <a:solidFill>
                  <a:srgbClr val="FFFFFF"/>
                </a:solidFill>
                <a:latin typeface="Mosse Thai"/>
                <a:ea typeface="Mosse Thai"/>
                <a:cs typeface="Mosse Thai"/>
                <a:sym typeface="Mosse Thai"/>
              </a:rPr>
              <a:t>Prof. Dr. Carlos Henrique de Carvalho</a:t>
            </a:r>
          </a:p>
        </p:txBody>
      </p:sp>
      <p:sp>
        <p:nvSpPr>
          <p:cNvPr name="TextBox 16" id="16"/>
          <p:cNvSpPr txBox="true"/>
          <p:nvPr/>
        </p:nvSpPr>
        <p:spPr>
          <a:xfrm rot="0">
            <a:off x="3875073" y="8628807"/>
            <a:ext cx="5954727" cy="395876"/>
          </a:xfrm>
          <a:prstGeom prst="rect">
            <a:avLst/>
          </a:prstGeom>
        </p:spPr>
        <p:txBody>
          <a:bodyPr anchor="t" rtlCol="false" tIns="0" lIns="0" bIns="0" rIns="0">
            <a:spAutoFit/>
          </a:bodyPr>
          <a:lstStyle/>
          <a:p>
            <a:pPr algn="ctr">
              <a:lnSpc>
                <a:spcPts val="3240"/>
              </a:lnSpc>
            </a:pPr>
            <a:r>
              <a:rPr lang="en-US" sz="2700">
                <a:solidFill>
                  <a:srgbClr val="FFFFFF"/>
                </a:solidFill>
                <a:latin typeface="Mosse Thai"/>
                <a:ea typeface="Mosse Thai"/>
                <a:cs typeface="Mosse Thai"/>
                <a:sym typeface="Mosse Thai"/>
              </a:rPr>
              <a:t>Profª. Dra. Catarina Machado Azeredo</a:t>
            </a:r>
          </a:p>
        </p:txBody>
      </p:sp>
      <p:sp>
        <p:nvSpPr>
          <p:cNvPr name="Freeform 17" id="17"/>
          <p:cNvSpPr/>
          <p:nvPr/>
        </p:nvSpPr>
        <p:spPr>
          <a:xfrm flipH="false" flipV="false" rot="0">
            <a:off x="13512855" y="-1558607"/>
            <a:ext cx="9319817" cy="8258207"/>
          </a:xfrm>
          <a:custGeom>
            <a:avLst/>
            <a:gdLst/>
            <a:ahLst/>
            <a:cxnLst/>
            <a:rect r="r" b="b" t="t" l="l"/>
            <a:pathLst>
              <a:path h="8258207" w="9319817">
                <a:moveTo>
                  <a:pt x="0" y="0"/>
                </a:moveTo>
                <a:lnTo>
                  <a:pt x="9319817" y="0"/>
                </a:lnTo>
                <a:lnTo>
                  <a:pt x="9319817" y="8258207"/>
                </a:lnTo>
                <a:lnTo>
                  <a:pt x="0" y="8258207"/>
                </a:lnTo>
                <a:lnTo>
                  <a:pt x="0" y="0"/>
                </a:lnTo>
                <a:close/>
              </a:path>
            </a:pathLst>
          </a:custGeom>
          <a:blipFill>
            <a:blip r:embed="rId7">
              <a:extLst>
                <a:ext uri="{96DAC541-7B7A-43D3-8B79-37D633B846F1}">
                  <asvg:svgBlip xmlns:asvg="http://schemas.microsoft.com/office/drawing/2016/SVG/main" r:embed="rId8"/>
                </a:ext>
              </a:extLst>
            </a:blip>
            <a:stretch>
              <a:fillRect l="0" t="0" r="0" b="0"/>
            </a:stretch>
          </a:blipFill>
        </p:spPr>
      </p:sp>
      <p:sp>
        <p:nvSpPr>
          <p:cNvPr name="Freeform 18" id="18"/>
          <p:cNvSpPr/>
          <p:nvPr/>
        </p:nvSpPr>
        <p:spPr>
          <a:xfrm flipH="false" flipV="false" rot="0">
            <a:off x="8679359" y="2570497"/>
            <a:ext cx="17704122" cy="14653191"/>
          </a:xfrm>
          <a:custGeom>
            <a:avLst/>
            <a:gdLst/>
            <a:ahLst/>
            <a:cxnLst/>
            <a:rect r="r" b="b" t="t" l="l"/>
            <a:pathLst>
              <a:path h="14653191" w="17704122">
                <a:moveTo>
                  <a:pt x="0" y="0"/>
                </a:moveTo>
                <a:lnTo>
                  <a:pt x="17704121" y="0"/>
                </a:lnTo>
                <a:lnTo>
                  <a:pt x="17704121" y="14653190"/>
                </a:lnTo>
                <a:lnTo>
                  <a:pt x="0" y="14653190"/>
                </a:lnTo>
                <a:lnTo>
                  <a:pt x="0" y="0"/>
                </a:lnTo>
                <a:close/>
              </a:path>
            </a:pathLst>
          </a:custGeom>
          <a:blipFill>
            <a:blip r:embed="rId9">
              <a:extLst>
                <a:ext uri="{96DAC541-7B7A-43D3-8B79-37D633B846F1}">
                  <asvg:svgBlip xmlns:asvg="http://schemas.microsoft.com/office/drawing/2016/SVG/main" r:embed="rId10"/>
                </a:ext>
              </a:extLst>
            </a:blip>
            <a:stretch>
              <a:fillRect l="0" t="0" r="0" b="0"/>
            </a:stretch>
          </a:blipFill>
        </p:spPr>
      </p:sp>
      <p:sp>
        <p:nvSpPr>
          <p:cNvPr name="Freeform 19" id="19"/>
          <p:cNvSpPr/>
          <p:nvPr/>
        </p:nvSpPr>
        <p:spPr>
          <a:xfrm flipH="false" flipV="false" rot="0">
            <a:off x="7459454" y="6834677"/>
            <a:ext cx="8091757" cy="5024863"/>
          </a:xfrm>
          <a:custGeom>
            <a:avLst/>
            <a:gdLst/>
            <a:ahLst/>
            <a:cxnLst/>
            <a:rect r="r" b="b" t="t" l="l"/>
            <a:pathLst>
              <a:path h="5024863" w="8091757">
                <a:moveTo>
                  <a:pt x="0" y="0"/>
                </a:moveTo>
                <a:lnTo>
                  <a:pt x="8091756" y="0"/>
                </a:lnTo>
                <a:lnTo>
                  <a:pt x="8091756" y="5024863"/>
                </a:lnTo>
                <a:lnTo>
                  <a:pt x="0" y="5024863"/>
                </a:lnTo>
                <a:lnTo>
                  <a:pt x="0" y="0"/>
                </a:lnTo>
                <a:close/>
              </a:path>
            </a:pathLst>
          </a:custGeom>
          <a:blipFill>
            <a:blip r:embed="rId11">
              <a:extLst>
                <a:ext uri="{96DAC541-7B7A-43D3-8B79-37D633B846F1}">
                  <asvg:svgBlip xmlns:asvg="http://schemas.microsoft.com/office/drawing/2016/SVG/main" r:embed="rId12"/>
                </a:ext>
              </a:extLst>
            </a:blip>
            <a:stretch>
              <a:fillRect l="0" t="0" r="0" b="0"/>
            </a:stretch>
          </a:blipFill>
        </p:spPr>
      </p:sp>
      <p:grpSp>
        <p:nvGrpSpPr>
          <p:cNvPr name="Group 20" id="20"/>
          <p:cNvGrpSpPr/>
          <p:nvPr/>
        </p:nvGrpSpPr>
        <p:grpSpPr>
          <a:xfrm rot="1868917">
            <a:off x="12457415" y="7504893"/>
            <a:ext cx="2481507" cy="117872"/>
            <a:chOff x="0" y="0"/>
            <a:chExt cx="3308676" cy="157163"/>
          </a:xfrm>
        </p:grpSpPr>
        <p:sp>
          <p:nvSpPr>
            <p:cNvPr name="Freeform 21" id="21"/>
            <p:cNvSpPr/>
            <p:nvPr/>
          </p:nvSpPr>
          <p:spPr>
            <a:xfrm flipH="false" flipV="false" rot="0">
              <a:off x="0" y="0"/>
              <a:ext cx="3308731" cy="157226"/>
            </a:xfrm>
            <a:custGeom>
              <a:avLst/>
              <a:gdLst/>
              <a:ahLst/>
              <a:cxnLst/>
              <a:rect r="r" b="b" t="t" l="l"/>
              <a:pathLst>
                <a:path h="157226" w="3308731">
                  <a:moveTo>
                    <a:pt x="0" y="0"/>
                  </a:moveTo>
                  <a:lnTo>
                    <a:pt x="3308731" y="0"/>
                  </a:lnTo>
                  <a:lnTo>
                    <a:pt x="3308731" y="157226"/>
                  </a:lnTo>
                  <a:lnTo>
                    <a:pt x="0" y="157226"/>
                  </a:lnTo>
                  <a:lnTo>
                    <a:pt x="0" y="0"/>
                  </a:lnTo>
                  <a:close/>
                </a:path>
              </a:pathLst>
            </a:custGeom>
            <a:blipFill>
              <a:blip r:embed="rId13"/>
              <a:stretch>
                <a:fillRect l="0" t="-933" r="1" b="-892"/>
              </a:stretch>
            </a:blipFill>
          </p:spPr>
        </p:sp>
      </p:grpSp>
      <p:grpSp>
        <p:nvGrpSpPr>
          <p:cNvPr name="Group 22" id="22"/>
          <p:cNvGrpSpPr/>
          <p:nvPr/>
        </p:nvGrpSpPr>
        <p:grpSpPr>
          <a:xfrm rot="-1901483">
            <a:off x="15284170" y="7477711"/>
            <a:ext cx="2481507" cy="117872"/>
            <a:chOff x="0" y="0"/>
            <a:chExt cx="3308676" cy="157163"/>
          </a:xfrm>
        </p:grpSpPr>
        <p:sp>
          <p:nvSpPr>
            <p:cNvPr name="Freeform 23" id="23"/>
            <p:cNvSpPr/>
            <p:nvPr/>
          </p:nvSpPr>
          <p:spPr>
            <a:xfrm flipH="false" flipV="false" rot="0">
              <a:off x="0" y="0"/>
              <a:ext cx="3308731" cy="157226"/>
            </a:xfrm>
            <a:custGeom>
              <a:avLst/>
              <a:gdLst/>
              <a:ahLst/>
              <a:cxnLst/>
              <a:rect r="r" b="b" t="t" l="l"/>
              <a:pathLst>
                <a:path h="157226" w="3308731">
                  <a:moveTo>
                    <a:pt x="0" y="0"/>
                  </a:moveTo>
                  <a:lnTo>
                    <a:pt x="3308731" y="0"/>
                  </a:lnTo>
                  <a:lnTo>
                    <a:pt x="3308731" y="157226"/>
                  </a:lnTo>
                  <a:lnTo>
                    <a:pt x="0" y="157226"/>
                  </a:lnTo>
                  <a:lnTo>
                    <a:pt x="0" y="0"/>
                  </a:lnTo>
                  <a:close/>
                </a:path>
              </a:pathLst>
            </a:custGeom>
            <a:blipFill>
              <a:blip r:embed="rId13"/>
              <a:stretch>
                <a:fillRect l="0" t="-933" r="1" b="-892"/>
              </a:stretch>
            </a:blipFill>
          </p:spPr>
        </p:sp>
      </p:grpSp>
      <p:sp>
        <p:nvSpPr>
          <p:cNvPr name="Freeform 24" id="24"/>
          <p:cNvSpPr/>
          <p:nvPr/>
        </p:nvSpPr>
        <p:spPr>
          <a:xfrm flipH="false" flipV="false" rot="0">
            <a:off x="9577081" y="-100204"/>
            <a:ext cx="8274580" cy="2695336"/>
          </a:xfrm>
          <a:custGeom>
            <a:avLst/>
            <a:gdLst/>
            <a:ahLst/>
            <a:cxnLst/>
            <a:rect r="r" b="b" t="t" l="l"/>
            <a:pathLst>
              <a:path h="2695336" w="8274580">
                <a:moveTo>
                  <a:pt x="0" y="0"/>
                </a:moveTo>
                <a:lnTo>
                  <a:pt x="8274580" y="0"/>
                </a:lnTo>
                <a:lnTo>
                  <a:pt x="8274580" y="2695336"/>
                </a:lnTo>
                <a:lnTo>
                  <a:pt x="0" y="2695336"/>
                </a:lnTo>
                <a:lnTo>
                  <a:pt x="0" y="0"/>
                </a:lnTo>
                <a:close/>
              </a:path>
            </a:pathLst>
          </a:custGeom>
          <a:blipFill>
            <a:blip r:embed="rId14">
              <a:extLst>
                <a:ext uri="{96DAC541-7B7A-43D3-8B79-37D633B846F1}">
                  <asvg:svgBlip xmlns:asvg="http://schemas.microsoft.com/office/drawing/2016/SVG/main" r:embed="rId15"/>
                </a:ext>
              </a:extLst>
            </a:blip>
            <a:stretch>
              <a:fillRect l="0" t="0" r="0" b="0"/>
            </a:stretch>
          </a:blipFill>
        </p:spPr>
      </p:sp>
      <p:sp>
        <p:nvSpPr>
          <p:cNvPr name="Freeform 25" id="25"/>
          <p:cNvSpPr/>
          <p:nvPr/>
        </p:nvSpPr>
        <p:spPr>
          <a:xfrm flipH="false" flipV="false" rot="0">
            <a:off x="12266664" y="2034141"/>
            <a:ext cx="5558197" cy="6527278"/>
          </a:xfrm>
          <a:custGeom>
            <a:avLst/>
            <a:gdLst/>
            <a:ahLst/>
            <a:cxnLst/>
            <a:rect r="r" b="b" t="t" l="l"/>
            <a:pathLst>
              <a:path h="6527278" w="5558197">
                <a:moveTo>
                  <a:pt x="0" y="0"/>
                </a:moveTo>
                <a:lnTo>
                  <a:pt x="5558197" y="0"/>
                </a:lnTo>
                <a:lnTo>
                  <a:pt x="5558197" y="6527278"/>
                </a:lnTo>
                <a:lnTo>
                  <a:pt x="0" y="6527278"/>
                </a:lnTo>
                <a:lnTo>
                  <a:pt x="0" y="0"/>
                </a:lnTo>
                <a:close/>
              </a:path>
            </a:pathLst>
          </a:custGeom>
          <a:blipFill>
            <a:blip r:embed="rId16">
              <a:extLst>
                <a:ext uri="{96DAC541-7B7A-43D3-8B79-37D633B846F1}">
                  <asvg:svgBlip xmlns:asvg="http://schemas.microsoft.com/office/drawing/2016/SVG/main" r:embed="rId17"/>
                </a:ext>
              </a:extLst>
            </a:blip>
            <a:stretch>
              <a:fillRect l="0" t="0" r="0" b="0"/>
            </a:stretch>
          </a:blipFill>
        </p:spPr>
      </p:sp>
      <p:sp>
        <p:nvSpPr>
          <p:cNvPr name="Freeform 26" id="26"/>
          <p:cNvSpPr/>
          <p:nvPr/>
        </p:nvSpPr>
        <p:spPr>
          <a:xfrm flipH="false" flipV="false" rot="0">
            <a:off x="12563555" y="2383272"/>
            <a:ext cx="5005818" cy="5789629"/>
          </a:xfrm>
          <a:custGeom>
            <a:avLst/>
            <a:gdLst/>
            <a:ahLst/>
            <a:cxnLst/>
            <a:rect r="r" b="b" t="t" l="l"/>
            <a:pathLst>
              <a:path h="5789629" w="5005818">
                <a:moveTo>
                  <a:pt x="0" y="0"/>
                </a:moveTo>
                <a:lnTo>
                  <a:pt x="5005819" y="0"/>
                </a:lnTo>
                <a:lnTo>
                  <a:pt x="5005819" y="5789629"/>
                </a:lnTo>
                <a:lnTo>
                  <a:pt x="0" y="5789629"/>
                </a:lnTo>
                <a:lnTo>
                  <a:pt x="0" y="0"/>
                </a:lnTo>
                <a:close/>
              </a:path>
            </a:pathLst>
          </a:custGeom>
          <a:blipFill>
            <a:blip r:embed="rId18">
              <a:extLst>
                <a:ext uri="{96DAC541-7B7A-43D3-8B79-37D633B846F1}">
                  <asvg:svgBlip xmlns:asvg="http://schemas.microsoft.com/office/drawing/2016/SVG/main" r:embed="rId19"/>
                </a:ext>
              </a:extLst>
            </a:blip>
            <a:stretch>
              <a:fillRect l="0" t="0" r="0" b="0"/>
            </a:stretch>
          </a:blipFill>
        </p:spPr>
      </p:sp>
      <p:grpSp>
        <p:nvGrpSpPr>
          <p:cNvPr name="Group 27" id="27"/>
          <p:cNvGrpSpPr/>
          <p:nvPr/>
        </p:nvGrpSpPr>
        <p:grpSpPr>
          <a:xfrm rot="0">
            <a:off x="12563555" y="2794151"/>
            <a:ext cx="4967864" cy="4967864"/>
            <a:chOff x="0" y="0"/>
            <a:chExt cx="6623819" cy="6623818"/>
          </a:xfrm>
        </p:grpSpPr>
        <p:sp>
          <p:nvSpPr>
            <p:cNvPr name="Freeform 28" id="28"/>
            <p:cNvSpPr/>
            <p:nvPr/>
          </p:nvSpPr>
          <p:spPr>
            <a:xfrm flipH="false" flipV="false" rot="0">
              <a:off x="0" y="0"/>
              <a:ext cx="6623812" cy="6623812"/>
            </a:xfrm>
            <a:custGeom>
              <a:avLst/>
              <a:gdLst/>
              <a:ahLst/>
              <a:cxnLst/>
              <a:rect r="r" b="b" t="t" l="l"/>
              <a:pathLst>
                <a:path h="6623812" w="6623812">
                  <a:moveTo>
                    <a:pt x="0" y="0"/>
                  </a:moveTo>
                  <a:lnTo>
                    <a:pt x="6623812" y="0"/>
                  </a:lnTo>
                  <a:lnTo>
                    <a:pt x="6623812" y="6623812"/>
                  </a:lnTo>
                  <a:lnTo>
                    <a:pt x="0" y="6623812"/>
                  </a:lnTo>
                  <a:lnTo>
                    <a:pt x="0" y="0"/>
                  </a:lnTo>
                  <a:close/>
                </a:path>
              </a:pathLst>
            </a:custGeom>
            <a:blipFill>
              <a:blip r:embed="rId20"/>
              <a:stretch>
                <a:fillRect l="0" t="0" r="0" b="0"/>
              </a:stretch>
            </a:blipFill>
          </p:spPr>
        </p:sp>
      </p:grpSp>
      <p:grpSp>
        <p:nvGrpSpPr>
          <p:cNvPr name="Group 29" id="29"/>
          <p:cNvGrpSpPr/>
          <p:nvPr/>
        </p:nvGrpSpPr>
        <p:grpSpPr>
          <a:xfrm rot="0">
            <a:off x="11874546" y="1628151"/>
            <a:ext cx="6413454" cy="7498201"/>
            <a:chOff x="0" y="0"/>
            <a:chExt cx="695214" cy="812800"/>
          </a:xfrm>
        </p:grpSpPr>
        <p:sp>
          <p:nvSpPr>
            <p:cNvPr name="Freeform 30" id="30"/>
            <p:cNvSpPr/>
            <p:nvPr/>
          </p:nvSpPr>
          <p:spPr>
            <a:xfrm flipH="false" flipV="false" rot="0">
              <a:off x="0" y="5603"/>
              <a:ext cx="695214" cy="801594"/>
            </a:xfrm>
            <a:custGeom>
              <a:avLst/>
              <a:gdLst/>
              <a:ahLst/>
              <a:cxnLst/>
              <a:rect r="r" b="b" t="t" l="l"/>
              <a:pathLst>
                <a:path h="801594" w="695214">
                  <a:moveTo>
                    <a:pt x="372684" y="9056"/>
                  </a:moveTo>
                  <a:lnTo>
                    <a:pt x="670138" y="182938"/>
                  </a:lnTo>
                  <a:cubicBezTo>
                    <a:pt x="685668" y="192017"/>
                    <a:pt x="695214" y="208655"/>
                    <a:pt x="695214" y="226644"/>
                  </a:cubicBezTo>
                  <a:lnTo>
                    <a:pt x="695214" y="574950"/>
                  </a:lnTo>
                  <a:cubicBezTo>
                    <a:pt x="695214" y="592939"/>
                    <a:pt x="685668" y="609577"/>
                    <a:pt x="670138" y="618656"/>
                  </a:cubicBezTo>
                  <a:lnTo>
                    <a:pt x="372684" y="792538"/>
                  </a:lnTo>
                  <a:cubicBezTo>
                    <a:pt x="357192" y="801594"/>
                    <a:pt x="338022" y="801594"/>
                    <a:pt x="322531" y="792538"/>
                  </a:cubicBezTo>
                  <a:lnTo>
                    <a:pt x="25076" y="618656"/>
                  </a:lnTo>
                  <a:cubicBezTo>
                    <a:pt x="9546" y="609577"/>
                    <a:pt x="0" y="592939"/>
                    <a:pt x="0" y="574950"/>
                  </a:cubicBezTo>
                  <a:lnTo>
                    <a:pt x="0" y="226644"/>
                  </a:lnTo>
                  <a:cubicBezTo>
                    <a:pt x="0" y="208655"/>
                    <a:pt x="9546" y="192017"/>
                    <a:pt x="25076" y="182938"/>
                  </a:cubicBezTo>
                  <a:lnTo>
                    <a:pt x="322531" y="9056"/>
                  </a:lnTo>
                  <a:cubicBezTo>
                    <a:pt x="338022" y="0"/>
                    <a:pt x="357192" y="0"/>
                    <a:pt x="372684" y="9056"/>
                  </a:cubicBezTo>
                  <a:close/>
                </a:path>
              </a:pathLst>
            </a:custGeom>
            <a:solidFill>
              <a:srgbClr val="000000">
                <a:alpha val="0"/>
              </a:srgbClr>
            </a:solidFill>
            <a:ln w="190500" cap="rnd">
              <a:solidFill>
                <a:srgbClr val="FFFFFF"/>
              </a:solidFill>
              <a:prstDash val="solid"/>
              <a:round/>
            </a:ln>
          </p:spPr>
        </p:sp>
        <p:sp>
          <p:nvSpPr>
            <p:cNvPr name="TextBox 31" id="31"/>
            <p:cNvSpPr txBox="true"/>
            <p:nvPr/>
          </p:nvSpPr>
          <p:spPr>
            <a:xfrm>
              <a:off x="0" y="130175"/>
              <a:ext cx="695214" cy="542925"/>
            </a:xfrm>
            <a:prstGeom prst="rect">
              <a:avLst/>
            </a:prstGeom>
          </p:spPr>
          <p:txBody>
            <a:bodyPr anchor="ctr" rtlCol="false" tIns="46565" lIns="46565" bIns="46565" rIns="46565"/>
            <a:lstStyle/>
            <a:p>
              <a:pPr algn="ctr">
                <a:lnSpc>
                  <a:spcPts val="771"/>
                </a:lnSpc>
              </a:pPr>
            </a:p>
          </p:txBody>
        </p:sp>
      </p:grpSp>
    </p:spTree>
  </p:cSld>
  <p:clrMapOvr>
    <a:masterClrMapping/>
  </p:clrMapOvr>
</p:sld>
</file>

<file path=ppt/slides/slide2.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grpSp>
        <p:nvGrpSpPr>
          <p:cNvPr name="Group 2" id="2"/>
          <p:cNvGrpSpPr/>
          <p:nvPr/>
        </p:nvGrpSpPr>
        <p:grpSpPr>
          <a:xfrm rot="0">
            <a:off x="14845081" y="8803164"/>
            <a:ext cx="3112038" cy="910271"/>
            <a:chOff x="0" y="0"/>
            <a:chExt cx="4149384" cy="1213694"/>
          </a:xfrm>
        </p:grpSpPr>
        <p:sp>
          <p:nvSpPr>
            <p:cNvPr name="Freeform 3" id="3"/>
            <p:cNvSpPr/>
            <p:nvPr/>
          </p:nvSpPr>
          <p:spPr>
            <a:xfrm flipH="false" flipV="false" rot="0">
              <a:off x="0" y="0"/>
              <a:ext cx="4149344" cy="1213739"/>
            </a:xfrm>
            <a:custGeom>
              <a:avLst/>
              <a:gdLst/>
              <a:ahLst/>
              <a:cxnLst/>
              <a:rect r="r" b="b" t="t" l="l"/>
              <a:pathLst>
                <a:path h="1213739" w="4149344">
                  <a:moveTo>
                    <a:pt x="0" y="0"/>
                  </a:moveTo>
                  <a:lnTo>
                    <a:pt x="4149344" y="0"/>
                  </a:lnTo>
                  <a:lnTo>
                    <a:pt x="4149344" y="1213739"/>
                  </a:lnTo>
                  <a:lnTo>
                    <a:pt x="0" y="1213739"/>
                  </a:lnTo>
                  <a:lnTo>
                    <a:pt x="0" y="0"/>
                  </a:lnTo>
                  <a:close/>
                </a:path>
              </a:pathLst>
            </a:custGeom>
            <a:blipFill>
              <a:blip r:embed="rId2"/>
              <a:stretch>
                <a:fillRect l="-41" t="0" r="-42" b="3"/>
              </a:stretch>
            </a:blipFill>
          </p:spPr>
        </p:sp>
      </p:grpSp>
      <p:sp>
        <p:nvSpPr>
          <p:cNvPr name="TextBox 4" id="4"/>
          <p:cNvSpPr txBox="true"/>
          <p:nvPr/>
        </p:nvSpPr>
        <p:spPr>
          <a:xfrm rot="0">
            <a:off x="3485615" y="1993446"/>
            <a:ext cx="14155274" cy="6620882"/>
          </a:xfrm>
          <a:prstGeom prst="rect">
            <a:avLst/>
          </a:prstGeom>
        </p:spPr>
        <p:txBody>
          <a:bodyPr anchor="t" rtlCol="false" tIns="0" lIns="0" bIns="0" rIns="0">
            <a:spAutoFit/>
          </a:bodyPr>
          <a:lstStyle/>
          <a:p>
            <a:pPr algn="just">
              <a:lnSpc>
                <a:spcPts val="4387"/>
              </a:lnSpc>
            </a:pPr>
            <a:r>
              <a:rPr lang="en-US" sz="3657">
                <a:solidFill>
                  <a:srgbClr val="000000"/>
                </a:solidFill>
                <a:latin typeface="Century Gothic Paneuropean"/>
                <a:ea typeface="Century Gothic Paneuropean"/>
                <a:cs typeface="Century Gothic Paneuropean"/>
                <a:sym typeface="Century Gothic Paneuropean"/>
              </a:rPr>
              <a:t>La UFU (Universidade Federal de Uberlândia) es una universidad pública sin costo en Brasil, establecida por el Ministerio de Educación del país. Desde su creación en 1978, la universidad ha sobresalido en el ámbito de la enseñanza brasileña.</a:t>
            </a:r>
          </a:p>
          <a:p>
            <a:pPr algn="just">
              <a:lnSpc>
                <a:spcPts val="4387"/>
              </a:lnSpc>
            </a:pPr>
          </a:p>
          <a:p>
            <a:pPr algn="just">
              <a:lnSpc>
                <a:spcPts val="4387"/>
              </a:lnSpc>
            </a:pPr>
            <a:r>
              <a:rPr lang="en-US" sz="3657">
                <a:solidFill>
                  <a:srgbClr val="000000"/>
                </a:solidFill>
                <a:latin typeface="Century Gothic Paneuropean"/>
                <a:ea typeface="Century Gothic Paneuropean"/>
                <a:cs typeface="Century Gothic Paneuropean"/>
                <a:sym typeface="Century Gothic Paneuropean"/>
              </a:rPr>
              <a:t>La UFU ha mejorado sus conexiones con otros países firmando acuerdos de cooperación y brindando opciones para realizar movilidad internacional.</a:t>
            </a:r>
          </a:p>
          <a:p>
            <a:pPr algn="just">
              <a:lnSpc>
                <a:spcPts val="4387"/>
              </a:lnSpc>
            </a:pPr>
          </a:p>
          <a:p>
            <a:pPr algn="just">
              <a:lnSpc>
                <a:spcPts val="4387"/>
              </a:lnSpc>
            </a:pPr>
            <a:r>
              <a:rPr lang="en-US" sz="3657">
                <a:solidFill>
                  <a:srgbClr val="000000"/>
                </a:solidFill>
                <a:latin typeface="Century Gothic Paneuropean"/>
                <a:ea typeface="Century Gothic Paneuropean"/>
                <a:cs typeface="Century Gothic Paneuropean"/>
                <a:sym typeface="Century Gothic Paneuropean"/>
              </a:rPr>
              <a:t>La UFU se llama así porque la mayoría de sus campus se encuentra ubicada en la ciudad de: Uberlândia.</a:t>
            </a:r>
          </a:p>
        </p:txBody>
      </p:sp>
      <p:grpSp>
        <p:nvGrpSpPr>
          <p:cNvPr name="Group 5" id="5"/>
          <p:cNvGrpSpPr/>
          <p:nvPr/>
        </p:nvGrpSpPr>
        <p:grpSpPr>
          <a:xfrm rot="0">
            <a:off x="-4407507" y="0"/>
            <a:ext cx="7248318" cy="10287000"/>
            <a:chOff x="0" y="0"/>
            <a:chExt cx="9664424" cy="13716000"/>
          </a:xfrm>
        </p:grpSpPr>
        <p:sp>
          <p:nvSpPr>
            <p:cNvPr name="Freeform 6" id="6"/>
            <p:cNvSpPr/>
            <p:nvPr/>
          </p:nvSpPr>
          <p:spPr>
            <a:xfrm flipH="false" flipV="false" rot="0">
              <a:off x="0" y="0"/>
              <a:ext cx="9664446" cy="13716000"/>
            </a:xfrm>
            <a:custGeom>
              <a:avLst/>
              <a:gdLst/>
              <a:ahLst/>
              <a:cxnLst/>
              <a:rect r="r" b="b" t="t" l="l"/>
              <a:pathLst>
                <a:path h="13716000" w="9664446">
                  <a:moveTo>
                    <a:pt x="0" y="0"/>
                  </a:moveTo>
                  <a:lnTo>
                    <a:pt x="9664446" y="0"/>
                  </a:lnTo>
                  <a:lnTo>
                    <a:pt x="9664446" y="13716000"/>
                  </a:lnTo>
                  <a:lnTo>
                    <a:pt x="0" y="13716000"/>
                  </a:lnTo>
                  <a:lnTo>
                    <a:pt x="0" y="0"/>
                  </a:lnTo>
                  <a:close/>
                </a:path>
              </a:pathLst>
            </a:custGeom>
            <a:blipFill>
              <a:blip r:embed="rId3"/>
              <a:stretch>
                <a:fillRect l="-67995" t="0" r="-67994" b="0"/>
              </a:stretch>
            </a:blipFill>
          </p:spPr>
        </p:sp>
      </p:grpSp>
      <p:sp>
        <p:nvSpPr>
          <p:cNvPr name="TextBox 7" id="7"/>
          <p:cNvSpPr txBox="true"/>
          <p:nvPr/>
        </p:nvSpPr>
        <p:spPr>
          <a:xfrm rot="0">
            <a:off x="3282838" y="33537"/>
            <a:ext cx="11562241" cy="1217448"/>
          </a:xfrm>
          <a:prstGeom prst="rect">
            <a:avLst/>
          </a:prstGeom>
        </p:spPr>
        <p:txBody>
          <a:bodyPr anchor="t" rtlCol="false" tIns="0" lIns="0" bIns="0" rIns="0">
            <a:spAutoFit/>
          </a:bodyPr>
          <a:lstStyle/>
          <a:p>
            <a:pPr algn="l">
              <a:lnSpc>
                <a:spcPts val="9021"/>
              </a:lnSpc>
            </a:pPr>
            <a:r>
              <a:rPr lang="en-US" sz="6444" spc="6">
                <a:solidFill>
                  <a:srgbClr val="373372"/>
                </a:solidFill>
                <a:latin typeface="Century Gothic Paneuropean"/>
                <a:ea typeface="Century Gothic Paneuropean"/>
                <a:cs typeface="Century Gothic Paneuropean"/>
                <a:sym typeface="Century Gothic Paneuropean"/>
              </a:rPr>
              <a:t>Sobre la UFU</a:t>
            </a:r>
          </a:p>
        </p:txBody>
      </p:sp>
    </p:spTree>
  </p:cSld>
  <p:clrMapOvr>
    <a:masterClrMapping/>
  </p:clrMapOvr>
</p:sld>
</file>

<file path=ppt/slides/slide3.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grpSp>
        <p:nvGrpSpPr>
          <p:cNvPr name="Group 2" id="2"/>
          <p:cNvGrpSpPr/>
          <p:nvPr/>
        </p:nvGrpSpPr>
        <p:grpSpPr>
          <a:xfrm rot="0">
            <a:off x="14921622" y="9139944"/>
            <a:ext cx="3112038" cy="910271"/>
            <a:chOff x="0" y="0"/>
            <a:chExt cx="4149384" cy="1213694"/>
          </a:xfrm>
        </p:grpSpPr>
        <p:sp>
          <p:nvSpPr>
            <p:cNvPr name="Freeform 3" id="3"/>
            <p:cNvSpPr/>
            <p:nvPr/>
          </p:nvSpPr>
          <p:spPr>
            <a:xfrm flipH="false" flipV="false" rot="0">
              <a:off x="0" y="0"/>
              <a:ext cx="4149344" cy="1213739"/>
            </a:xfrm>
            <a:custGeom>
              <a:avLst/>
              <a:gdLst/>
              <a:ahLst/>
              <a:cxnLst/>
              <a:rect r="r" b="b" t="t" l="l"/>
              <a:pathLst>
                <a:path h="1213739" w="4149344">
                  <a:moveTo>
                    <a:pt x="0" y="0"/>
                  </a:moveTo>
                  <a:lnTo>
                    <a:pt x="4149344" y="0"/>
                  </a:lnTo>
                  <a:lnTo>
                    <a:pt x="4149344" y="1213739"/>
                  </a:lnTo>
                  <a:lnTo>
                    <a:pt x="0" y="1213739"/>
                  </a:lnTo>
                  <a:lnTo>
                    <a:pt x="0" y="0"/>
                  </a:lnTo>
                  <a:close/>
                </a:path>
              </a:pathLst>
            </a:custGeom>
            <a:blipFill>
              <a:blip r:embed="rId2"/>
              <a:stretch>
                <a:fillRect l="-41" t="0" r="-42" b="3"/>
              </a:stretch>
            </a:blipFill>
          </p:spPr>
        </p:sp>
      </p:grpSp>
      <p:sp>
        <p:nvSpPr>
          <p:cNvPr name="TextBox 4" id="4"/>
          <p:cNvSpPr txBox="true"/>
          <p:nvPr/>
        </p:nvSpPr>
        <p:spPr>
          <a:xfrm rot="0">
            <a:off x="3390802" y="10059"/>
            <a:ext cx="14043114" cy="1217448"/>
          </a:xfrm>
          <a:prstGeom prst="rect">
            <a:avLst/>
          </a:prstGeom>
        </p:spPr>
        <p:txBody>
          <a:bodyPr anchor="t" rtlCol="false" tIns="0" lIns="0" bIns="0" rIns="0">
            <a:spAutoFit/>
          </a:bodyPr>
          <a:lstStyle/>
          <a:p>
            <a:pPr algn="l">
              <a:lnSpc>
                <a:spcPts val="9021"/>
              </a:lnSpc>
            </a:pPr>
            <a:r>
              <a:rPr lang="en-US" sz="6444" spc="6">
                <a:solidFill>
                  <a:srgbClr val="373372"/>
                </a:solidFill>
                <a:latin typeface="Century Gothic Paneuropean"/>
                <a:ea typeface="Century Gothic Paneuropean"/>
                <a:cs typeface="Century Gothic Paneuropean"/>
                <a:sym typeface="Century Gothic Paneuropean"/>
              </a:rPr>
              <a:t>¡Descubra Uberlândia!</a:t>
            </a:r>
          </a:p>
        </p:txBody>
      </p:sp>
      <p:grpSp>
        <p:nvGrpSpPr>
          <p:cNvPr name="Group 5" id="5"/>
          <p:cNvGrpSpPr/>
          <p:nvPr/>
        </p:nvGrpSpPr>
        <p:grpSpPr>
          <a:xfrm rot="0">
            <a:off x="0" y="30616"/>
            <a:ext cx="2840811" cy="10287000"/>
            <a:chOff x="0" y="0"/>
            <a:chExt cx="3787748" cy="13716000"/>
          </a:xfrm>
        </p:grpSpPr>
        <p:sp>
          <p:nvSpPr>
            <p:cNvPr name="Freeform 6" id="6"/>
            <p:cNvSpPr/>
            <p:nvPr/>
          </p:nvSpPr>
          <p:spPr>
            <a:xfrm flipH="false" flipV="false" rot="0">
              <a:off x="0" y="0"/>
              <a:ext cx="3787775" cy="13716000"/>
            </a:xfrm>
            <a:custGeom>
              <a:avLst/>
              <a:gdLst/>
              <a:ahLst/>
              <a:cxnLst/>
              <a:rect r="r" b="b" t="t" l="l"/>
              <a:pathLst>
                <a:path h="13716000" w="3787775">
                  <a:moveTo>
                    <a:pt x="0" y="0"/>
                  </a:moveTo>
                  <a:lnTo>
                    <a:pt x="3787775" y="0"/>
                  </a:lnTo>
                  <a:lnTo>
                    <a:pt x="3787775" y="13716000"/>
                  </a:lnTo>
                  <a:lnTo>
                    <a:pt x="0" y="13716000"/>
                  </a:lnTo>
                  <a:lnTo>
                    <a:pt x="0" y="0"/>
                  </a:lnTo>
                  <a:close/>
                </a:path>
              </a:pathLst>
            </a:custGeom>
            <a:blipFill>
              <a:blip r:embed="rId3"/>
              <a:stretch>
                <a:fillRect l="-251062" t="0" r="-251062" b="0"/>
              </a:stretch>
            </a:blipFill>
          </p:spPr>
        </p:sp>
      </p:grpSp>
      <p:sp>
        <p:nvSpPr>
          <p:cNvPr name="TextBox 7" id="7"/>
          <p:cNvSpPr txBox="true"/>
          <p:nvPr/>
        </p:nvSpPr>
        <p:spPr>
          <a:xfrm rot="0">
            <a:off x="3640497" y="8944682"/>
            <a:ext cx="11104959" cy="681990"/>
          </a:xfrm>
          <a:prstGeom prst="rect">
            <a:avLst/>
          </a:prstGeom>
        </p:spPr>
        <p:txBody>
          <a:bodyPr anchor="t" rtlCol="false" tIns="0" lIns="0" bIns="0" rIns="0">
            <a:spAutoFit/>
          </a:bodyPr>
          <a:lstStyle/>
          <a:p>
            <a:pPr algn="l">
              <a:lnSpc>
                <a:spcPts val="5459"/>
              </a:lnSpc>
            </a:pPr>
            <a:r>
              <a:rPr lang="en-US" sz="3900" u="sng">
                <a:solidFill>
                  <a:srgbClr val="0000FF"/>
                </a:solidFill>
                <a:latin typeface="Arimo"/>
                <a:ea typeface="Arimo"/>
                <a:cs typeface="Arimo"/>
                <a:sym typeface="Arimo"/>
                <a:hlinkClick r:id="rId4" tooltip="https://www.youtube.com/watch?v=mLvM_WXJk0I"/>
              </a:rPr>
              <a:t>https://www.youtube.com/watch?v=mLvM_WXJk0I</a:t>
            </a:r>
          </a:p>
        </p:txBody>
      </p:sp>
      <p:pic>
        <p:nvPicPr>
          <p:cNvPr name="Picture 8" id="8"/>
          <p:cNvPicPr>
            <a:picLocks noChangeAspect="true"/>
          </p:cNvPicPr>
          <p:nvPr>
            <a:videoFile r:link="rId6"/>
          </p:nvPr>
        </p:nvPicPr>
        <p:blipFill>
          <a:blip r:embed="rId5"/>
          <a:stretch>
            <a:fillRect/>
          </a:stretch>
        </p:blipFill>
        <p:spPr>
          <a:xfrm rot="0">
            <a:off x="3832038" y="1475575"/>
            <a:ext cx="13160642" cy="7397082"/>
          </a:xfrm>
          <a:prstGeom prst="rect">
            <a:avLst/>
          </a:prstGeom>
        </p:spPr>
      </p:pic>
    </p:spTree>
  </p:cSld>
  <p:clrMapOvr>
    <a:masterClrMapping/>
  </p:clrMapOvr>
</p:sld>
</file>

<file path=ppt/slides/slide4.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grpSp>
        <p:nvGrpSpPr>
          <p:cNvPr name="Group 2" id="2"/>
          <p:cNvGrpSpPr/>
          <p:nvPr/>
        </p:nvGrpSpPr>
        <p:grpSpPr>
          <a:xfrm rot="0">
            <a:off x="14921622" y="9139944"/>
            <a:ext cx="3112038" cy="910271"/>
            <a:chOff x="0" y="0"/>
            <a:chExt cx="4149384" cy="1213694"/>
          </a:xfrm>
        </p:grpSpPr>
        <p:sp>
          <p:nvSpPr>
            <p:cNvPr name="Freeform 3" id="3"/>
            <p:cNvSpPr/>
            <p:nvPr/>
          </p:nvSpPr>
          <p:spPr>
            <a:xfrm flipH="false" flipV="false" rot="0">
              <a:off x="0" y="0"/>
              <a:ext cx="4149344" cy="1213739"/>
            </a:xfrm>
            <a:custGeom>
              <a:avLst/>
              <a:gdLst/>
              <a:ahLst/>
              <a:cxnLst/>
              <a:rect r="r" b="b" t="t" l="l"/>
              <a:pathLst>
                <a:path h="1213739" w="4149344">
                  <a:moveTo>
                    <a:pt x="0" y="0"/>
                  </a:moveTo>
                  <a:lnTo>
                    <a:pt x="4149344" y="0"/>
                  </a:lnTo>
                  <a:lnTo>
                    <a:pt x="4149344" y="1213739"/>
                  </a:lnTo>
                  <a:lnTo>
                    <a:pt x="0" y="1213739"/>
                  </a:lnTo>
                  <a:lnTo>
                    <a:pt x="0" y="0"/>
                  </a:lnTo>
                  <a:close/>
                </a:path>
              </a:pathLst>
            </a:custGeom>
            <a:blipFill>
              <a:blip r:embed="rId2"/>
              <a:stretch>
                <a:fillRect l="-41" t="0" r="-42" b="3"/>
              </a:stretch>
            </a:blipFill>
          </p:spPr>
        </p:sp>
      </p:grpSp>
      <p:grpSp>
        <p:nvGrpSpPr>
          <p:cNvPr name="Group 4" id="4"/>
          <p:cNvGrpSpPr/>
          <p:nvPr/>
        </p:nvGrpSpPr>
        <p:grpSpPr>
          <a:xfrm rot="0">
            <a:off x="0" y="0"/>
            <a:ext cx="2840811" cy="10287000"/>
            <a:chOff x="0" y="0"/>
            <a:chExt cx="3787748" cy="13716000"/>
          </a:xfrm>
        </p:grpSpPr>
        <p:sp>
          <p:nvSpPr>
            <p:cNvPr name="Freeform 5" id="5"/>
            <p:cNvSpPr/>
            <p:nvPr/>
          </p:nvSpPr>
          <p:spPr>
            <a:xfrm flipH="false" flipV="false" rot="0">
              <a:off x="0" y="0"/>
              <a:ext cx="3787775" cy="13716000"/>
            </a:xfrm>
            <a:custGeom>
              <a:avLst/>
              <a:gdLst/>
              <a:ahLst/>
              <a:cxnLst/>
              <a:rect r="r" b="b" t="t" l="l"/>
              <a:pathLst>
                <a:path h="13716000" w="3787775">
                  <a:moveTo>
                    <a:pt x="0" y="0"/>
                  </a:moveTo>
                  <a:lnTo>
                    <a:pt x="3787775" y="0"/>
                  </a:lnTo>
                  <a:lnTo>
                    <a:pt x="3787775" y="13716000"/>
                  </a:lnTo>
                  <a:lnTo>
                    <a:pt x="0" y="13716000"/>
                  </a:lnTo>
                  <a:lnTo>
                    <a:pt x="0" y="0"/>
                  </a:lnTo>
                  <a:close/>
                </a:path>
              </a:pathLst>
            </a:custGeom>
            <a:blipFill>
              <a:blip r:embed="rId3"/>
              <a:stretch>
                <a:fillRect l="-251062" t="0" r="-251062" b="0"/>
              </a:stretch>
            </a:blipFill>
          </p:spPr>
        </p:sp>
      </p:grpSp>
      <p:grpSp>
        <p:nvGrpSpPr>
          <p:cNvPr name="Group 6" id="6"/>
          <p:cNvGrpSpPr/>
          <p:nvPr/>
        </p:nvGrpSpPr>
        <p:grpSpPr>
          <a:xfrm rot="0">
            <a:off x="5008340" y="348537"/>
            <a:ext cx="9302228" cy="9589926"/>
            <a:chOff x="0" y="0"/>
            <a:chExt cx="12402970" cy="12786568"/>
          </a:xfrm>
        </p:grpSpPr>
        <p:sp>
          <p:nvSpPr>
            <p:cNvPr name="Freeform 7" id="7"/>
            <p:cNvSpPr/>
            <p:nvPr/>
          </p:nvSpPr>
          <p:spPr>
            <a:xfrm flipH="false" flipV="false" rot="0">
              <a:off x="0" y="0"/>
              <a:ext cx="12402947" cy="12786614"/>
            </a:xfrm>
            <a:custGeom>
              <a:avLst/>
              <a:gdLst/>
              <a:ahLst/>
              <a:cxnLst/>
              <a:rect r="r" b="b" t="t" l="l"/>
              <a:pathLst>
                <a:path h="12786614" w="12402947">
                  <a:moveTo>
                    <a:pt x="0" y="0"/>
                  </a:moveTo>
                  <a:lnTo>
                    <a:pt x="12402947" y="0"/>
                  </a:lnTo>
                  <a:lnTo>
                    <a:pt x="12402947" y="12786614"/>
                  </a:lnTo>
                  <a:lnTo>
                    <a:pt x="0" y="12786614"/>
                  </a:lnTo>
                  <a:lnTo>
                    <a:pt x="0" y="0"/>
                  </a:lnTo>
                  <a:close/>
                </a:path>
              </a:pathLst>
            </a:custGeom>
            <a:blipFill>
              <a:blip r:embed="rId4"/>
              <a:stretch>
                <a:fillRect l="0" t="-34" r="0" b="-33"/>
              </a:stretch>
            </a:blipFill>
          </p:spPr>
        </p:sp>
      </p:grpSp>
      <p:grpSp>
        <p:nvGrpSpPr>
          <p:cNvPr name="Group 8" id="8"/>
          <p:cNvGrpSpPr/>
          <p:nvPr/>
        </p:nvGrpSpPr>
        <p:grpSpPr>
          <a:xfrm rot="0">
            <a:off x="9258300" y="5556408"/>
            <a:ext cx="4823667" cy="2215992"/>
            <a:chOff x="0" y="0"/>
            <a:chExt cx="6431556" cy="2954656"/>
          </a:xfrm>
        </p:grpSpPr>
        <p:sp>
          <p:nvSpPr>
            <p:cNvPr name="Freeform 9" id="9"/>
            <p:cNvSpPr/>
            <p:nvPr/>
          </p:nvSpPr>
          <p:spPr>
            <a:xfrm flipH="false" flipV="false" rot="0">
              <a:off x="0" y="0"/>
              <a:ext cx="6431534" cy="2954655"/>
            </a:xfrm>
            <a:custGeom>
              <a:avLst/>
              <a:gdLst/>
              <a:ahLst/>
              <a:cxnLst/>
              <a:rect r="r" b="b" t="t" l="l"/>
              <a:pathLst>
                <a:path h="2954655" w="6431534">
                  <a:moveTo>
                    <a:pt x="0" y="0"/>
                  </a:moveTo>
                  <a:lnTo>
                    <a:pt x="6431534" y="0"/>
                  </a:lnTo>
                  <a:lnTo>
                    <a:pt x="6431534" y="2954655"/>
                  </a:lnTo>
                  <a:lnTo>
                    <a:pt x="0" y="2954655"/>
                  </a:lnTo>
                  <a:close/>
                </a:path>
              </a:pathLst>
            </a:custGeom>
            <a:solidFill>
              <a:srgbClr val="FFFFFF"/>
            </a:solidFill>
          </p:spPr>
        </p:sp>
        <p:sp>
          <p:nvSpPr>
            <p:cNvPr name="TextBox 10" id="10"/>
            <p:cNvSpPr txBox="true"/>
            <p:nvPr/>
          </p:nvSpPr>
          <p:spPr>
            <a:xfrm>
              <a:off x="0" y="-66675"/>
              <a:ext cx="6431556" cy="3021331"/>
            </a:xfrm>
            <a:prstGeom prst="rect">
              <a:avLst/>
            </a:prstGeom>
          </p:spPr>
          <p:txBody>
            <a:bodyPr anchor="t" rtlCol="false" tIns="50800" lIns="50800" bIns="50800" rIns="50800"/>
            <a:lstStyle/>
            <a:p>
              <a:pPr algn="l">
                <a:lnSpc>
                  <a:spcPts val="3600"/>
                </a:lnSpc>
              </a:pPr>
              <a:r>
                <a:rPr lang="en-US" sz="3000" b="true">
                  <a:solidFill>
                    <a:srgbClr val="000000"/>
                  </a:solidFill>
                  <a:latin typeface="Calibri (MS) Bold"/>
                  <a:ea typeface="Calibri (MS) Bold"/>
                  <a:cs typeface="Calibri (MS) Bold"/>
                  <a:sym typeface="Calibri (MS) Bold"/>
                </a:rPr>
                <a:t>Logística facilitada</a:t>
              </a:r>
            </a:p>
            <a:p>
              <a:pPr algn="l">
                <a:lnSpc>
                  <a:spcPts val="1800"/>
                </a:lnSpc>
              </a:pPr>
              <a:r>
                <a:rPr lang="en-US" sz="1500">
                  <a:solidFill>
                    <a:srgbClr val="000000"/>
                  </a:solidFill>
                  <a:latin typeface="Calibri (MS)"/>
                  <a:ea typeface="Calibri (MS)"/>
                  <a:cs typeface="Calibri (MS)"/>
                  <a:sym typeface="Calibri (MS)"/>
                </a:rPr>
                <a:t>Acceso facilitado a las carreteras que conectan la ciudad de Uberlândia con las principales capitales y regiones del país. A través del Programa Integrado Uberlândia II, iniciado en 2018, la Municipalidad invertirá más de R$ 140 millones en obras y intervenciones en infraestructura vial y movilidad urbana, además de contribuir a la generación de empleo y al crecimiento económico local.</a:t>
              </a:r>
            </a:p>
          </p:txBody>
        </p:sp>
      </p:grpSp>
    </p:spTree>
  </p:cSld>
  <p:clrMapOvr>
    <a:masterClrMapping/>
  </p:clrMapOvr>
</p:sld>
</file>

<file path=ppt/slides/slide5.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3392907" y="1903704"/>
            <a:ext cx="5827329" cy="6747434"/>
          </a:xfrm>
          <a:custGeom>
            <a:avLst/>
            <a:gdLst/>
            <a:ahLst/>
            <a:cxnLst/>
            <a:rect r="r" b="b" t="t" l="l"/>
            <a:pathLst>
              <a:path h="6747434" w="5827329">
                <a:moveTo>
                  <a:pt x="0" y="0"/>
                </a:moveTo>
                <a:lnTo>
                  <a:pt x="5827329" y="0"/>
                </a:lnTo>
                <a:lnTo>
                  <a:pt x="5827329" y="6747434"/>
                </a:lnTo>
                <a:lnTo>
                  <a:pt x="0" y="6747434"/>
                </a:lnTo>
                <a:lnTo>
                  <a:pt x="0" y="0"/>
                </a:lnTo>
                <a:close/>
              </a:path>
            </a:pathLst>
          </a:custGeom>
          <a:blipFill>
            <a:blip r:embed="rId2">
              <a:extLst>
                <a:ext uri="{96DAC541-7B7A-43D3-8B79-37D633B846F1}">
                  <asvg:svgBlip xmlns:asvg="http://schemas.microsoft.com/office/drawing/2016/SVG/main" r:embed="rId3"/>
                </a:ext>
              </a:extLst>
            </a:blip>
            <a:stretch>
              <a:fillRect l="-137" t="0" r="-137" b="0"/>
            </a:stretch>
          </a:blipFill>
        </p:spPr>
      </p:sp>
      <p:sp>
        <p:nvSpPr>
          <p:cNvPr name="Freeform 3" id="3"/>
          <p:cNvSpPr/>
          <p:nvPr/>
        </p:nvSpPr>
        <p:spPr>
          <a:xfrm flipH="false" flipV="false" rot="0">
            <a:off x="3392907" y="8747024"/>
            <a:ext cx="5827329" cy="6747433"/>
          </a:xfrm>
          <a:custGeom>
            <a:avLst/>
            <a:gdLst/>
            <a:ahLst/>
            <a:cxnLst/>
            <a:rect r="r" b="b" t="t" l="l"/>
            <a:pathLst>
              <a:path h="6747433" w="5827329">
                <a:moveTo>
                  <a:pt x="0" y="0"/>
                </a:moveTo>
                <a:lnTo>
                  <a:pt x="5827329" y="0"/>
                </a:lnTo>
                <a:lnTo>
                  <a:pt x="5827329" y="6747433"/>
                </a:lnTo>
                <a:lnTo>
                  <a:pt x="0" y="6747433"/>
                </a:lnTo>
                <a:lnTo>
                  <a:pt x="0" y="0"/>
                </a:lnTo>
                <a:close/>
              </a:path>
            </a:pathLst>
          </a:custGeom>
          <a:blipFill>
            <a:blip r:embed="rId2">
              <a:extLst>
                <a:ext uri="{96DAC541-7B7A-43D3-8B79-37D633B846F1}">
                  <asvg:svgBlip xmlns:asvg="http://schemas.microsoft.com/office/drawing/2016/SVG/main" r:embed="rId3"/>
                </a:ext>
              </a:extLst>
            </a:blip>
            <a:stretch>
              <a:fillRect l="-137" t="0" r="-137" b="0"/>
            </a:stretch>
          </a:blipFill>
        </p:spPr>
      </p:sp>
      <p:grpSp>
        <p:nvGrpSpPr>
          <p:cNvPr name="Group 4" id="4"/>
          <p:cNvGrpSpPr/>
          <p:nvPr/>
        </p:nvGrpSpPr>
        <p:grpSpPr>
          <a:xfrm rot="0">
            <a:off x="2960878" y="10069416"/>
            <a:ext cx="6547002" cy="1602742"/>
            <a:chOff x="0" y="0"/>
            <a:chExt cx="8729336" cy="2136990"/>
          </a:xfrm>
        </p:grpSpPr>
        <p:sp>
          <p:nvSpPr>
            <p:cNvPr name="Freeform 5" id="5"/>
            <p:cNvSpPr/>
            <p:nvPr/>
          </p:nvSpPr>
          <p:spPr>
            <a:xfrm flipH="false" flipV="false" rot="0">
              <a:off x="0" y="0"/>
              <a:ext cx="8729345" cy="2137029"/>
            </a:xfrm>
            <a:custGeom>
              <a:avLst/>
              <a:gdLst/>
              <a:ahLst/>
              <a:cxnLst/>
              <a:rect r="r" b="b" t="t" l="l"/>
              <a:pathLst>
                <a:path h="2137029" w="8729345">
                  <a:moveTo>
                    <a:pt x="0" y="0"/>
                  </a:moveTo>
                  <a:lnTo>
                    <a:pt x="8729345" y="0"/>
                  </a:lnTo>
                  <a:lnTo>
                    <a:pt x="8729345" y="2137029"/>
                  </a:lnTo>
                  <a:lnTo>
                    <a:pt x="0" y="2137029"/>
                  </a:lnTo>
                  <a:lnTo>
                    <a:pt x="0" y="0"/>
                  </a:lnTo>
                  <a:close/>
                </a:path>
              </a:pathLst>
            </a:custGeom>
            <a:blipFill>
              <a:blip r:embed="rId4"/>
              <a:stretch>
                <a:fillRect l="0" t="-201985" r="0" b="-201983"/>
              </a:stretch>
            </a:blipFill>
          </p:spPr>
        </p:sp>
      </p:grpSp>
      <p:grpSp>
        <p:nvGrpSpPr>
          <p:cNvPr name="Group 6" id="6"/>
          <p:cNvGrpSpPr/>
          <p:nvPr/>
        </p:nvGrpSpPr>
        <p:grpSpPr>
          <a:xfrm rot="0">
            <a:off x="3392907" y="9741741"/>
            <a:ext cx="6114974" cy="1149226"/>
            <a:chOff x="0" y="0"/>
            <a:chExt cx="8153298" cy="1532302"/>
          </a:xfrm>
        </p:grpSpPr>
        <p:sp>
          <p:nvSpPr>
            <p:cNvPr name="Freeform 7" id="7"/>
            <p:cNvSpPr/>
            <p:nvPr/>
          </p:nvSpPr>
          <p:spPr>
            <a:xfrm flipH="false" flipV="false" rot="0">
              <a:off x="0" y="0"/>
              <a:ext cx="8153273" cy="1532255"/>
            </a:xfrm>
            <a:custGeom>
              <a:avLst/>
              <a:gdLst/>
              <a:ahLst/>
              <a:cxnLst/>
              <a:rect r="r" b="b" t="t" l="l"/>
              <a:pathLst>
                <a:path h="1532255" w="8153273">
                  <a:moveTo>
                    <a:pt x="0" y="0"/>
                  </a:moveTo>
                  <a:lnTo>
                    <a:pt x="8153273" y="0"/>
                  </a:lnTo>
                  <a:lnTo>
                    <a:pt x="8153273" y="1532255"/>
                  </a:lnTo>
                  <a:lnTo>
                    <a:pt x="0" y="1532255"/>
                  </a:lnTo>
                  <a:lnTo>
                    <a:pt x="0" y="0"/>
                  </a:lnTo>
                  <a:close/>
                </a:path>
              </a:pathLst>
            </a:custGeom>
            <a:blipFill>
              <a:blip r:embed="rId5"/>
              <a:stretch>
                <a:fillRect l="0" t="-285949" r="0" b="-285952"/>
              </a:stretch>
            </a:blipFill>
          </p:spPr>
        </p:sp>
      </p:grpSp>
      <p:grpSp>
        <p:nvGrpSpPr>
          <p:cNvPr name="Group 8" id="8"/>
          <p:cNvGrpSpPr/>
          <p:nvPr/>
        </p:nvGrpSpPr>
        <p:grpSpPr>
          <a:xfrm rot="0">
            <a:off x="9255315" y="784323"/>
            <a:ext cx="8830530" cy="9285093"/>
            <a:chOff x="0" y="0"/>
            <a:chExt cx="11774040" cy="12380124"/>
          </a:xfrm>
        </p:grpSpPr>
        <p:sp>
          <p:nvSpPr>
            <p:cNvPr name="Freeform 9" id="9"/>
            <p:cNvSpPr/>
            <p:nvPr/>
          </p:nvSpPr>
          <p:spPr>
            <a:xfrm flipH="false" flipV="false" rot="0">
              <a:off x="0" y="0"/>
              <a:ext cx="11774043" cy="12380087"/>
            </a:xfrm>
            <a:custGeom>
              <a:avLst/>
              <a:gdLst/>
              <a:ahLst/>
              <a:cxnLst/>
              <a:rect r="r" b="b" t="t" l="l"/>
              <a:pathLst>
                <a:path h="12380087" w="11774043">
                  <a:moveTo>
                    <a:pt x="0" y="0"/>
                  </a:moveTo>
                  <a:lnTo>
                    <a:pt x="11774043" y="0"/>
                  </a:lnTo>
                  <a:lnTo>
                    <a:pt x="11774043" y="12380087"/>
                  </a:lnTo>
                  <a:lnTo>
                    <a:pt x="0" y="12380087"/>
                  </a:lnTo>
                  <a:lnTo>
                    <a:pt x="0" y="0"/>
                  </a:lnTo>
                  <a:close/>
                </a:path>
              </a:pathLst>
            </a:custGeom>
            <a:blipFill>
              <a:blip r:embed="rId6"/>
              <a:stretch>
                <a:fillRect l="-2636" t="0" r="-2636" b="0"/>
              </a:stretch>
            </a:blipFill>
          </p:spPr>
        </p:sp>
      </p:grpSp>
      <p:grpSp>
        <p:nvGrpSpPr>
          <p:cNvPr name="Group 10" id="10"/>
          <p:cNvGrpSpPr/>
          <p:nvPr/>
        </p:nvGrpSpPr>
        <p:grpSpPr>
          <a:xfrm rot="0">
            <a:off x="14973807" y="9162414"/>
            <a:ext cx="3112038" cy="910270"/>
            <a:chOff x="0" y="0"/>
            <a:chExt cx="4149384" cy="1213694"/>
          </a:xfrm>
        </p:grpSpPr>
        <p:sp>
          <p:nvSpPr>
            <p:cNvPr name="Freeform 11" id="11"/>
            <p:cNvSpPr/>
            <p:nvPr/>
          </p:nvSpPr>
          <p:spPr>
            <a:xfrm flipH="false" flipV="false" rot="0">
              <a:off x="0" y="0"/>
              <a:ext cx="4149344" cy="1213739"/>
            </a:xfrm>
            <a:custGeom>
              <a:avLst/>
              <a:gdLst/>
              <a:ahLst/>
              <a:cxnLst/>
              <a:rect r="r" b="b" t="t" l="l"/>
              <a:pathLst>
                <a:path h="1213739" w="4149344">
                  <a:moveTo>
                    <a:pt x="0" y="0"/>
                  </a:moveTo>
                  <a:lnTo>
                    <a:pt x="4149344" y="0"/>
                  </a:lnTo>
                  <a:lnTo>
                    <a:pt x="4149344" y="1213739"/>
                  </a:lnTo>
                  <a:lnTo>
                    <a:pt x="0" y="1213739"/>
                  </a:lnTo>
                  <a:lnTo>
                    <a:pt x="0" y="0"/>
                  </a:lnTo>
                  <a:close/>
                </a:path>
              </a:pathLst>
            </a:custGeom>
            <a:blipFill>
              <a:blip r:embed="rId7"/>
              <a:stretch>
                <a:fillRect l="-41" t="0" r="-42" b="3"/>
              </a:stretch>
            </a:blipFill>
          </p:spPr>
        </p:sp>
      </p:grpSp>
      <p:grpSp>
        <p:nvGrpSpPr>
          <p:cNvPr name="Group 12" id="12"/>
          <p:cNvGrpSpPr/>
          <p:nvPr/>
        </p:nvGrpSpPr>
        <p:grpSpPr>
          <a:xfrm rot="0">
            <a:off x="0" y="45924"/>
            <a:ext cx="2840811" cy="10287000"/>
            <a:chOff x="0" y="0"/>
            <a:chExt cx="3787748" cy="13716000"/>
          </a:xfrm>
        </p:grpSpPr>
        <p:sp>
          <p:nvSpPr>
            <p:cNvPr name="Freeform 13" id="13"/>
            <p:cNvSpPr/>
            <p:nvPr/>
          </p:nvSpPr>
          <p:spPr>
            <a:xfrm flipH="false" flipV="false" rot="0">
              <a:off x="0" y="0"/>
              <a:ext cx="3787775" cy="13716000"/>
            </a:xfrm>
            <a:custGeom>
              <a:avLst/>
              <a:gdLst/>
              <a:ahLst/>
              <a:cxnLst/>
              <a:rect r="r" b="b" t="t" l="l"/>
              <a:pathLst>
                <a:path h="13716000" w="3787775">
                  <a:moveTo>
                    <a:pt x="0" y="0"/>
                  </a:moveTo>
                  <a:lnTo>
                    <a:pt x="3787775" y="0"/>
                  </a:lnTo>
                  <a:lnTo>
                    <a:pt x="3787775" y="13716000"/>
                  </a:lnTo>
                  <a:lnTo>
                    <a:pt x="0" y="13716000"/>
                  </a:lnTo>
                  <a:lnTo>
                    <a:pt x="0" y="0"/>
                  </a:lnTo>
                  <a:close/>
                </a:path>
              </a:pathLst>
            </a:custGeom>
            <a:blipFill>
              <a:blip r:embed="rId8"/>
              <a:stretch>
                <a:fillRect l="-251062" t="0" r="-251062" b="0"/>
              </a:stretch>
            </a:blipFill>
          </p:spPr>
        </p:sp>
      </p:grpSp>
      <p:sp>
        <p:nvSpPr>
          <p:cNvPr name="Freeform 14" id="14"/>
          <p:cNvSpPr/>
          <p:nvPr/>
        </p:nvSpPr>
        <p:spPr>
          <a:xfrm flipH="false" flipV="false" rot="0">
            <a:off x="15018942" y="5777979"/>
            <a:ext cx="279094" cy="660580"/>
          </a:xfrm>
          <a:custGeom>
            <a:avLst/>
            <a:gdLst/>
            <a:ahLst/>
            <a:cxnLst/>
            <a:rect r="r" b="b" t="t" l="l"/>
            <a:pathLst>
              <a:path h="660580" w="279094">
                <a:moveTo>
                  <a:pt x="0" y="0"/>
                </a:moveTo>
                <a:lnTo>
                  <a:pt x="279094" y="0"/>
                </a:lnTo>
                <a:lnTo>
                  <a:pt x="279094" y="660580"/>
                </a:lnTo>
                <a:lnTo>
                  <a:pt x="0" y="660580"/>
                </a:lnTo>
                <a:lnTo>
                  <a:pt x="0" y="0"/>
                </a:lnTo>
                <a:close/>
              </a:path>
            </a:pathLst>
          </a:custGeom>
          <a:blipFill>
            <a:blip r:embed="rId9">
              <a:extLst>
                <a:ext uri="{96DAC541-7B7A-43D3-8B79-37D633B846F1}">
                  <asvg:svgBlip xmlns:asvg="http://schemas.microsoft.com/office/drawing/2016/SVG/main" r:embed="rId10"/>
                </a:ext>
              </a:extLst>
            </a:blip>
            <a:stretch>
              <a:fillRect l="-718" t="0" r="-718" b="0"/>
            </a:stretch>
          </a:blipFill>
        </p:spPr>
      </p:sp>
      <p:sp>
        <p:nvSpPr>
          <p:cNvPr name="TextBox 15" id="15"/>
          <p:cNvSpPr txBox="true"/>
          <p:nvPr/>
        </p:nvSpPr>
        <p:spPr>
          <a:xfrm rot="0">
            <a:off x="4864539" y="2217391"/>
            <a:ext cx="2884066" cy="447675"/>
          </a:xfrm>
          <a:prstGeom prst="rect">
            <a:avLst/>
          </a:prstGeom>
        </p:spPr>
        <p:txBody>
          <a:bodyPr anchor="t" rtlCol="false" tIns="0" lIns="0" bIns="0" rIns="0">
            <a:spAutoFit/>
          </a:bodyPr>
          <a:lstStyle/>
          <a:p>
            <a:pPr algn="ctr">
              <a:lnSpc>
                <a:spcPts val="3149"/>
              </a:lnSpc>
            </a:pPr>
            <a:r>
              <a:rPr lang="en-US" sz="2250">
                <a:solidFill>
                  <a:srgbClr val="FFFFFF"/>
                </a:solidFill>
                <a:latin typeface="Century Gothic Paneuropean"/>
                <a:ea typeface="Century Gothic Paneuropean"/>
                <a:cs typeface="Century Gothic Paneuropean"/>
                <a:sym typeface="Century Gothic Paneuropean"/>
              </a:rPr>
              <a:t>Educação Física</a:t>
            </a:r>
          </a:p>
        </p:txBody>
      </p:sp>
      <p:sp>
        <p:nvSpPr>
          <p:cNvPr name="TextBox 16" id="16"/>
          <p:cNvSpPr txBox="true"/>
          <p:nvPr/>
        </p:nvSpPr>
        <p:spPr>
          <a:xfrm rot="0">
            <a:off x="5460148" y="3278193"/>
            <a:ext cx="1692846" cy="447675"/>
          </a:xfrm>
          <a:prstGeom prst="rect">
            <a:avLst/>
          </a:prstGeom>
        </p:spPr>
        <p:txBody>
          <a:bodyPr anchor="t" rtlCol="false" tIns="0" lIns="0" bIns="0" rIns="0">
            <a:spAutoFit/>
          </a:bodyPr>
          <a:lstStyle/>
          <a:p>
            <a:pPr algn="ctr">
              <a:lnSpc>
                <a:spcPts val="3149"/>
              </a:lnSpc>
            </a:pPr>
            <a:r>
              <a:rPr lang="en-US" sz="2250">
                <a:solidFill>
                  <a:srgbClr val="FFFFFF"/>
                </a:solidFill>
                <a:latin typeface="Century Gothic Paneuropean"/>
                <a:ea typeface="Century Gothic Paneuropean"/>
                <a:cs typeface="Century Gothic Paneuropean"/>
                <a:sym typeface="Century Gothic Paneuropean"/>
              </a:rPr>
              <a:t>Glória</a:t>
            </a:r>
          </a:p>
        </p:txBody>
      </p:sp>
      <p:sp>
        <p:nvSpPr>
          <p:cNvPr name="TextBox 17" id="17"/>
          <p:cNvSpPr txBox="true"/>
          <p:nvPr/>
        </p:nvSpPr>
        <p:spPr>
          <a:xfrm rot="0">
            <a:off x="5017460" y="4403941"/>
            <a:ext cx="2578224" cy="447675"/>
          </a:xfrm>
          <a:prstGeom prst="rect">
            <a:avLst/>
          </a:prstGeom>
        </p:spPr>
        <p:txBody>
          <a:bodyPr anchor="t" rtlCol="false" tIns="0" lIns="0" bIns="0" rIns="0">
            <a:spAutoFit/>
          </a:bodyPr>
          <a:lstStyle/>
          <a:p>
            <a:pPr algn="ctr">
              <a:lnSpc>
                <a:spcPts val="3149"/>
              </a:lnSpc>
            </a:pPr>
            <a:r>
              <a:rPr lang="en-US" sz="2250">
                <a:solidFill>
                  <a:srgbClr val="FFFFFF"/>
                </a:solidFill>
                <a:latin typeface="Century Gothic Paneuropean"/>
                <a:ea typeface="Century Gothic Paneuropean"/>
                <a:cs typeface="Century Gothic Paneuropean"/>
                <a:sym typeface="Century Gothic Paneuropean"/>
              </a:rPr>
              <a:t> Santa Mônica</a:t>
            </a:r>
          </a:p>
        </p:txBody>
      </p:sp>
      <p:sp>
        <p:nvSpPr>
          <p:cNvPr name="TextBox 18" id="18"/>
          <p:cNvSpPr txBox="true"/>
          <p:nvPr/>
        </p:nvSpPr>
        <p:spPr>
          <a:xfrm rot="0">
            <a:off x="5159330" y="5582049"/>
            <a:ext cx="2294483" cy="447675"/>
          </a:xfrm>
          <a:prstGeom prst="rect">
            <a:avLst/>
          </a:prstGeom>
        </p:spPr>
        <p:txBody>
          <a:bodyPr anchor="t" rtlCol="false" tIns="0" lIns="0" bIns="0" rIns="0">
            <a:spAutoFit/>
          </a:bodyPr>
          <a:lstStyle/>
          <a:p>
            <a:pPr algn="ctr">
              <a:lnSpc>
                <a:spcPts val="3149"/>
              </a:lnSpc>
            </a:pPr>
            <a:r>
              <a:rPr lang="en-US" sz="2250">
                <a:solidFill>
                  <a:srgbClr val="FFFFFF"/>
                </a:solidFill>
                <a:latin typeface="Century Gothic Paneuropean"/>
                <a:ea typeface="Century Gothic Paneuropean"/>
                <a:cs typeface="Century Gothic Paneuropean"/>
                <a:sym typeface="Century Gothic Paneuropean"/>
              </a:rPr>
              <a:t>Umuarama</a:t>
            </a:r>
          </a:p>
        </p:txBody>
      </p:sp>
      <p:sp>
        <p:nvSpPr>
          <p:cNvPr name="TextBox 19" id="19"/>
          <p:cNvSpPr txBox="true"/>
          <p:nvPr/>
        </p:nvSpPr>
        <p:spPr>
          <a:xfrm rot="0">
            <a:off x="4897912" y="6760157"/>
            <a:ext cx="2817317" cy="447675"/>
          </a:xfrm>
          <a:prstGeom prst="rect">
            <a:avLst/>
          </a:prstGeom>
        </p:spPr>
        <p:txBody>
          <a:bodyPr anchor="t" rtlCol="false" tIns="0" lIns="0" bIns="0" rIns="0">
            <a:spAutoFit/>
          </a:bodyPr>
          <a:lstStyle/>
          <a:p>
            <a:pPr algn="ctr">
              <a:lnSpc>
                <a:spcPts val="3149"/>
              </a:lnSpc>
            </a:pPr>
            <a:r>
              <a:rPr lang="en-US" sz="2250">
                <a:solidFill>
                  <a:srgbClr val="FFFFFF"/>
                </a:solidFill>
                <a:latin typeface="Century Gothic Paneuropean"/>
                <a:ea typeface="Century Gothic Paneuropean"/>
                <a:cs typeface="Century Gothic Paneuropean"/>
                <a:sym typeface="Century Gothic Paneuropean"/>
              </a:rPr>
              <a:t> Monte Carmelo</a:t>
            </a:r>
          </a:p>
        </p:txBody>
      </p:sp>
      <p:sp>
        <p:nvSpPr>
          <p:cNvPr name="TextBox 20" id="20"/>
          <p:cNvSpPr txBox="true"/>
          <p:nvPr/>
        </p:nvSpPr>
        <p:spPr>
          <a:xfrm rot="0">
            <a:off x="4922805" y="7888869"/>
            <a:ext cx="2767533" cy="447675"/>
          </a:xfrm>
          <a:prstGeom prst="rect">
            <a:avLst/>
          </a:prstGeom>
        </p:spPr>
        <p:txBody>
          <a:bodyPr anchor="t" rtlCol="false" tIns="0" lIns="0" bIns="0" rIns="0">
            <a:spAutoFit/>
          </a:bodyPr>
          <a:lstStyle/>
          <a:p>
            <a:pPr algn="ctr">
              <a:lnSpc>
                <a:spcPts val="3149"/>
              </a:lnSpc>
            </a:pPr>
            <a:r>
              <a:rPr lang="en-US" sz="2250">
                <a:solidFill>
                  <a:srgbClr val="FFFFFF"/>
                </a:solidFill>
                <a:latin typeface="Century Gothic Paneuropean"/>
                <a:ea typeface="Century Gothic Paneuropean"/>
                <a:cs typeface="Century Gothic Paneuropean"/>
                <a:sym typeface="Century Gothic Paneuropean"/>
              </a:rPr>
              <a:t> Patos de Minas</a:t>
            </a:r>
          </a:p>
        </p:txBody>
      </p:sp>
      <p:sp>
        <p:nvSpPr>
          <p:cNvPr name="TextBox 21" id="21"/>
          <p:cNvSpPr txBox="true"/>
          <p:nvPr/>
        </p:nvSpPr>
        <p:spPr>
          <a:xfrm rot="0">
            <a:off x="5435926" y="8946144"/>
            <a:ext cx="1741289" cy="447675"/>
          </a:xfrm>
          <a:prstGeom prst="rect">
            <a:avLst/>
          </a:prstGeom>
        </p:spPr>
        <p:txBody>
          <a:bodyPr anchor="t" rtlCol="false" tIns="0" lIns="0" bIns="0" rIns="0">
            <a:spAutoFit/>
          </a:bodyPr>
          <a:lstStyle/>
          <a:p>
            <a:pPr algn="ctr">
              <a:lnSpc>
                <a:spcPts val="3149"/>
              </a:lnSpc>
            </a:pPr>
            <a:r>
              <a:rPr lang="en-US" sz="2250">
                <a:solidFill>
                  <a:srgbClr val="FFFFFF"/>
                </a:solidFill>
                <a:latin typeface="Century Gothic Paneuropean"/>
                <a:ea typeface="Century Gothic Paneuropean"/>
                <a:cs typeface="Century Gothic Paneuropean"/>
                <a:sym typeface="Century Gothic Paneuropean"/>
              </a:rPr>
              <a:t> Pontal</a:t>
            </a:r>
          </a:p>
        </p:txBody>
      </p:sp>
      <p:sp>
        <p:nvSpPr>
          <p:cNvPr name="TextBox 22" id="22"/>
          <p:cNvSpPr txBox="true"/>
          <p:nvPr/>
        </p:nvSpPr>
        <p:spPr>
          <a:xfrm rot="0">
            <a:off x="3295455" y="219532"/>
            <a:ext cx="5877849" cy="1291782"/>
          </a:xfrm>
          <a:prstGeom prst="rect">
            <a:avLst/>
          </a:prstGeom>
        </p:spPr>
        <p:txBody>
          <a:bodyPr anchor="t" rtlCol="false" tIns="0" lIns="0" bIns="0" rIns="0">
            <a:spAutoFit/>
          </a:bodyPr>
          <a:lstStyle/>
          <a:p>
            <a:pPr algn="l">
              <a:lnSpc>
                <a:spcPts val="9021"/>
              </a:lnSpc>
            </a:pPr>
            <a:r>
              <a:rPr lang="en-US" sz="5400">
                <a:solidFill>
                  <a:srgbClr val="373372"/>
                </a:solidFill>
                <a:latin typeface="Century Gothic Paneuropean"/>
                <a:ea typeface="Century Gothic Paneuropean"/>
                <a:cs typeface="Century Gothic Paneuropean"/>
                <a:sym typeface="Century Gothic Paneuropean"/>
              </a:rPr>
              <a:t>Nuestros campus</a:t>
            </a:r>
          </a:p>
        </p:txBody>
      </p:sp>
      <p:sp>
        <p:nvSpPr>
          <p:cNvPr name="TextBox 23" id="23"/>
          <p:cNvSpPr txBox="true"/>
          <p:nvPr/>
        </p:nvSpPr>
        <p:spPr>
          <a:xfrm rot="0">
            <a:off x="13133483" y="4584675"/>
            <a:ext cx="3770919" cy="936675"/>
          </a:xfrm>
          <a:prstGeom prst="rect">
            <a:avLst/>
          </a:prstGeom>
        </p:spPr>
        <p:txBody>
          <a:bodyPr anchor="t" rtlCol="false" tIns="0" lIns="0" bIns="0" rIns="0">
            <a:spAutoFit/>
          </a:bodyPr>
          <a:lstStyle/>
          <a:p>
            <a:pPr algn="l">
              <a:lnSpc>
                <a:spcPts val="6961"/>
              </a:lnSpc>
            </a:pPr>
            <a:r>
              <a:rPr lang="en-US" sz="4972" b="true">
                <a:solidFill>
                  <a:srgbClr val="373372"/>
                </a:solidFill>
                <a:latin typeface="Century Gothic Paneuropean Bold"/>
                <a:ea typeface="Century Gothic Paneuropean Bold"/>
                <a:cs typeface="Century Gothic Paneuropean Bold"/>
                <a:sym typeface="Century Gothic Paneuropean Bold"/>
              </a:rPr>
              <a:t>UBERLÂNDIA</a:t>
            </a:r>
          </a:p>
        </p:txBody>
      </p:sp>
    </p:spTree>
  </p:cSld>
  <p:clrMapOvr>
    <a:masterClrMapping/>
  </p:clrMapOvr>
</p:sld>
</file>

<file path=ppt/slides/slide6.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grpSp>
        <p:nvGrpSpPr>
          <p:cNvPr name="Group 2" id="2"/>
          <p:cNvGrpSpPr/>
          <p:nvPr/>
        </p:nvGrpSpPr>
        <p:grpSpPr>
          <a:xfrm rot="0">
            <a:off x="14952158" y="9142695"/>
            <a:ext cx="3112038" cy="910271"/>
            <a:chOff x="0" y="0"/>
            <a:chExt cx="4149384" cy="1213694"/>
          </a:xfrm>
        </p:grpSpPr>
        <p:sp>
          <p:nvSpPr>
            <p:cNvPr name="Freeform 3" id="3"/>
            <p:cNvSpPr/>
            <p:nvPr/>
          </p:nvSpPr>
          <p:spPr>
            <a:xfrm flipH="false" flipV="false" rot="0">
              <a:off x="0" y="0"/>
              <a:ext cx="4149344" cy="1213739"/>
            </a:xfrm>
            <a:custGeom>
              <a:avLst/>
              <a:gdLst/>
              <a:ahLst/>
              <a:cxnLst/>
              <a:rect r="r" b="b" t="t" l="l"/>
              <a:pathLst>
                <a:path h="1213739" w="4149344">
                  <a:moveTo>
                    <a:pt x="0" y="0"/>
                  </a:moveTo>
                  <a:lnTo>
                    <a:pt x="4149344" y="0"/>
                  </a:lnTo>
                  <a:lnTo>
                    <a:pt x="4149344" y="1213739"/>
                  </a:lnTo>
                  <a:lnTo>
                    <a:pt x="0" y="1213739"/>
                  </a:lnTo>
                  <a:lnTo>
                    <a:pt x="0" y="0"/>
                  </a:lnTo>
                  <a:close/>
                </a:path>
              </a:pathLst>
            </a:custGeom>
            <a:blipFill>
              <a:blip r:embed="rId2"/>
              <a:stretch>
                <a:fillRect l="-41" t="0" r="-42" b="3"/>
              </a:stretch>
            </a:blipFill>
          </p:spPr>
        </p:sp>
      </p:grpSp>
      <p:sp>
        <p:nvSpPr>
          <p:cNvPr name="Freeform 4" id="4"/>
          <p:cNvSpPr/>
          <p:nvPr/>
        </p:nvSpPr>
        <p:spPr>
          <a:xfrm flipH="false" flipV="false" rot="0">
            <a:off x="6649527" y="2198019"/>
            <a:ext cx="6571821" cy="1634740"/>
          </a:xfrm>
          <a:custGeom>
            <a:avLst/>
            <a:gdLst/>
            <a:ahLst/>
            <a:cxnLst/>
            <a:rect r="r" b="b" t="t" l="l"/>
            <a:pathLst>
              <a:path h="1634740" w="6571821">
                <a:moveTo>
                  <a:pt x="0" y="0"/>
                </a:moveTo>
                <a:lnTo>
                  <a:pt x="6571821" y="0"/>
                </a:lnTo>
                <a:lnTo>
                  <a:pt x="6571821" y="1634741"/>
                </a:lnTo>
                <a:lnTo>
                  <a:pt x="0" y="1634741"/>
                </a:lnTo>
                <a:lnTo>
                  <a:pt x="0" y="0"/>
                </a:lnTo>
                <a:close/>
              </a:path>
            </a:pathLst>
          </a:custGeom>
          <a:blipFill>
            <a:blip r:embed="rId3">
              <a:extLst>
                <a:ext uri="{96DAC541-7B7A-43D3-8B79-37D633B846F1}">
                  <asvg:svgBlip xmlns:asvg="http://schemas.microsoft.com/office/drawing/2016/SVG/main" r:embed="rId4"/>
                </a:ext>
              </a:extLst>
            </a:blip>
            <a:stretch>
              <a:fillRect l="0" t="-396" r="0" b="-396"/>
            </a:stretch>
          </a:blipFill>
        </p:spPr>
      </p:sp>
      <p:sp>
        <p:nvSpPr>
          <p:cNvPr name="TextBox 5" id="5"/>
          <p:cNvSpPr txBox="true"/>
          <p:nvPr/>
        </p:nvSpPr>
        <p:spPr>
          <a:xfrm rot="0">
            <a:off x="8046741" y="2511192"/>
            <a:ext cx="4100423" cy="978457"/>
          </a:xfrm>
          <a:prstGeom prst="rect">
            <a:avLst/>
          </a:prstGeom>
        </p:spPr>
        <p:txBody>
          <a:bodyPr anchor="t" rtlCol="false" tIns="0" lIns="0" bIns="0" rIns="0">
            <a:spAutoFit/>
          </a:bodyPr>
          <a:lstStyle/>
          <a:p>
            <a:pPr algn="ctr">
              <a:lnSpc>
                <a:spcPts val="3779"/>
              </a:lnSpc>
            </a:pPr>
            <a:r>
              <a:rPr lang="en-US" sz="2700" b="true">
                <a:solidFill>
                  <a:srgbClr val="373372"/>
                </a:solidFill>
                <a:latin typeface="Century Gothic Paneuropean Bold"/>
                <a:ea typeface="Century Gothic Paneuropean Bold"/>
                <a:cs typeface="Century Gothic Paneuropean Bold"/>
                <a:sym typeface="Century Gothic Paneuropean Bold"/>
              </a:rPr>
              <a:t>Glória </a:t>
            </a:r>
          </a:p>
          <a:p>
            <a:pPr algn="ctr">
              <a:lnSpc>
                <a:spcPts val="3779"/>
              </a:lnSpc>
            </a:pPr>
            <a:r>
              <a:rPr lang="en-US" sz="2700" b="true">
                <a:solidFill>
                  <a:srgbClr val="373372"/>
                </a:solidFill>
                <a:latin typeface="Century Gothic Paneuropean Bold"/>
                <a:ea typeface="Century Gothic Paneuropean Bold"/>
                <a:cs typeface="Century Gothic Paneuropean Bold"/>
                <a:sym typeface="Century Gothic Paneuropean Bold"/>
              </a:rPr>
              <a:t>(685 hectáreas)</a:t>
            </a:r>
          </a:p>
        </p:txBody>
      </p:sp>
      <p:sp>
        <p:nvSpPr>
          <p:cNvPr name="Freeform 6" id="6"/>
          <p:cNvSpPr/>
          <p:nvPr/>
        </p:nvSpPr>
        <p:spPr>
          <a:xfrm flipH="false" flipV="false" rot="0">
            <a:off x="6649527" y="4018497"/>
            <a:ext cx="6571821" cy="1634740"/>
          </a:xfrm>
          <a:custGeom>
            <a:avLst/>
            <a:gdLst/>
            <a:ahLst/>
            <a:cxnLst/>
            <a:rect r="r" b="b" t="t" l="l"/>
            <a:pathLst>
              <a:path h="1634740" w="6571821">
                <a:moveTo>
                  <a:pt x="0" y="0"/>
                </a:moveTo>
                <a:lnTo>
                  <a:pt x="6571821" y="0"/>
                </a:lnTo>
                <a:lnTo>
                  <a:pt x="6571821" y="1634741"/>
                </a:lnTo>
                <a:lnTo>
                  <a:pt x="0" y="1634741"/>
                </a:lnTo>
                <a:lnTo>
                  <a:pt x="0" y="0"/>
                </a:lnTo>
                <a:close/>
              </a:path>
            </a:pathLst>
          </a:custGeom>
          <a:blipFill>
            <a:blip r:embed="rId3">
              <a:extLst>
                <a:ext uri="{96DAC541-7B7A-43D3-8B79-37D633B846F1}">
                  <asvg:svgBlip xmlns:asvg="http://schemas.microsoft.com/office/drawing/2016/SVG/main" r:embed="rId4"/>
                </a:ext>
              </a:extLst>
            </a:blip>
            <a:stretch>
              <a:fillRect l="0" t="-396" r="0" b="-396"/>
            </a:stretch>
          </a:blipFill>
        </p:spPr>
      </p:sp>
      <p:sp>
        <p:nvSpPr>
          <p:cNvPr name="TextBox 7" id="7"/>
          <p:cNvSpPr txBox="true"/>
          <p:nvPr/>
        </p:nvSpPr>
        <p:spPr>
          <a:xfrm rot="0">
            <a:off x="7612908" y="4245443"/>
            <a:ext cx="4968089" cy="978457"/>
          </a:xfrm>
          <a:prstGeom prst="rect">
            <a:avLst/>
          </a:prstGeom>
        </p:spPr>
        <p:txBody>
          <a:bodyPr anchor="t" rtlCol="false" tIns="0" lIns="0" bIns="0" rIns="0">
            <a:spAutoFit/>
          </a:bodyPr>
          <a:lstStyle/>
          <a:p>
            <a:pPr algn="ctr">
              <a:lnSpc>
                <a:spcPts val="3779"/>
              </a:lnSpc>
            </a:pPr>
            <a:r>
              <a:rPr lang="en-US" sz="2700" b="true">
                <a:solidFill>
                  <a:srgbClr val="373372"/>
                </a:solidFill>
                <a:latin typeface="Century Gothic Paneuropean Bold"/>
                <a:ea typeface="Century Gothic Paneuropean Bold"/>
                <a:cs typeface="Century Gothic Paneuropean Bold"/>
                <a:sym typeface="Century Gothic Paneuropean Bold"/>
              </a:rPr>
              <a:t>Capim Branco</a:t>
            </a:r>
          </a:p>
          <a:p>
            <a:pPr algn="ctr">
              <a:lnSpc>
                <a:spcPts val="3779"/>
              </a:lnSpc>
            </a:pPr>
            <a:r>
              <a:rPr lang="en-US" sz="2700" b="true">
                <a:solidFill>
                  <a:srgbClr val="373372"/>
                </a:solidFill>
                <a:latin typeface="Century Gothic Paneuropean Bold"/>
                <a:ea typeface="Century Gothic Paneuropean Bold"/>
                <a:cs typeface="Century Gothic Paneuropean Bold"/>
                <a:sym typeface="Century Gothic Paneuropean Bold"/>
              </a:rPr>
              <a:t> (373 hectáreas)</a:t>
            </a:r>
          </a:p>
        </p:txBody>
      </p:sp>
      <p:sp>
        <p:nvSpPr>
          <p:cNvPr name="Freeform 8" id="8"/>
          <p:cNvSpPr/>
          <p:nvPr/>
        </p:nvSpPr>
        <p:spPr>
          <a:xfrm flipH="false" flipV="false" rot="0">
            <a:off x="6649527" y="5838975"/>
            <a:ext cx="6571821" cy="1634740"/>
          </a:xfrm>
          <a:custGeom>
            <a:avLst/>
            <a:gdLst/>
            <a:ahLst/>
            <a:cxnLst/>
            <a:rect r="r" b="b" t="t" l="l"/>
            <a:pathLst>
              <a:path h="1634740" w="6571821">
                <a:moveTo>
                  <a:pt x="0" y="0"/>
                </a:moveTo>
                <a:lnTo>
                  <a:pt x="6571821" y="0"/>
                </a:lnTo>
                <a:lnTo>
                  <a:pt x="6571821" y="1634740"/>
                </a:lnTo>
                <a:lnTo>
                  <a:pt x="0" y="1634740"/>
                </a:lnTo>
                <a:lnTo>
                  <a:pt x="0" y="0"/>
                </a:lnTo>
                <a:close/>
              </a:path>
            </a:pathLst>
          </a:custGeom>
          <a:blipFill>
            <a:blip r:embed="rId3">
              <a:extLst>
                <a:ext uri="{96DAC541-7B7A-43D3-8B79-37D633B846F1}">
                  <asvg:svgBlip xmlns:asvg="http://schemas.microsoft.com/office/drawing/2016/SVG/main" r:embed="rId4"/>
                </a:ext>
              </a:extLst>
            </a:blip>
            <a:stretch>
              <a:fillRect l="0" t="-396" r="0" b="-396"/>
            </a:stretch>
          </a:blipFill>
        </p:spPr>
      </p:sp>
      <p:sp>
        <p:nvSpPr>
          <p:cNvPr name="TextBox 9" id="9"/>
          <p:cNvSpPr txBox="true"/>
          <p:nvPr/>
        </p:nvSpPr>
        <p:spPr>
          <a:xfrm rot="0">
            <a:off x="7982647" y="6128660"/>
            <a:ext cx="4598350" cy="978457"/>
          </a:xfrm>
          <a:prstGeom prst="rect">
            <a:avLst/>
          </a:prstGeom>
        </p:spPr>
        <p:txBody>
          <a:bodyPr anchor="t" rtlCol="false" tIns="0" lIns="0" bIns="0" rIns="0">
            <a:spAutoFit/>
          </a:bodyPr>
          <a:lstStyle/>
          <a:p>
            <a:pPr algn="ctr">
              <a:lnSpc>
                <a:spcPts val="3779"/>
              </a:lnSpc>
            </a:pPr>
            <a:r>
              <a:rPr lang="en-US" sz="2700" b="true">
                <a:solidFill>
                  <a:srgbClr val="373372"/>
                </a:solidFill>
                <a:latin typeface="Century Gothic Paneuropean Bold"/>
                <a:ea typeface="Century Gothic Paneuropean Bold"/>
                <a:cs typeface="Century Gothic Paneuropean Bold"/>
                <a:sym typeface="Century Gothic Paneuropean Bold"/>
              </a:rPr>
              <a:t>Água Limpa </a:t>
            </a:r>
          </a:p>
          <a:p>
            <a:pPr algn="ctr">
              <a:lnSpc>
                <a:spcPts val="3779"/>
              </a:lnSpc>
            </a:pPr>
            <a:r>
              <a:rPr lang="en-US" sz="2700" b="true">
                <a:solidFill>
                  <a:srgbClr val="373372"/>
                </a:solidFill>
                <a:latin typeface="Century Gothic Paneuropean Bold"/>
                <a:ea typeface="Century Gothic Paneuropean Bold"/>
                <a:cs typeface="Century Gothic Paneuropean Bold"/>
                <a:sym typeface="Century Gothic Paneuropean Bold"/>
              </a:rPr>
              <a:t>(670 hectáreas)</a:t>
            </a:r>
          </a:p>
        </p:txBody>
      </p:sp>
      <p:sp>
        <p:nvSpPr>
          <p:cNvPr name="Freeform 10" id="10"/>
          <p:cNvSpPr/>
          <p:nvPr/>
        </p:nvSpPr>
        <p:spPr>
          <a:xfrm flipH="false" flipV="false" rot="0">
            <a:off x="6649527" y="7659452"/>
            <a:ext cx="6571821" cy="1634740"/>
          </a:xfrm>
          <a:custGeom>
            <a:avLst/>
            <a:gdLst/>
            <a:ahLst/>
            <a:cxnLst/>
            <a:rect r="r" b="b" t="t" l="l"/>
            <a:pathLst>
              <a:path h="1634740" w="6571821">
                <a:moveTo>
                  <a:pt x="0" y="0"/>
                </a:moveTo>
                <a:lnTo>
                  <a:pt x="6571821" y="0"/>
                </a:lnTo>
                <a:lnTo>
                  <a:pt x="6571821" y="1634740"/>
                </a:lnTo>
                <a:lnTo>
                  <a:pt x="0" y="1634740"/>
                </a:lnTo>
                <a:lnTo>
                  <a:pt x="0" y="0"/>
                </a:lnTo>
                <a:close/>
              </a:path>
            </a:pathLst>
          </a:custGeom>
          <a:blipFill>
            <a:blip r:embed="rId3">
              <a:extLst>
                <a:ext uri="{96DAC541-7B7A-43D3-8B79-37D633B846F1}">
                  <asvg:svgBlip xmlns:asvg="http://schemas.microsoft.com/office/drawing/2016/SVG/main" r:embed="rId4"/>
                </a:ext>
              </a:extLst>
            </a:blip>
            <a:stretch>
              <a:fillRect l="0" t="-396" r="0" b="-396"/>
            </a:stretch>
          </a:blipFill>
        </p:spPr>
      </p:sp>
      <p:sp>
        <p:nvSpPr>
          <p:cNvPr name="TextBox 11" id="11"/>
          <p:cNvSpPr txBox="true"/>
          <p:nvPr/>
        </p:nvSpPr>
        <p:spPr>
          <a:xfrm rot="0">
            <a:off x="8264937" y="8034503"/>
            <a:ext cx="4901437" cy="1401554"/>
          </a:xfrm>
          <a:prstGeom prst="rect">
            <a:avLst/>
          </a:prstGeom>
        </p:spPr>
        <p:txBody>
          <a:bodyPr anchor="t" rtlCol="false" tIns="0" lIns="0" bIns="0" rIns="0">
            <a:spAutoFit/>
          </a:bodyPr>
          <a:lstStyle/>
          <a:p>
            <a:pPr algn="ctr">
              <a:lnSpc>
                <a:spcPts val="3569"/>
              </a:lnSpc>
            </a:pPr>
            <a:r>
              <a:rPr lang="en-US" sz="2550" b="true">
                <a:solidFill>
                  <a:srgbClr val="373372"/>
                </a:solidFill>
                <a:latin typeface="Century Gothic Paneuropean Bold"/>
                <a:ea typeface="Century Gothic Paneuropean Bold"/>
                <a:cs typeface="Century Gothic Paneuropean Bold"/>
                <a:sym typeface="Century Gothic Paneuropean Bold"/>
              </a:rPr>
              <a:t>Reserva Ecológica do Panga</a:t>
            </a:r>
          </a:p>
          <a:p>
            <a:pPr algn="ctr">
              <a:lnSpc>
                <a:spcPts val="3570"/>
              </a:lnSpc>
            </a:pPr>
            <a:r>
              <a:rPr lang="en-US" sz="2400" b="true">
                <a:solidFill>
                  <a:srgbClr val="373372"/>
                </a:solidFill>
                <a:latin typeface="Century Gothic Paneuropean Bold"/>
                <a:ea typeface="Century Gothic Paneuropean Bold"/>
                <a:cs typeface="Century Gothic Paneuropean Bold"/>
                <a:sym typeface="Century Gothic Paneuropean Bold"/>
              </a:rPr>
              <a:t>(+400 hectáreas)</a:t>
            </a:r>
          </a:p>
          <a:p>
            <a:pPr algn="ctr">
              <a:lnSpc>
                <a:spcPts val="3569"/>
              </a:lnSpc>
            </a:pPr>
          </a:p>
        </p:txBody>
      </p:sp>
      <p:sp>
        <p:nvSpPr>
          <p:cNvPr name="TextBox 12" id="12"/>
          <p:cNvSpPr txBox="true"/>
          <p:nvPr/>
        </p:nvSpPr>
        <p:spPr>
          <a:xfrm rot="0">
            <a:off x="3295455" y="333360"/>
            <a:ext cx="12592245" cy="1202390"/>
          </a:xfrm>
          <a:prstGeom prst="rect">
            <a:avLst/>
          </a:prstGeom>
        </p:spPr>
        <p:txBody>
          <a:bodyPr anchor="t" rtlCol="false" tIns="0" lIns="0" bIns="0" rIns="0">
            <a:spAutoFit/>
          </a:bodyPr>
          <a:lstStyle/>
          <a:p>
            <a:pPr algn="l">
              <a:lnSpc>
                <a:spcPts val="9021"/>
              </a:lnSpc>
            </a:pPr>
            <a:r>
              <a:rPr lang="en-US" sz="6442">
                <a:solidFill>
                  <a:srgbClr val="373372"/>
                </a:solidFill>
                <a:latin typeface="Century Gothic Paneuropean"/>
                <a:ea typeface="Century Gothic Paneuropean"/>
                <a:cs typeface="Century Gothic Paneuropean"/>
                <a:sym typeface="Century Gothic Paneuropean"/>
              </a:rPr>
              <a:t>Instalaciones a campo abierto</a:t>
            </a:r>
          </a:p>
        </p:txBody>
      </p:sp>
      <p:grpSp>
        <p:nvGrpSpPr>
          <p:cNvPr name="Group 13" id="13"/>
          <p:cNvGrpSpPr/>
          <p:nvPr/>
        </p:nvGrpSpPr>
        <p:grpSpPr>
          <a:xfrm rot="0">
            <a:off x="0" y="15307"/>
            <a:ext cx="2840811" cy="10287000"/>
            <a:chOff x="0" y="0"/>
            <a:chExt cx="3787748" cy="13716000"/>
          </a:xfrm>
        </p:grpSpPr>
        <p:sp>
          <p:nvSpPr>
            <p:cNvPr name="Freeform 14" id="14"/>
            <p:cNvSpPr/>
            <p:nvPr/>
          </p:nvSpPr>
          <p:spPr>
            <a:xfrm flipH="false" flipV="false" rot="0">
              <a:off x="0" y="0"/>
              <a:ext cx="3787775" cy="13716000"/>
            </a:xfrm>
            <a:custGeom>
              <a:avLst/>
              <a:gdLst/>
              <a:ahLst/>
              <a:cxnLst/>
              <a:rect r="r" b="b" t="t" l="l"/>
              <a:pathLst>
                <a:path h="13716000" w="3787775">
                  <a:moveTo>
                    <a:pt x="0" y="0"/>
                  </a:moveTo>
                  <a:lnTo>
                    <a:pt x="3787775" y="0"/>
                  </a:lnTo>
                  <a:lnTo>
                    <a:pt x="3787775" y="13716000"/>
                  </a:lnTo>
                  <a:lnTo>
                    <a:pt x="0" y="13716000"/>
                  </a:lnTo>
                  <a:lnTo>
                    <a:pt x="0" y="0"/>
                  </a:lnTo>
                  <a:close/>
                </a:path>
              </a:pathLst>
            </a:custGeom>
            <a:blipFill>
              <a:blip r:embed="rId5"/>
              <a:stretch>
                <a:fillRect l="-251062" t="0" r="-251062" b="0"/>
              </a:stretch>
            </a:blipFill>
          </p:spPr>
        </p:sp>
      </p:grpSp>
    </p:spTree>
  </p:cSld>
  <p:clrMapOvr>
    <a:masterClrMapping/>
  </p:clrMapOvr>
</p:sld>
</file>

<file path=ppt/slides/slide7.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grpSp>
        <p:nvGrpSpPr>
          <p:cNvPr name="Group 2" id="2"/>
          <p:cNvGrpSpPr/>
          <p:nvPr/>
        </p:nvGrpSpPr>
        <p:grpSpPr>
          <a:xfrm rot="0">
            <a:off x="0" y="0"/>
            <a:ext cx="18288000" cy="8266322"/>
            <a:chOff x="0" y="0"/>
            <a:chExt cx="24384000" cy="11021762"/>
          </a:xfrm>
        </p:grpSpPr>
        <p:sp>
          <p:nvSpPr>
            <p:cNvPr name="Freeform 3" id="3"/>
            <p:cNvSpPr/>
            <p:nvPr/>
          </p:nvSpPr>
          <p:spPr>
            <a:xfrm flipH="false" flipV="false" rot="0">
              <a:off x="0" y="0"/>
              <a:ext cx="24384000" cy="11021822"/>
            </a:xfrm>
            <a:custGeom>
              <a:avLst/>
              <a:gdLst/>
              <a:ahLst/>
              <a:cxnLst/>
              <a:rect r="r" b="b" t="t" l="l"/>
              <a:pathLst>
                <a:path h="11021822" w="24384000">
                  <a:moveTo>
                    <a:pt x="0" y="0"/>
                  </a:moveTo>
                  <a:lnTo>
                    <a:pt x="24384000" y="0"/>
                  </a:lnTo>
                  <a:lnTo>
                    <a:pt x="24384000" y="11021822"/>
                  </a:lnTo>
                  <a:lnTo>
                    <a:pt x="0" y="11021822"/>
                  </a:lnTo>
                  <a:lnTo>
                    <a:pt x="0" y="0"/>
                  </a:lnTo>
                  <a:close/>
                </a:path>
              </a:pathLst>
            </a:custGeom>
            <a:blipFill>
              <a:blip r:embed="rId2"/>
              <a:stretch>
                <a:fillRect l="0" t="-12222" r="0" b="-12221"/>
              </a:stretch>
            </a:blipFill>
          </p:spPr>
        </p:sp>
      </p:grpSp>
      <p:grpSp>
        <p:nvGrpSpPr>
          <p:cNvPr name="Group 4" id="4"/>
          <p:cNvGrpSpPr/>
          <p:nvPr/>
        </p:nvGrpSpPr>
        <p:grpSpPr>
          <a:xfrm rot="0">
            <a:off x="12203028" y="8389024"/>
            <a:ext cx="5943762" cy="1738551"/>
            <a:chOff x="0" y="0"/>
            <a:chExt cx="7925016" cy="2318068"/>
          </a:xfrm>
        </p:grpSpPr>
        <p:sp>
          <p:nvSpPr>
            <p:cNvPr name="Freeform 5" id="5"/>
            <p:cNvSpPr/>
            <p:nvPr/>
          </p:nvSpPr>
          <p:spPr>
            <a:xfrm flipH="false" flipV="false" rot="0">
              <a:off x="0" y="0"/>
              <a:ext cx="7925054" cy="2318131"/>
            </a:xfrm>
            <a:custGeom>
              <a:avLst/>
              <a:gdLst/>
              <a:ahLst/>
              <a:cxnLst/>
              <a:rect r="r" b="b" t="t" l="l"/>
              <a:pathLst>
                <a:path h="2318131" w="7925054">
                  <a:moveTo>
                    <a:pt x="0" y="0"/>
                  </a:moveTo>
                  <a:lnTo>
                    <a:pt x="7925054" y="0"/>
                  </a:lnTo>
                  <a:lnTo>
                    <a:pt x="7925054" y="2318131"/>
                  </a:lnTo>
                  <a:lnTo>
                    <a:pt x="0" y="2318131"/>
                  </a:lnTo>
                  <a:lnTo>
                    <a:pt x="0" y="0"/>
                  </a:lnTo>
                  <a:close/>
                </a:path>
              </a:pathLst>
            </a:custGeom>
            <a:blipFill>
              <a:blip r:embed="rId3"/>
              <a:stretch>
                <a:fillRect l="-41" t="0" r="-40" b="2"/>
              </a:stretch>
            </a:blipFill>
          </p:spPr>
        </p:sp>
      </p:grpSp>
      <p:sp>
        <p:nvSpPr>
          <p:cNvPr name="TextBox 6" id="6"/>
          <p:cNvSpPr txBox="true"/>
          <p:nvPr/>
        </p:nvSpPr>
        <p:spPr>
          <a:xfrm rot="0">
            <a:off x="264920" y="8549685"/>
            <a:ext cx="11540096" cy="1144489"/>
          </a:xfrm>
          <a:prstGeom prst="rect">
            <a:avLst/>
          </a:prstGeom>
        </p:spPr>
        <p:txBody>
          <a:bodyPr anchor="t" rtlCol="false" tIns="0" lIns="0" bIns="0" rIns="0">
            <a:spAutoFit/>
          </a:bodyPr>
          <a:lstStyle/>
          <a:p>
            <a:pPr algn="l">
              <a:lnSpc>
                <a:spcPts val="8559"/>
              </a:lnSpc>
            </a:pPr>
            <a:r>
              <a:rPr lang="en-US" sz="6000" spc="6">
                <a:solidFill>
                  <a:srgbClr val="373372"/>
                </a:solidFill>
                <a:latin typeface="Century Gothic Paneuropean"/>
                <a:ea typeface="Century Gothic Paneuropean"/>
                <a:cs typeface="Century Gothic Paneuropean"/>
                <a:sym typeface="Century Gothic Paneuropean"/>
              </a:rPr>
              <a:t>¡Descubra la UFU!</a:t>
            </a:r>
          </a:p>
        </p:txBody>
      </p:sp>
    </p:spTree>
  </p:cSld>
  <p:clrMapOvr>
    <a:masterClrMapping/>
  </p:clrMapOvr>
</p:sld>
</file>

<file path=ppt/slides/slide8.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grpSp>
        <p:nvGrpSpPr>
          <p:cNvPr name="Group 2" id="2"/>
          <p:cNvGrpSpPr/>
          <p:nvPr/>
        </p:nvGrpSpPr>
        <p:grpSpPr>
          <a:xfrm rot="0">
            <a:off x="0" y="0"/>
            <a:ext cx="2875088" cy="10287000"/>
            <a:chOff x="0" y="0"/>
            <a:chExt cx="3833450" cy="13716000"/>
          </a:xfrm>
        </p:grpSpPr>
        <p:sp>
          <p:nvSpPr>
            <p:cNvPr name="Freeform 3" id="3"/>
            <p:cNvSpPr/>
            <p:nvPr/>
          </p:nvSpPr>
          <p:spPr>
            <a:xfrm flipH="false" flipV="false" rot="0">
              <a:off x="0" y="0"/>
              <a:ext cx="3833495" cy="13716000"/>
            </a:xfrm>
            <a:custGeom>
              <a:avLst/>
              <a:gdLst/>
              <a:ahLst/>
              <a:cxnLst/>
              <a:rect r="r" b="b" t="t" l="l"/>
              <a:pathLst>
                <a:path h="13716000" w="3833495">
                  <a:moveTo>
                    <a:pt x="0" y="0"/>
                  </a:moveTo>
                  <a:lnTo>
                    <a:pt x="3833495" y="0"/>
                  </a:lnTo>
                  <a:lnTo>
                    <a:pt x="3833495" y="13716000"/>
                  </a:lnTo>
                  <a:lnTo>
                    <a:pt x="0" y="13716000"/>
                  </a:lnTo>
                  <a:lnTo>
                    <a:pt x="0" y="0"/>
                  </a:lnTo>
                  <a:close/>
                </a:path>
              </a:pathLst>
            </a:custGeom>
            <a:blipFill>
              <a:blip r:embed="rId2"/>
              <a:stretch>
                <a:fillRect l="-167372" t="0" r="-167371" b="0"/>
              </a:stretch>
            </a:blipFill>
          </p:spPr>
        </p:sp>
      </p:grpSp>
      <p:grpSp>
        <p:nvGrpSpPr>
          <p:cNvPr name="Group 4" id="4"/>
          <p:cNvGrpSpPr/>
          <p:nvPr/>
        </p:nvGrpSpPr>
        <p:grpSpPr>
          <a:xfrm rot="0">
            <a:off x="0" y="0"/>
            <a:ext cx="2875088" cy="10287000"/>
            <a:chOff x="0" y="0"/>
            <a:chExt cx="3833450" cy="13716000"/>
          </a:xfrm>
        </p:grpSpPr>
        <p:sp>
          <p:nvSpPr>
            <p:cNvPr name="Freeform 5" id="5"/>
            <p:cNvSpPr/>
            <p:nvPr/>
          </p:nvSpPr>
          <p:spPr>
            <a:xfrm flipH="false" flipV="false" rot="0">
              <a:off x="0" y="0"/>
              <a:ext cx="3833495" cy="13716000"/>
            </a:xfrm>
            <a:custGeom>
              <a:avLst/>
              <a:gdLst/>
              <a:ahLst/>
              <a:cxnLst/>
              <a:rect r="r" b="b" t="t" l="l"/>
              <a:pathLst>
                <a:path h="13716000" w="3833495">
                  <a:moveTo>
                    <a:pt x="0" y="0"/>
                  </a:moveTo>
                  <a:lnTo>
                    <a:pt x="3833495" y="0"/>
                  </a:lnTo>
                  <a:lnTo>
                    <a:pt x="3833495" y="13716000"/>
                  </a:lnTo>
                  <a:lnTo>
                    <a:pt x="0" y="13716000"/>
                  </a:lnTo>
                  <a:lnTo>
                    <a:pt x="0" y="0"/>
                  </a:lnTo>
                  <a:close/>
                </a:path>
              </a:pathLst>
            </a:custGeom>
            <a:blipFill>
              <a:blip r:embed="rId3"/>
              <a:stretch>
                <a:fillRect l="-342923" t="0" r="-342922" b="0"/>
              </a:stretch>
            </a:blipFill>
          </p:spPr>
        </p:sp>
      </p:grpSp>
      <p:grpSp>
        <p:nvGrpSpPr>
          <p:cNvPr name="Group 6" id="6"/>
          <p:cNvGrpSpPr/>
          <p:nvPr/>
        </p:nvGrpSpPr>
        <p:grpSpPr>
          <a:xfrm rot="0">
            <a:off x="14973807" y="9162414"/>
            <a:ext cx="3112038" cy="910270"/>
            <a:chOff x="0" y="0"/>
            <a:chExt cx="4149384" cy="1213694"/>
          </a:xfrm>
        </p:grpSpPr>
        <p:sp>
          <p:nvSpPr>
            <p:cNvPr name="Freeform 7" id="7"/>
            <p:cNvSpPr/>
            <p:nvPr/>
          </p:nvSpPr>
          <p:spPr>
            <a:xfrm flipH="false" flipV="false" rot="0">
              <a:off x="0" y="0"/>
              <a:ext cx="4149344" cy="1213739"/>
            </a:xfrm>
            <a:custGeom>
              <a:avLst/>
              <a:gdLst/>
              <a:ahLst/>
              <a:cxnLst/>
              <a:rect r="r" b="b" t="t" l="l"/>
              <a:pathLst>
                <a:path h="1213739" w="4149344">
                  <a:moveTo>
                    <a:pt x="0" y="0"/>
                  </a:moveTo>
                  <a:lnTo>
                    <a:pt x="4149344" y="0"/>
                  </a:lnTo>
                  <a:lnTo>
                    <a:pt x="4149344" y="1213739"/>
                  </a:lnTo>
                  <a:lnTo>
                    <a:pt x="0" y="1213739"/>
                  </a:lnTo>
                  <a:lnTo>
                    <a:pt x="0" y="0"/>
                  </a:lnTo>
                  <a:close/>
                </a:path>
              </a:pathLst>
            </a:custGeom>
            <a:blipFill>
              <a:blip r:embed="rId4"/>
              <a:stretch>
                <a:fillRect l="-41" t="0" r="-42" b="3"/>
              </a:stretch>
            </a:blipFill>
          </p:spPr>
        </p:sp>
      </p:grpSp>
      <p:sp>
        <p:nvSpPr>
          <p:cNvPr name="Freeform 8" id="8"/>
          <p:cNvSpPr/>
          <p:nvPr/>
        </p:nvSpPr>
        <p:spPr>
          <a:xfrm flipH="false" flipV="false" rot="0">
            <a:off x="3748882" y="2205432"/>
            <a:ext cx="2103792" cy="4772240"/>
          </a:xfrm>
          <a:custGeom>
            <a:avLst/>
            <a:gdLst/>
            <a:ahLst/>
            <a:cxnLst/>
            <a:rect r="r" b="b" t="t" l="l"/>
            <a:pathLst>
              <a:path h="4772240" w="2103792">
                <a:moveTo>
                  <a:pt x="0" y="0"/>
                </a:moveTo>
                <a:lnTo>
                  <a:pt x="2103792" y="0"/>
                </a:lnTo>
                <a:lnTo>
                  <a:pt x="2103792" y="4772240"/>
                </a:lnTo>
                <a:lnTo>
                  <a:pt x="0" y="4772240"/>
                </a:lnTo>
                <a:lnTo>
                  <a:pt x="0" y="0"/>
                </a:lnTo>
                <a:close/>
              </a:path>
            </a:pathLst>
          </a:custGeom>
          <a:blipFill>
            <a:blip r:embed="rId5">
              <a:extLst>
                <a:ext uri="{96DAC541-7B7A-43D3-8B79-37D633B846F1}">
                  <asvg:svgBlip xmlns:asvg="http://schemas.microsoft.com/office/drawing/2016/SVG/main" r:embed="rId6"/>
                </a:ext>
              </a:extLst>
            </a:blip>
            <a:stretch>
              <a:fillRect l="-157" t="0" r="-157" b="0"/>
            </a:stretch>
          </a:blipFill>
        </p:spPr>
      </p:sp>
      <p:sp>
        <p:nvSpPr>
          <p:cNvPr name="Freeform 9" id="9"/>
          <p:cNvSpPr/>
          <p:nvPr/>
        </p:nvSpPr>
        <p:spPr>
          <a:xfrm flipH="false" flipV="false" rot="0">
            <a:off x="15606686" y="2186572"/>
            <a:ext cx="2072660" cy="4772240"/>
          </a:xfrm>
          <a:custGeom>
            <a:avLst/>
            <a:gdLst/>
            <a:ahLst/>
            <a:cxnLst/>
            <a:rect r="r" b="b" t="t" l="l"/>
            <a:pathLst>
              <a:path h="4772240" w="2072660">
                <a:moveTo>
                  <a:pt x="0" y="0"/>
                </a:moveTo>
                <a:lnTo>
                  <a:pt x="2072659" y="0"/>
                </a:lnTo>
                <a:lnTo>
                  <a:pt x="2072659" y="4772240"/>
                </a:lnTo>
                <a:lnTo>
                  <a:pt x="0" y="4772240"/>
                </a:lnTo>
                <a:lnTo>
                  <a:pt x="0" y="0"/>
                </a:lnTo>
                <a:close/>
              </a:path>
            </a:pathLst>
          </a:custGeom>
          <a:blipFill>
            <a:blip r:embed="rId7">
              <a:extLst>
                <a:ext uri="{96DAC541-7B7A-43D3-8B79-37D633B846F1}">
                  <asvg:svgBlip xmlns:asvg="http://schemas.microsoft.com/office/drawing/2016/SVG/main" r:embed="rId8"/>
                </a:ext>
              </a:extLst>
            </a:blip>
            <a:stretch>
              <a:fillRect l="0" t="-6" r="0" b="-6"/>
            </a:stretch>
          </a:blipFill>
        </p:spPr>
      </p:sp>
      <p:sp>
        <p:nvSpPr>
          <p:cNvPr name="TextBox 10" id="10"/>
          <p:cNvSpPr txBox="true"/>
          <p:nvPr/>
        </p:nvSpPr>
        <p:spPr>
          <a:xfrm rot="0">
            <a:off x="15659100" y="7143750"/>
            <a:ext cx="2217026" cy="1735494"/>
          </a:xfrm>
          <a:prstGeom prst="rect">
            <a:avLst/>
          </a:prstGeom>
        </p:spPr>
        <p:txBody>
          <a:bodyPr anchor="t" rtlCol="false" tIns="0" lIns="0" bIns="0" rIns="0">
            <a:spAutoFit/>
          </a:bodyPr>
          <a:lstStyle/>
          <a:p>
            <a:pPr algn="ctr">
              <a:lnSpc>
                <a:spcPts val="3240"/>
              </a:lnSpc>
            </a:pPr>
            <a:r>
              <a:rPr lang="en-US" sz="2700">
                <a:solidFill>
                  <a:srgbClr val="000000"/>
                </a:solidFill>
                <a:latin typeface="Calibri (MS)"/>
                <a:ea typeface="Calibri (MS)"/>
                <a:cs typeface="Calibri (MS)"/>
                <a:sym typeface="Calibri (MS)"/>
              </a:rPr>
              <a:t>+3.000 personal administrativo (staff)</a:t>
            </a:r>
          </a:p>
        </p:txBody>
      </p:sp>
      <p:sp>
        <p:nvSpPr>
          <p:cNvPr name="TextBox 11" id="11"/>
          <p:cNvSpPr txBox="true"/>
          <p:nvPr/>
        </p:nvSpPr>
        <p:spPr>
          <a:xfrm rot="0">
            <a:off x="15968530" y="2384602"/>
            <a:ext cx="1382370" cy="1513370"/>
          </a:xfrm>
          <a:prstGeom prst="rect">
            <a:avLst/>
          </a:prstGeom>
        </p:spPr>
        <p:txBody>
          <a:bodyPr anchor="t" rtlCol="false" tIns="0" lIns="0" bIns="0" rIns="0">
            <a:spAutoFit/>
          </a:bodyPr>
          <a:lstStyle/>
          <a:p>
            <a:pPr algn="l">
              <a:lnSpc>
                <a:spcPts val="9247"/>
              </a:lnSpc>
            </a:pPr>
            <a:r>
              <a:rPr lang="en-US" sz="6606">
                <a:solidFill>
                  <a:srgbClr val="FFFFFF"/>
                </a:solidFill>
                <a:latin typeface="Calibri (MS)"/>
                <a:ea typeface="Calibri (MS)"/>
                <a:cs typeface="Calibri (MS)"/>
                <a:sym typeface="Calibri (MS)"/>
              </a:rPr>
              <a:t>+3k</a:t>
            </a:r>
          </a:p>
        </p:txBody>
      </p:sp>
      <p:sp>
        <p:nvSpPr>
          <p:cNvPr name="Freeform 12" id="12"/>
          <p:cNvSpPr/>
          <p:nvPr/>
        </p:nvSpPr>
        <p:spPr>
          <a:xfrm flipH="false" flipV="false" rot="0">
            <a:off x="12678106" y="2205432"/>
            <a:ext cx="2103792" cy="4772240"/>
          </a:xfrm>
          <a:custGeom>
            <a:avLst/>
            <a:gdLst/>
            <a:ahLst/>
            <a:cxnLst/>
            <a:rect r="r" b="b" t="t" l="l"/>
            <a:pathLst>
              <a:path h="4772240" w="2103792">
                <a:moveTo>
                  <a:pt x="0" y="0"/>
                </a:moveTo>
                <a:lnTo>
                  <a:pt x="2103793" y="0"/>
                </a:lnTo>
                <a:lnTo>
                  <a:pt x="2103793" y="4772240"/>
                </a:lnTo>
                <a:lnTo>
                  <a:pt x="0" y="4772240"/>
                </a:lnTo>
                <a:lnTo>
                  <a:pt x="0" y="0"/>
                </a:lnTo>
                <a:close/>
              </a:path>
            </a:pathLst>
          </a:custGeom>
          <a:blipFill>
            <a:blip r:embed="rId9">
              <a:extLst>
                <a:ext uri="{96DAC541-7B7A-43D3-8B79-37D633B846F1}">
                  <asvg:svgBlip xmlns:asvg="http://schemas.microsoft.com/office/drawing/2016/SVG/main" r:embed="rId10"/>
                </a:ext>
              </a:extLst>
            </a:blip>
            <a:stretch>
              <a:fillRect l="-157" t="0" r="-157" b="0"/>
            </a:stretch>
          </a:blipFill>
        </p:spPr>
      </p:sp>
      <p:sp>
        <p:nvSpPr>
          <p:cNvPr name="TextBox 13" id="13"/>
          <p:cNvSpPr txBox="true"/>
          <p:nvPr/>
        </p:nvSpPr>
        <p:spPr>
          <a:xfrm rot="0">
            <a:off x="12983559" y="7212200"/>
            <a:ext cx="1646841" cy="889109"/>
          </a:xfrm>
          <a:prstGeom prst="rect">
            <a:avLst/>
          </a:prstGeom>
        </p:spPr>
        <p:txBody>
          <a:bodyPr anchor="t" rtlCol="false" tIns="0" lIns="0" bIns="0" rIns="0">
            <a:spAutoFit/>
          </a:bodyPr>
          <a:lstStyle/>
          <a:p>
            <a:pPr algn="ctr">
              <a:lnSpc>
                <a:spcPts val="3240"/>
              </a:lnSpc>
            </a:pPr>
            <a:r>
              <a:rPr lang="en-US" sz="2700">
                <a:solidFill>
                  <a:srgbClr val="000000"/>
                </a:solidFill>
                <a:latin typeface="Calibri (MS)"/>
                <a:ea typeface="Calibri (MS)"/>
                <a:cs typeface="Calibri (MS)"/>
                <a:sym typeface="Calibri (MS)"/>
              </a:rPr>
              <a:t>+2.000 profesores</a:t>
            </a:r>
          </a:p>
        </p:txBody>
      </p:sp>
      <p:sp>
        <p:nvSpPr>
          <p:cNvPr name="TextBox 14" id="14"/>
          <p:cNvSpPr txBox="true"/>
          <p:nvPr/>
        </p:nvSpPr>
        <p:spPr>
          <a:xfrm rot="0">
            <a:off x="13078485" y="2403460"/>
            <a:ext cx="1359441" cy="1513370"/>
          </a:xfrm>
          <a:prstGeom prst="rect">
            <a:avLst/>
          </a:prstGeom>
        </p:spPr>
        <p:txBody>
          <a:bodyPr anchor="t" rtlCol="false" tIns="0" lIns="0" bIns="0" rIns="0">
            <a:spAutoFit/>
          </a:bodyPr>
          <a:lstStyle/>
          <a:p>
            <a:pPr algn="l">
              <a:lnSpc>
                <a:spcPts val="9247"/>
              </a:lnSpc>
            </a:pPr>
            <a:r>
              <a:rPr lang="en-US" sz="6606">
                <a:solidFill>
                  <a:srgbClr val="FFFFFF"/>
                </a:solidFill>
                <a:latin typeface="Calibri (MS)"/>
                <a:ea typeface="Calibri (MS)"/>
                <a:cs typeface="Calibri (MS)"/>
                <a:sym typeface="Calibri (MS)"/>
              </a:rPr>
              <a:t>+2k</a:t>
            </a:r>
          </a:p>
        </p:txBody>
      </p:sp>
      <p:sp>
        <p:nvSpPr>
          <p:cNvPr name="Freeform 15" id="15"/>
          <p:cNvSpPr/>
          <p:nvPr/>
        </p:nvSpPr>
        <p:spPr>
          <a:xfrm flipH="false" flipV="false" rot="0">
            <a:off x="6719964" y="2205432"/>
            <a:ext cx="2103792" cy="4772240"/>
          </a:xfrm>
          <a:custGeom>
            <a:avLst/>
            <a:gdLst/>
            <a:ahLst/>
            <a:cxnLst/>
            <a:rect r="r" b="b" t="t" l="l"/>
            <a:pathLst>
              <a:path h="4772240" w="2103792">
                <a:moveTo>
                  <a:pt x="0" y="0"/>
                </a:moveTo>
                <a:lnTo>
                  <a:pt x="2103792" y="0"/>
                </a:lnTo>
                <a:lnTo>
                  <a:pt x="2103792" y="4772240"/>
                </a:lnTo>
                <a:lnTo>
                  <a:pt x="0" y="4772240"/>
                </a:lnTo>
                <a:lnTo>
                  <a:pt x="0" y="0"/>
                </a:lnTo>
                <a:close/>
              </a:path>
            </a:pathLst>
          </a:custGeom>
          <a:blipFill>
            <a:blip r:embed="rId11">
              <a:extLst>
                <a:ext uri="{96DAC541-7B7A-43D3-8B79-37D633B846F1}">
                  <asvg:svgBlip xmlns:asvg="http://schemas.microsoft.com/office/drawing/2016/SVG/main" r:embed="rId12"/>
                </a:ext>
              </a:extLst>
            </a:blip>
            <a:stretch>
              <a:fillRect l="-157" t="0" r="-157" b="0"/>
            </a:stretch>
          </a:blipFill>
        </p:spPr>
      </p:sp>
      <p:sp>
        <p:nvSpPr>
          <p:cNvPr name="TextBox 16" id="16"/>
          <p:cNvSpPr txBox="true"/>
          <p:nvPr/>
        </p:nvSpPr>
        <p:spPr>
          <a:xfrm rot="0">
            <a:off x="6689646" y="7212200"/>
            <a:ext cx="2134110" cy="1735494"/>
          </a:xfrm>
          <a:prstGeom prst="rect">
            <a:avLst/>
          </a:prstGeom>
        </p:spPr>
        <p:txBody>
          <a:bodyPr anchor="t" rtlCol="false" tIns="0" lIns="0" bIns="0" rIns="0">
            <a:spAutoFit/>
          </a:bodyPr>
          <a:lstStyle/>
          <a:p>
            <a:pPr algn="ctr">
              <a:lnSpc>
                <a:spcPts val="3240"/>
              </a:lnSpc>
            </a:pPr>
            <a:r>
              <a:rPr lang="en-US" sz="2700" spc="1">
                <a:solidFill>
                  <a:srgbClr val="000000"/>
                </a:solidFill>
                <a:latin typeface="Calibri (MS)"/>
                <a:ea typeface="Calibri (MS)"/>
                <a:cs typeface="Calibri (MS)"/>
                <a:sym typeface="Calibri (MS)"/>
              </a:rPr>
              <a:t>+28.000 estudiantes con registro activo</a:t>
            </a:r>
          </a:p>
        </p:txBody>
      </p:sp>
      <p:sp>
        <p:nvSpPr>
          <p:cNvPr name="TextBox 17" id="17"/>
          <p:cNvSpPr txBox="true"/>
          <p:nvPr/>
        </p:nvSpPr>
        <p:spPr>
          <a:xfrm rot="0">
            <a:off x="6866568" y="2434077"/>
            <a:ext cx="1728260" cy="1513370"/>
          </a:xfrm>
          <a:prstGeom prst="rect">
            <a:avLst/>
          </a:prstGeom>
        </p:spPr>
        <p:txBody>
          <a:bodyPr anchor="t" rtlCol="false" tIns="0" lIns="0" bIns="0" rIns="0">
            <a:spAutoFit/>
          </a:bodyPr>
          <a:lstStyle/>
          <a:p>
            <a:pPr algn="l">
              <a:lnSpc>
                <a:spcPts val="9247"/>
              </a:lnSpc>
            </a:pPr>
            <a:r>
              <a:rPr lang="en-US" sz="6606">
                <a:solidFill>
                  <a:srgbClr val="FFFFFF"/>
                </a:solidFill>
                <a:latin typeface="Calibri (MS)"/>
                <a:ea typeface="Calibri (MS)"/>
                <a:cs typeface="Calibri (MS)"/>
                <a:sym typeface="Calibri (MS)"/>
              </a:rPr>
              <a:t>+28k</a:t>
            </a:r>
          </a:p>
        </p:txBody>
      </p:sp>
      <p:sp>
        <p:nvSpPr>
          <p:cNvPr name="Freeform 18" id="18"/>
          <p:cNvSpPr/>
          <p:nvPr/>
        </p:nvSpPr>
        <p:spPr>
          <a:xfrm flipH="false" flipV="false" rot="0">
            <a:off x="9714602" y="2205432"/>
            <a:ext cx="2072659" cy="4772240"/>
          </a:xfrm>
          <a:custGeom>
            <a:avLst/>
            <a:gdLst/>
            <a:ahLst/>
            <a:cxnLst/>
            <a:rect r="r" b="b" t="t" l="l"/>
            <a:pathLst>
              <a:path h="4772240" w="2072659">
                <a:moveTo>
                  <a:pt x="0" y="0"/>
                </a:moveTo>
                <a:lnTo>
                  <a:pt x="2072659" y="0"/>
                </a:lnTo>
                <a:lnTo>
                  <a:pt x="2072659" y="4772240"/>
                </a:lnTo>
                <a:lnTo>
                  <a:pt x="0" y="4772240"/>
                </a:lnTo>
                <a:lnTo>
                  <a:pt x="0" y="0"/>
                </a:lnTo>
                <a:close/>
              </a:path>
            </a:pathLst>
          </a:custGeom>
          <a:blipFill>
            <a:blip r:embed="rId13">
              <a:extLst>
                <a:ext uri="{96DAC541-7B7A-43D3-8B79-37D633B846F1}">
                  <asvg:svgBlip xmlns:asvg="http://schemas.microsoft.com/office/drawing/2016/SVG/main" r:embed="rId14"/>
                </a:ext>
              </a:extLst>
            </a:blip>
            <a:stretch>
              <a:fillRect l="0" t="-6" r="0" b="-6"/>
            </a:stretch>
          </a:blipFill>
        </p:spPr>
      </p:sp>
      <p:sp>
        <p:nvSpPr>
          <p:cNvPr name="Freeform 19" id="19"/>
          <p:cNvSpPr/>
          <p:nvPr/>
        </p:nvSpPr>
        <p:spPr>
          <a:xfrm flipH="false" flipV="false" rot="0">
            <a:off x="10011567" y="4395706"/>
            <a:ext cx="1478729" cy="1540618"/>
          </a:xfrm>
          <a:custGeom>
            <a:avLst/>
            <a:gdLst/>
            <a:ahLst/>
            <a:cxnLst/>
            <a:rect r="r" b="b" t="t" l="l"/>
            <a:pathLst>
              <a:path h="1540618" w="1478729">
                <a:moveTo>
                  <a:pt x="0" y="0"/>
                </a:moveTo>
                <a:lnTo>
                  <a:pt x="1478729" y="0"/>
                </a:lnTo>
                <a:lnTo>
                  <a:pt x="1478729" y="1540619"/>
                </a:lnTo>
                <a:lnTo>
                  <a:pt x="0" y="1540619"/>
                </a:lnTo>
                <a:lnTo>
                  <a:pt x="0" y="0"/>
                </a:lnTo>
                <a:close/>
              </a:path>
            </a:pathLst>
          </a:custGeom>
          <a:blipFill>
            <a:blip r:embed="rId13">
              <a:extLst>
                <a:ext uri="{96DAC541-7B7A-43D3-8B79-37D633B846F1}">
                  <asvg:svgBlip xmlns:asvg="http://schemas.microsoft.com/office/drawing/2016/SVG/main" r:embed="rId14"/>
                </a:ext>
              </a:extLst>
            </a:blip>
            <a:stretch>
              <a:fillRect l="0" t="-60134" r="0" b="-60134"/>
            </a:stretch>
          </a:blipFill>
        </p:spPr>
      </p:sp>
      <p:sp>
        <p:nvSpPr>
          <p:cNvPr name="Freeform 20" id="20"/>
          <p:cNvSpPr/>
          <p:nvPr/>
        </p:nvSpPr>
        <p:spPr>
          <a:xfrm flipH="false" flipV="false" rot="0">
            <a:off x="10161773" y="4395706"/>
            <a:ext cx="1178319" cy="1393710"/>
          </a:xfrm>
          <a:custGeom>
            <a:avLst/>
            <a:gdLst/>
            <a:ahLst/>
            <a:cxnLst/>
            <a:rect r="r" b="b" t="t" l="l"/>
            <a:pathLst>
              <a:path h="1393710" w="1178319">
                <a:moveTo>
                  <a:pt x="0" y="0"/>
                </a:moveTo>
                <a:lnTo>
                  <a:pt x="1178319" y="0"/>
                </a:lnTo>
                <a:lnTo>
                  <a:pt x="1178319" y="1393710"/>
                </a:lnTo>
                <a:lnTo>
                  <a:pt x="0" y="1393710"/>
                </a:lnTo>
                <a:lnTo>
                  <a:pt x="0" y="0"/>
                </a:lnTo>
                <a:close/>
              </a:path>
            </a:pathLst>
          </a:custGeom>
          <a:blipFill>
            <a:blip r:embed="rId15">
              <a:extLst>
                <a:ext uri="{96DAC541-7B7A-43D3-8B79-37D633B846F1}">
                  <asvg:svgBlip xmlns:asvg="http://schemas.microsoft.com/office/drawing/2016/SVG/main" r:embed="rId16"/>
                </a:ext>
              </a:extLst>
            </a:blip>
            <a:stretch>
              <a:fillRect l="0" t="-113" r="0" b="-113"/>
            </a:stretch>
          </a:blipFill>
        </p:spPr>
      </p:sp>
      <p:sp>
        <p:nvSpPr>
          <p:cNvPr name="TextBox 21" id="21"/>
          <p:cNvSpPr txBox="true"/>
          <p:nvPr/>
        </p:nvSpPr>
        <p:spPr>
          <a:xfrm rot="0">
            <a:off x="3295455" y="333360"/>
            <a:ext cx="10682806" cy="1217448"/>
          </a:xfrm>
          <a:prstGeom prst="rect">
            <a:avLst/>
          </a:prstGeom>
        </p:spPr>
        <p:txBody>
          <a:bodyPr anchor="t" rtlCol="false" tIns="0" lIns="0" bIns="0" rIns="0">
            <a:spAutoFit/>
          </a:bodyPr>
          <a:lstStyle/>
          <a:p>
            <a:pPr algn="l">
              <a:lnSpc>
                <a:spcPts val="9021"/>
              </a:lnSpc>
            </a:pPr>
            <a:r>
              <a:rPr lang="en-US" sz="6442" spc="6">
                <a:solidFill>
                  <a:srgbClr val="373372"/>
                </a:solidFill>
                <a:latin typeface="Century Gothic Paneuropean"/>
                <a:ea typeface="Century Gothic Paneuropean"/>
                <a:cs typeface="Century Gothic Paneuropean"/>
                <a:sym typeface="Century Gothic Paneuropean"/>
              </a:rPr>
              <a:t>Nuestros números</a:t>
            </a:r>
          </a:p>
        </p:txBody>
      </p:sp>
      <p:sp>
        <p:nvSpPr>
          <p:cNvPr name="TextBox 22" id="22"/>
          <p:cNvSpPr txBox="true"/>
          <p:nvPr/>
        </p:nvSpPr>
        <p:spPr>
          <a:xfrm rot="60000">
            <a:off x="4142359" y="7225369"/>
            <a:ext cx="1281014" cy="889109"/>
          </a:xfrm>
          <a:prstGeom prst="rect">
            <a:avLst/>
          </a:prstGeom>
        </p:spPr>
        <p:txBody>
          <a:bodyPr anchor="t" rtlCol="false" tIns="0" lIns="0" bIns="0" rIns="0">
            <a:spAutoFit/>
          </a:bodyPr>
          <a:lstStyle/>
          <a:p>
            <a:pPr algn="ctr">
              <a:lnSpc>
                <a:spcPts val="3240"/>
              </a:lnSpc>
            </a:pPr>
            <a:r>
              <a:rPr lang="en-US" sz="2700" spc="1">
                <a:solidFill>
                  <a:srgbClr val="000000"/>
                </a:solidFill>
                <a:latin typeface="Calibri (MS)"/>
                <a:ea typeface="Calibri (MS)"/>
                <a:cs typeface="Calibri (MS)"/>
                <a:sym typeface="Calibri (MS)"/>
              </a:rPr>
              <a:t>+35.000 personas</a:t>
            </a:r>
          </a:p>
        </p:txBody>
      </p:sp>
      <p:sp>
        <p:nvSpPr>
          <p:cNvPr name="TextBox 23" id="23"/>
          <p:cNvSpPr txBox="true"/>
          <p:nvPr/>
        </p:nvSpPr>
        <p:spPr>
          <a:xfrm rot="0">
            <a:off x="3952636" y="2434077"/>
            <a:ext cx="1728260" cy="1513370"/>
          </a:xfrm>
          <a:prstGeom prst="rect">
            <a:avLst/>
          </a:prstGeom>
        </p:spPr>
        <p:txBody>
          <a:bodyPr anchor="t" rtlCol="false" tIns="0" lIns="0" bIns="0" rIns="0">
            <a:spAutoFit/>
          </a:bodyPr>
          <a:lstStyle/>
          <a:p>
            <a:pPr algn="l">
              <a:lnSpc>
                <a:spcPts val="9247"/>
              </a:lnSpc>
            </a:pPr>
            <a:r>
              <a:rPr lang="en-US" sz="6606">
                <a:solidFill>
                  <a:srgbClr val="FFFFFF"/>
                </a:solidFill>
                <a:latin typeface="Calibri (MS)"/>
                <a:ea typeface="Calibri (MS)"/>
                <a:cs typeface="Calibri (MS)"/>
                <a:sym typeface="Calibri (MS)"/>
              </a:rPr>
              <a:t>+35k</a:t>
            </a:r>
          </a:p>
        </p:txBody>
      </p:sp>
      <p:sp>
        <p:nvSpPr>
          <p:cNvPr name="TextBox 24" id="24"/>
          <p:cNvSpPr txBox="true"/>
          <p:nvPr/>
        </p:nvSpPr>
        <p:spPr>
          <a:xfrm rot="0">
            <a:off x="10011567" y="2633578"/>
            <a:ext cx="2072660" cy="1513370"/>
          </a:xfrm>
          <a:prstGeom prst="rect">
            <a:avLst/>
          </a:prstGeom>
        </p:spPr>
        <p:txBody>
          <a:bodyPr anchor="t" rtlCol="false" tIns="0" lIns="0" bIns="0" rIns="0">
            <a:spAutoFit/>
          </a:bodyPr>
          <a:lstStyle/>
          <a:p>
            <a:pPr algn="l">
              <a:lnSpc>
                <a:spcPts val="9247"/>
              </a:lnSpc>
            </a:pPr>
            <a:r>
              <a:rPr lang="en-US" sz="6606">
                <a:solidFill>
                  <a:srgbClr val="FFFFFF"/>
                </a:solidFill>
                <a:latin typeface="Calibri (MS)"/>
                <a:ea typeface="Calibri (MS)"/>
                <a:cs typeface="Calibri (MS)"/>
                <a:sym typeface="Calibri (MS)"/>
              </a:rPr>
              <a:t>+1k</a:t>
            </a:r>
          </a:p>
        </p:txBody>
      </p:sp>
      <p:sp>
        <p:nvSpPr>
          <p:cNvPr name="TextBox 25" id="25"/>
          <p:cNvSpPr txBox="true"/>
          <p:nvPr/>
        </p:nvSpPr>
        <p:spPr>
          <a:xfrm rot="0">
            <a:off x="9714602" y="7222854"/>
            <a:ext cx="2055111" cy="914499"/>
          </a:xfrm>
          <a:prstGeom prst="rect">
            <a:avLst/>
          </a:prstGeom>
        </p:spPr>
        <p:txBody>
          <a:bodyPr anchor="t" rtlCol="false" tIns="0" lIns="0" bIns="0" rIns="0">
            <a:spAutoFit/>
          </a:bodyPr>
          <a:lstStyle/>
          <a:p>
            <a:pPr algn="ctr">
              <a:lnSpc>
                <a:spcPts val="3240"/>
              </a:lnSpc>
            </a:pPr>
            <a:r>
              <a:rPr lang="en-US" sz="2700" spc="1">
                <a:solidFill>
                  <a:srgbClr val="000000"/>
                </a:solidFill>
                <a:latin typeface="Calibri (MS)"/>
                <a:ea typeface="Calibri (MS)"/>
                <a:cs typeface="Calibri (MS)"/>
                <a:sym typeface="Calibri (MS)"/>
              </a:rPr>
              <a:t>+ 1.000</a:t>
            </a:r>
          </a:p>
          <a:p>
            <a:pPr algn="ctr">
              <a:lnSpc>
                <a:spcPts val="3240"/>
              </a:lnSpc>
            </a:pPr>
            <a:r>
              <a:rPr lang="en-US" sz="2700" spc="1">
                <a:solidFill>
                  <a:srgbClr val="000000"/>
                </a:solidFill>
                <a:latin typeface="Calibri (MS)"/>
                <a:ea typeface="Calibri (MS)"/>
                <a:cs typeface="Calibri (MS)"/>
                <a:sym typeface="Calibri (MS)"/>
              </a:rPr>
              <a:t>becas</a:t>
            </a:r>
          </a:p>
        </p:txBody>
      </p:sp>
    </p:spTree>
  </p:cSld>
  <p:clrMapOvr>
    <a:masterClrMapping/>
  </p:clrMapOvr>
</p:sld>
</file>

<file path=ppt/slides/slide9.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grpSp>
        <p:nvGrpSpPr>
          <p:cNvPr name="Group 2" id="2"/>
          <p:cNvGrpSpPr/>
          <p:nvPr/>
        </p:nvGrpSpPr>
        <p:grpSpPr>
          <a:xfrm rot="0">
            <a:off x="14921622" y="9139944"/>
            <a:ext cx="3112038" cy="910271"/>
            <a:chOff x="0" y="0"/>
            <a:chExt cx="4149384" cy="1213694"/>
          </a:xfrm>
        </p:grpSpPr>
        <p:sp>
          <p:nvSpPr>
            <p:cNvPr name="Freeform 3" id="3"/>
            <p:cNvSpPr/>
            <p:nvPr/>
          </p:nvSpPr>
          <p:spPr>
            <a:xfrm flipH="false" flipV="false" rot="0">
              <a:off x="0" y="0"/>
              <a:ext cx="4149344" cy="1213739"/>
            </a:xfrm>
            <a:custGeom>
              <a:avLst/>
              <a:gdLst/>
              <a:ahLst/>
              <a:cxnLst/>
              <a:rect r="r" b="b" t="t" l="l"/>
              <a:pathLst>
                <a:path h="1213739" w="4149344">
                  <a:moveTo>
                    <a:pt x="0" y="0"/>
                  </a:moveTo>
                  <a:lnTo>
                    <a:pt x="4149344" y="0"/>
                  </a:lnTo>
                  <a:lnTo>
                    <a:pt x="4149344" y="1213739"/>
                  </a:lnTo>
                  <a:lnTo>
                    <a:pt x="0" y="1213739"/>
                  </a:lnTo>
                  <a:lnTo>
                    <a:pt x="0" y="0"/>
                  </a:lnTo>
                  <a:close/>
                </a:path>
              </a:pathLst>
            </a:custGeom>
            <a:blipFill>
              <a:blip r:embed="rId2"/>
              <a:stretch>
                <a:fillRect l="-41" t="0" r="-42" b="3"/>
              </a:stretch>
            </a:blipFill>
          </p:spPr>
        </p:sp>
      </p:grpSp>
      <p:sp>
        <p:nvSpPr>
          <p:cNvPr name="TextBox 4" id="4"/>
          <p:cNvSpPr txBox="true"/>
          <p:nvPr/>
        </p:nvSpPr>
        <p:spPr>
          <a:xfrm rot="0">
            <a:off x="3390802" y="29109"/>
            <a:ext cx="14043114" cy="1188630"/>
          </a:xfrm>
          <a:prstGeom prst="rect">
            <a:avLst/>
          </a:prstGeom>
        </p:spPr>
        <p:txBody>
          <a:bodyPr anchor="t" rtlCol="false" tIns="0" lIns="0" bIns="0" rIns="0">
            <a:spAutoFit/>
          </a:bodyPr>
          <a:lstStyle/>
          <a:p>
            <a:pPr algn="l">
              <a:lnSpc>
                <a:spcPts val="9021"/>
              </a:lnSpc>
            </a:pPr>
            <a:r>
              <a:rPr lang="en-US" sz="6600" spc="6">
                <a:solidFill>
                  <a:srgbClr val="373372"/>
                </a:solidFill>
                <a:latin typeface="Century Gothic Paneuropean"/>
                <a:ea typeface="Century Gothic Paneuropean"/>
                <a:cs typeface="Century Gothic Paneuropean"/>
                <a:sym typeface="Century Gothic Paneuropean"/>
              </a:rPr>
              <a:t>¡Descubra la UFU!</a:t>
            </a:r>
          </a:p>
        </p:txBody>
      </p:sp>
      <p:grpSp>
        <p:nvGrpSpPr>
          <p:cNvPr name="Group 5" id="5"/>
          <p:cNvGrpSpPr/>
          <p:nvPr/>
        </p:nvGrpSpPr>
        <p:grpSpPr>
          <a:xfrm rot="0">
            <a:off x="0" y="0"/>
            <a:ext cx="2875088" cy="10409466"/>
            <a:chOff x="0" y="0"/>
            <a:chExt cx="3833450" cy="13879288"/>
          </a:xfrm>
        </p:grpSpPr>
        <p:sp>
          <p:nvSpPr>
            <p:cNvPr name="Freeform 6" id="6"/>
            <p:cNvSpPr/>
            <p:nvPr/>
          </p:nvSpPr>
          <p:spPr>
            <a:xfrm flipH="false" flipV="false" rot="0">
              <a:off x="0" y="0"/>
              <a:ext cx="3833495" cy="13879322"/>
            </a:xfrm>
            <a:custGeom>
              <a:avLst/>
              <a:gdLst/>
              <a:ahLst/>
              <a:cxnLst/>
              <a:rect r="r" b="b" t="t" l="l"/>
              <a:pathLst>
                <a:path h="13879322" w="3833495">
                  <a:moveTo>
                    <a:pt x="0" y="0"/>
                  </a:moveTo>
                  <a:lnTo>
                    <a:pt x="3833495" y="0"/>
                  </a:lnTo>
                  <a:lnTo>
                    <a:pt x="3833495" y="13879322"/>
                  </a:lnTo>
                  <a:lnTo>
                    <a:pt x="0" y="13879322"/>
                  </a:lnTo>
                  <a:lnTo>
                    <a:pt x="0" y="0"/>
                  </a:lnTo>
                  <a:close/>
                </a:path>
              </a:pathLst>
            </a:custGeom>
            <a:blipFill>
              <a:blip r:embed="rId3"/>
              <a:stretch>
                <a:fillRect l="-138888" t="0" r="-556313" b="0"/>
              </a:stretch>
            </a:blipFill>
          </p:spPr>
        </p:sp>
      </p:grpSp>
      <p:sp>
        <p:nvSpPr>
          <p:cNvPr name="TextBox 7" id="7"/>
          <p:cNvSpPr txBox="true"/>
          <p:nvPr/>
        </p:nvSpPr>
        <p:spPr>
          <a:xfrm rot="0">
            <a:off x="3936800" y="9434288"/>
            <a:ext cx="9923109" cy="615926"/>
          </a:xfrm>
          <a:prstGeom prst="rect">
            <a:avLst/>
          </a:prstGeom>
        </p:spPr>
        <p:txBody>
          <a:bodyPr anchor="t" rtlCol="false" tIns="0" lIns="0" bIns="0" rIns="0">
            <a:spAutoFit/>
          </a:bodyPr>
          <a:lstStyle/>
          <a:p>
            <a:pPr algn="l">
              <a:lnSpc>
                <a:spcPts val="4890"/>
              </a:lnSpc>
            </a:pPr>
            <a:r>
              <a:rPr lang="en-US" sz="3492" u="sng">
                <a:solidFill>
                  <a:srgbClr val="0000FF"/>
                </a:solidFill>
                <a:latin typeface="Arimo"/>
                <a:ea typeface="Arimo"/>
                <a:cs typeface="Arimo"/>
                <a:sym typeface="Arimo"/>
                <a:hlinkClick r:id="rId4" tooltip="https://youtu.be/JuRnbN1_lg0"/>
              </a:rPr>
              <a:t>https://www.youtube.com/watch?v=0sSN29KHzY4</a:t>
            </a:r>
          </a:p>
        </p:txBody>
      </p:sp>
      <p:pic>
        <p:nvPicPr>
          <p:cNvPr name="Picture 8" id="8"/>
          <p:cNvPicPr>
            <a:picLocks noChangeAspect="true"/>
          </p:cNvPicPr>
          <p:nvPr>
            <a:videoFile r:link="rId6"/>
          </p:nvPr>
        </p:nvPicPr>
        <p:blipFill>
          <a:blip r:embed="rId5"/>
          <a:stretch>
            <a:fillRect/>
          </a:stretch>
        </p:blipFill>
        <p:spPr>
          <a:xfrm rot="0">
            <a:off x="3572384" y="1458052"/>
            <a:ext cx="13916016" cy="7821648"/>
          </a:xfrm>
          <a:prstGeom prst="rect">
            <a:avLst/>
          </a:prstGeom>
        </p:spPr>
      </p:pic>
    </p:spTree>
  </p:cSld>
  <p:clrMapOvr>
    <a:masterClrMapping/>
  </p:clrMapOvr>
</p:sld>
</file>

<file path=ppt/slides/slide10.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3017349" y="1916054"/>
            <a:ext cx="14885918" cy="7060340"/>
          </a:xfrm>
          <a:custGeom>
            <a:avLst/>
            <a:gdLst/>
            <a:ahLst/>
            <a:cxnLst/>
            <a:rect r="r" b="b" t="t" l="l"/>
            <a:pathLst>
              <a:path h="7060340" w="14885918">
                <a:moveTo>
                  <a:pt x="0" y="0"/>
                </a:moveTo>
                <a:lnTo>
                  <a:pt x="14885917" y="0"/>
                </a:lnTo>
                <a:lnTo>
                  <a:pt x="14885917" y="7060339"/>
                </a:lnTo>
                <a:lnTo>
                  <a:pt x="0" y="7060339"/>
                </a:lnTo>
                <a:lnTo>
                  <a:pt x="0" y="0"/>
                </a:lnTo>
                <a:close/>
              </a:path>
            </a:pathLst>
          </a:custGeom>
          <a:blipFill>
            <a:blip r:embed="rId2">
              <a:extLst>
                <a:ext uri="{96DAC541-7B7A-43D3-8B79-37D633B846F1}">
                  <asvg:svgBlip xmlns:asvg="http://schemas.microsoft.com/office/drawing/2016/SVG/main" r:embed="rId3"/>
                </a:ext>
              </a:extLst>
            </a:blip>
            <a:stretch>
              <a:fillRect l="0" t="-45" r="0" b="-45"/>
            </a:stretch>
          </a:blipFill>
        </p:spPr>
      </p:sp>
      <p:grpSp>
        <p:nvGrpSpPr>
          <p:cNvPr name="Group 3" id="3"/>
          <p:cNvGrpSpPr/>
          <p:nvPr/>
        </p:nvGrpSpPr>
        <p:grpSpPr>
          <a:xfrm rot="0">
            <a:off x="0" y="0"/>
            <a:ext cx="2875088" cy="10287000"/>
            <a:chOff x="0" y="0"/>
            <a:chExt cx="3833450" cy="13716000"/>
          </a:xfrm>
        </p:grpSpPr>
        <p:sp>
          <p:nvSpPr>
            <p:cNvPr name="Freeform 4" id="4"/>
            <p:cNvSpPr/>
            <p:nvPr/>
          </p:nvSpPr>
          <p:spPr>
            <a:xfrm flipH="false" flipV="false" rot="0">
              <a:off x="0" y="0"/>
              <a:ext cx="3833495" cy="13716000"/>
            </a:xfrm>
            <a:custGeom>
              <a:avLst/>
              <a:gdLst/>
              <a:ahLst/>
              <a:cxnLst/>
              <a:rect r="r" b="b" t="t" l="l"/>
              <a:pathLst>
                <a:path h="13716000" w="3833495">
                  <a:moveTo>
                    <a:pt x="0" y="0"/>
                  </a:moveTo>
                  <a:lnTo>
                    <a:pt x="3833495" y="0"/>
                  </a:lnTo>
                  <a:lnTo>
                    <a:pt x="3833495" y="13716000"/>
                  </a:lnTo>
                  <a:lnTo>
                    <a:pt x="0" y="13716000"/>
                  </a:lnTo>
                  <a:lnTo>
                    <a:pt x="0" y="0"/>
                  </a:lnTo>
                  <a:close/>
                </a:path>
              </a:pathLst>
            </a:custGeom>
            <a:blipFill>
              <a:blip r:embed="rId4"/>
              <a:stretch>
                <a:fillRect l="-136190" t="0" r="-549655" b="0"/>
              </a:stretch>
            </a:blipFill>
          </p:spPr>
        </p:sp>
      </p:grpSp>
      <p:grpSp>
        <p:nvGrpSpPr>
          <p:cNvPr name="Group 5" id="5"/>
          <p:cNvGrpSpPr/>
          <p:nvPr/>
        </p:nvGrpSpPr>
        <p:grpSpPr>
          <a:xfrm rot="0">
            <a:off x="14973807" y="9162414"/>
            <a:ext cx="3112038" cy="910270"/>
            <a:chOff x="0" y="0"/>
            <a:chExt cx="4149384" cy="1213694"/>
          </a:xfrm>
        </p:grpSpPr>
        <p:sp>
          <p:nvSpPr>
            <p:cNvPr name="Freeform 6" id="6"/>
            <p:cNvSpPr/>
            <p:nvPr/>
          </p:nvSpPr>
          <p:spPr>
            <a:xfrm flipH="false" flipV="false" rot="0">
              <a:off x="0" y="0"/>
              <a:ext cx="4149344" cy="1213739"/>
            </a:xfrm>
            <a:custGeom>
              <a:avLst/>
              <a:gdLst/>
              <a:ahLst/>
              <a:cxnLst/>
              <a:rect r="r" b="b" t="t" l="l"/>
              <a:pathLst>
                <a:path h="1213739" w="4149344">
                  <a:moveTo>
                    <a:pt x="0" y="0"/>
                  </a:moveTo>
                  <a:lnTo>
                    <a:pt x="4149344" y="0"/>
                  </a:lnTo>
                  <a:lnTo>
                    <a:pt x="4149344" y="1213739"/>
                  </a:lnTo>
                  <a:lnTo>
                    <a:pt x="0" y="1213739"/>
                  </a:lnTo>
                  <a:lnTo>
                    <a:pt x="0" y="0"/>
                  </a:lnTo>
                  <a:close/>
                </a:path>
              </a:pathLst>
            </a:custGeom>
            <a:blipFill>
              <a:blip r:embed="rId5"/>
              <a:stretch>
                <a:fillRect l="-41" t="0" r="-42" b="3"/>
              </a:stretch>
            </a:blipFill>
          </p:spPr>
        </p:sp>
      </p:grpSp>
      <p:sp>
        <p:nvSpPr>
          <p:cNvPr name="Freeform 7" id="7"/>
          <p:cNvSpPr/>
          <p:nvPr/>
        </p:nvSpPr>
        <p:spPr>
          <a:xfrm flipH="false" flipV="false" rot="0">
            <a:off x="3261941" y="2371034"/>
            <a:ext cx="547016" cy="544281"/>
          </a:xfrm>
          <a:custGeom>
            <a:avLst/>
            <a:gdLst/>
            <a:ahLst/>
            <a:cxnLst/>
            <a:rect r="r" b="b" t="t" l="l"/>
            <a:pathLst>
              <a:path h="544281" w="547016">
                <a:moveTo>
                  <a:pt x="0" y="0"/>
                </a:moveTo>
                <a:lnTo>
                  <a:pt x="547015" y="0"/>
                </a:lnTo>
                <a:lnTo>
                  <a:pt x="547015" y="544280"/>
                </a:lnTo>
                <a:lnTo>
                  <a:pt x="0" y="544280"/>
                </a:lnTo>
                <a:lnTo>
                  <a:pt x="0" y="0"/>
                </a:lnTo>
                <a:close/>
              </a:path>
            </a:pathLst>
          </a:custGeom>
          <a:blipFill>
            <a:blip r:embed="rId6">
              <a:extLst>
                <a:ext uri="{96DAC541-7B7A-43D3-8B79-37D633B846F1}">
                  <asvg:svgBlip xmlns:asvg="http://schemas.microsoft.com/office/drawing/2016/SVG/main" r:embed="rId7"/>
                </a:ext>
              </a:extLst>
            </a:blip>
            <a:stretch>
              <a:fillRect l="0" t="-251" r="0" b="-251"/>
            </a:stretch>
          </a:blipFill>
        </p:spPr>
      </p:sp>
      <p:sp>
        <p:nvSpPr>
          <p:cNvPr name="Freeform 8" id="8"/>
          <p:cNvSpPr/>
          <p:nvPr/>
        </p:nvSpPr>
        <p:spPr>
          <a:xfrm flipH="false" flipV="false" rot="0">
            <a:off x="4195810" y="4620148"/>
            <a:ext cx="669890" cy="523351"/>
          </a:xfrm>
          <a:custGeom>
            <a:avLst/>
            <a:gdLst/>
            <a:ahLst/>
            <a:cxnLst/>
            <a:rect r="r" b="b" t="t" l="l"/>
            <a:pathLst>
              <a:path h="523351" w="669890">
                <a:moveTo>
                  <a:pt x="0" y="0"/>
                </a:moveTo>
                <a:lnTo>
                  <a:pt x="669890" y="0"/>
                </a:lnTo>
                <a:lnTo>
                  <a:pt x="669890" y="523352"/>
                </a:lnTo>
                <a:lnTo>
                  <a:pt x="0" y="523352"/>
                </a:lnTo>
                <a:lnTo>
                  <a:pt x="0" y="0"/>
                </a:lnTo>
                <a:close/>
              </a:path>
            </a:pathLst>
          </a:custGeom>
          <a:blipFill>
            <a:blip r:embed="rId8">
              <a:extLst>
                <a:ext uri="{96DAC541-7B7A-43D3-8B79-37D633B846F1}">
                  <asvg:svgBlip xmlns:asvg="http://schemas.microsoft.com/office/drawing/2016/SVG/main" r:embed="rId9"/>
                </a:ext>
              </a:extLst>
            </a:blip>
            <a:stretch>
              <a:fillRect l="0" t="-478" r="0" b="-478"/>
            </a:stretch>
          </a:blipFill>
        </p:spPr>
      </p:sp>
      <p:sp>
        <p:nvSpPr>
          <p:cNvPr name="Freeform 9" id="9"/>
          <p:cNvSpPr/>
          <p:nvPr/>
        </p:nvSpPr>
        <p:spPr>
          <a:xfrm flipH="false" flipV="false" rot="0">
            <a:off x="4195810" y="5719143"/>
            <a:ext cx="520116" cy="650145"/>
          </a:xfrm>
          <a:custGeom>
            <a:avLst/>
            <a:gdLst/>
            <a:ahLst/>
            <a:cxnLst/>
            <a:rect r="r" b="b" t="t" l="l"/>
            <a:pathLst>
              <a:path h="650145" w="520116">
                <a:moveTo>
                  <a:pt x="0" y="0"/>
                </a:moveTo>
                <a:lnTo>
                  <a:pt x="520116" y="0"/>
                </a:lnTo>
                <a:lnTo>
                  <a:pt x="520116" y="650145"/>
                </a:lnTo>
                <a:lnTo>
                  <a:pt x="0" y="650145"/>
                </a:lnTo>
                <a:lnTo>
                  <a:pt x="0" y="0"/>
                </a:lnTo>
                <a:close/>
              </a:path>
            </a:pathLst>
          </a:custGeom>
          <a:blipFill>
            <a:blip r:embed="rId10">
              <a:extLst>
                <a:ext uri="{96DAC541-7B7A-43D3-8B79-37D633B846F1}">
                  <asvg:svgBlip xmlns:asvg="http://schemas.microsoft.com/office/drawing/2016/SVG/main" r:embed="rId11"/>
                </a:ext>
              </a:extLst>
            </a:blip>
            <a:stretch>
              <a:fillRect l="-724" t="0" r="-724" b="0"/>
            </a:stretch>
          </a:blipFill>
        </p:spPr>
      </p:sp>
      <p:sp>
        <p:nvSpPr>
          <p:cNvPr name="Freeform 10" id="10"/>
          <p:cNvSpPr/>
          <p:nvPr/>
        </p:nvSpPr>
        <p:spPr>
          <a:xfrm flipH="false" flipV="false" rot="0">
            <a:off x="3862675" y="3444147"/>
            <a:ext cx="668079" cy="615468"/>
          </a:xfrm>
          <a:custGeom>
            <a:avLst/>
            <a:gdLst/>
            <a:ahLst/>
            <a:cxnLst/>
            <a:rect r="r" b="b" t="t" l="l"/>
            <a:pathLst>
              <a:path h="615468" w="668079">
                <a:moveTo>
                  <a:pt x="0" y="0"/>
                </a:moveTo>
                <a:lnTo>
                  <a:pt x="668079" y="0"/>
                </a:lnTo>
                <a:lnTo>
                  <a:pt x="668079" y="615468"/>
                </a:lnTo>
                <a:lnTo>
                  <a:pt x="0" y="615468"/>
                </a:lnTo>
                <a:lnTo>
                  <a:pt x="0" y="0"/>
                </a:lnTo>
                <a:close/>
              </a:path>
            </a:pathLst>
          </a:custGeom>
          <a:blipFill>
            <a:blip r:embed="rId12">
              <a:extLst>
                <a:ext uri="{96DAC541-7B7A-43D3-8B79-37D633B846F1}">
                  <asvg:svgBlip xmlns:asvg="http://schemas.microsoft.com/office/drawing/2016/SVG/main" r:embed="rId13"/>
                </a:ext>
              </a:extLst>
            </a:blip>
            <a:stretch>
              <a:fillRect l="0" t="-451" r="0" b="-451"/>
            </a:stretch>
          </a:blipFill>
        </p:spPr>
      </p:sp>
      <p:sp>
        <p:nvSpPr>
          <p:cNvPr name="Freeform 11" id="11"/>
          <p:cNvSpPr/>
          <p:nvPr/>
        </p:nvSpPr>
        <p:spPr>
          <a:xfrm flipH="true" flipV="false" rot="0">
            <a:off x="3862676" y="6867681"/>
            <a:ext cx="668079" cy="652212"/>
          </a:xfrm>
          <a:custGeom>
            <a:avLst/>
            <a:gdLst/>
            <a:ahLst/>
            <a:cxnLst/>
            <a:rect r="r" b="b" t="t" l="l"/>
            <a:pathLst>
              <a:path h="652212" w="668079">
                <a:moveTo>
                  <a:pt x="668079" y="0"/>
                </a:moveTo>
                <a:lnTo>
                  <a:pt x="0" y="0"/>
                </a:lnTo>
                <a:lnTo>
                  <a:pt x="0" y="652212"/>
                </a:lnTo>
                <a:lnTo>
                  <a:pt x="668079" y="652212"/>
                </a:lnTo>
                <a:lnTo>
                  <a:pt x="668079" y="0"/>
                </a:lnTo>
                <a:close/>
              </a:path>
            </a:pathLst>
          </a:custGeom>
          <a:blipFill>
            <a:blip r:embed="rId14">
              <a:extLst>
                <a:ext uri="{96DAC541-7B7A-43D3-8B79-37D633B846F1}">
                  <asvg:svgBlip xmlns:asvg="http://schemas.microsoft.com/office/drawing/2016/SVG/main" r:embed="rId15"/>
                </a:ext>
              </a:extLst>
            </a:blip>
            <a:stretch>
              <a:fillRect l="-227" t="0" r="-227" b="0"/>
            </a:stretch>
          </a:blipFill>
        </p:spPr>
      </p:sp>
      <p:sp>
        <p:nvSpPr>
          <p:cNvPr name="Freeform 12" id="12"/>
          <p:cNvSpPr/>
          <p:nvPr/>
        </p:nvSpPr>
        <p:spPr>
          <a:xfrm flipH="false" flipV="false" rot="0">
            <a:off x="3136734" y="7881312"/>
            <a:ext cx="881637" cy="749392"/>
          </a:xfrm>
          <a:custGeom>
            <a:avLst/>
            <a:gdLst/>
            <a:ahLst/>
            <a:cxnLst/>
            <a:rect r="r" b="b" t="t" l="l"/>
            <a:pathLst>
              <a:path h="749392" w="881637">
                <a:moveTo>
                  <a:pt x="0" y="0"/>
                </a:moveTo>
                <a:lnTo>
                  <a:pt x="881637" y="0"/>
                </a:lnTo>
                <a:lnTo>
                  <a:pt x="881637" y="749392"/>
                </a:lnTo>
                <a:lnTo>
                  <a:pt x="0" y="749392"/>
                </a:lnTo>
                <a:lnTo>
                  <a:pt x="0" y="0"/>
                </a:lnTo>
                <a:close/>
              </a:path>
            </a:pathLst>
          </a:custGeom>
          <a:blipFill>
            <a:blip r:embed="rId16">
              <a:extLst>
                <a:ext uri="{96DAC541-7B7A-43D3-8B79-37D633B846F1}">
                  <asvg:svgBlip xmlns:asvg="http://schemas.microsoft.com/office/drawing/2016/SVG/main" r:embed="rId17"/>
                </a:ext>
              </a:extLst>
            </a:blip>
            <a:stretch>
              <a:fillRect l="-31" t="0" r="-31" b="0"/>
            </a:stretch>
          </a:blipFill>
        </p:spPr>
      </p:sp>
      <p:sp>
        <p:nvSpPr>
          <p:cNvPr name="TextBox 13" id="13"/>
          <p:cNvSpPr txBox="true"/>
          <p:nvPr/>
        </p:nvSpPr>
        <p:spPr>
          <a:xfrm rot="0">
            <a:off x="4195810" y="7950927"/>
            <a:ext cx="10086732" cy="474393"/>
          </a:xfrm>
          <a:prstGeom prst="rect">
            <a:avLst/>
          </a:prstGeom>
        </p:spPr>
        <p:txBody>
          <a:bodyPr anchor="t" rtlCol="false" tIns="0" lIns="0" bIns="0" rIns="0">
            <a:spAutoFit/>
          </a:bodyPr>
          <a:lstStyle/>
          <a:p>
            <a:pPr algn="l">
              <a:lnSpc>
                <a:spcPts val="3149"/>
              </a:lnSpc>
            </a:pPr>
            <a:r>
              <a:rPr lang="en-US" sz="2250" b="true">
                <a:solidFill>
                  <a:srgbClr val="FFFFFF"/>
                </a:solidFill>
                <a:latin typeface="Calibri (MS) Bold"/>
                <a:ea typeface="Calibri (MS) Bold"/>
                <a:cs typeface="Calibri (MS) Bold"/>
                <a:sym typeface="Calibri (MS) Bold"/>
              </a:rPr>
              <a:t>+50 oportunidades de Educación a Distancia</a:t>
            </a:r>
          </a:p>
        </p:txBody>
      </p:sp>
      <p:sp>
        <p:nvSpPr>
          <p:cNvPr name="TextBox 14" id="14"/>
          <p:cNvSpPr txBox="true"/>
          <p:nvPr/>
        </p:nvSpPr>
        <p:spPr>
          <a:xfrm rot="0">
            <a:off x="4818316" y="3556188"/>
            <a:ext cx="11976268" cy="336351"/>
          </a:xfrm>
          <a:prstGeom prst="rect">
            <a:avLst/>
          </a:prstGeom>
        </p:spPr>
        <p:txBody>
          <a:bodyPr anchor="t" rtlCol="false" tIns="0" lIns="0" bIns="0" rIns="0">
            <a:spAutoFit/>
          </a:bodyPr>
          <a:lstStyle/>
          <a:p>
            <a:pPr algn="l">
              <a:lnSpc>
                <a:spcPts val="2466"/>
              </a:lnSpc>
            </a:pPr>
            <a:r>
              <a:rPr lang="en-US" sz="2250" b="true">
                <a:solidFill>
                  <a:srgbClr val="FFFFFF"/>
                </a:solidFill>
                <a:latin typeface="Calibri (MS) Bold"/>
                <a:ea typeface="Calibri (MS) Bold"/>
                <a:cs typeface="Calibri (MS) Bold"/>
                <a:sym typeface="Calibri (MS) Bold"/>
              </a:rPr>
              <a:t>32 programas de Doctorado</a:t>
            </a:r>
          </a:p>
        </p:txBody>
      </p:sp>
      <p:sp>
        <p:nvSpPr>
          <p:cNvPr name="TextBox 15" id="15"/>
          <p:cNvSpPr txBox="true"/>
          <p:nvPr/>
        </p:nvSpPr>
        <p:spPr>
          <a:xfrm rot="0">
            <a:off x="4818316" y="6815900"/>
            <a:ext cx="12064864" cy="474393"/>
          </a:xfrm>
          <a:prstGeom prst="rect">
            <a:avLst/>
          </a:prstGeom>
        </p:spPr>
        <p:txBody>
          <a:bodyPr anchor="t" rtlCol="false" tIns="0" lIns="0" bIns="0" rIns="0">
            <a:spAutoFit/>
          </a:bodyPr>
          <a:lstStyle/>
          <a:p>
            <a:pPr algn="l">
              <a:lnSpc>
                <a:spcPts val="3149"/>
              </a:lnSpc>
            </a:pPr>
            <a:r>
              <a:rPr lang="en-US" sz="2250" b="true">
                <a:solidFill>
                  <a:srgbClr val="FFFFFF"/>
                </a:solidFill>
                <a:latin typeface="Calibri (MS) Bold"/>
                <a:ea typeface="Calibri (MS) Bold"/>
                <a:cs typeface="Calibri (MS) Bold"/>
                <a:sym typeface="Calibri (MS) Bold"/>
              </a:rPr>
              <a:t>44 cursos de Especialización</a:t>
            </a:r>
          </a:p>
        </p:txBody>
      </p:sp>
      <p:sp>
        <p:nvSpPr>
          <p:cNvPr name="TextBox 16" id="16"/>
          <p:cNvSpPr txBox="true"/>
          <p:nvPr/>
        </p:nvSpPr>
        <p:spPr>
          <a:xfrm rot="0">
            <a:off x="5102980" y="4546545"/>
            <a:ext cx="12014960" cy="474393"/>
          </a:xfrm>
          <a:prstGeom prst="rect">
            <a:avLst/>
          </a:prstGeom>
        </p:spPr>
        <p:txBody>
          <a:bodyPr anchor="t" rtlCol="false" tIns="0" lIns="0" bIns="0" rIns="0">
            <a:spAutoFit/>
          </a:bodyPr>
          <a:lstStyle/>
          <a:p>
            <a:pPr algn="l">
              <a:lnSpc>
                <a:spcPts val="3149"/>
              </a:lnSpc>
            </a:pPr>
            <a:r>
              <a:rPr lang="en-US" sz="2250" b="true">
                <a:solidFill>
                  <a:srgbClr val="FFFFFF"/>
                </a:solidFill>
                <a:latin typeface="Calibri (MS) Bold"/>
                <a:ea typeface="Calibri (MS) Bold"/>
                <a:cs typeface="Calibri (MS) Bold"/>
                <a:sym typeface="Calibri (MS) Bold"/>
              </a:rPr>
              <a:t>42 programas de Maestría Académica</a:t>
            </a:r>
          </a:p>
        </p:txBody>
      </p:sp>
      <p:sp>
        <p:nvSpPr>
          <p:cNvPr name="TextBox 17" id="17"/>
          <p:cNvSpPr txBox="true"/>
          <p:nvPr/>
        </p:nvSpPr>
        <p:spPr>
          <a:xfrm rot="0">
            <a:off x="4195810" y="2276460"/>
            <a:ext cx="13081534" cy="474393"/>
          </a:xfrm>
          <a:prstGeom prst="rect">
            <a:avLst/>
          </a:prstGeom>
        </p:spPr>
        <p:txBody>
          <a:bodyPr anchor="t" rtlCol="false" tIns="0" lIns="0" bIns="0" rIns="0">
            <a:spAutoFit/>
          </a:bodyPr>
          <a:lstStyle/>
          <a:p>
            <a:pPr algn="l">
              <a:lnSpc>
                <a:spcPts val="3149"/>
              </a:lnSpc>
            </a:pPr>
            <a:r>
              <a:rPr lang="en-US" sz="2250" b="true">
                <a:solidFill>
                  <a:srgbClr val="FFFFFF"/>
                </a:solidFill>
                <a:latin typeface="Calibri (MS) Bold"/>
                <a:ea typeface="Calibri (MS) Bold"/>
                <a:cs typeface="Calibri (MS) Bold"/>
                <a:sym typeface="Calibri (MS) Bold"/>
              </a:rPr>
              <a:t>97 carreras de Grado</a:t>
            </a:r>
          </a:p>
        </p:txBody>
      </p:sp>
      <p:sp>
        <p:nvSpPr>
          <p:cNvPr name="TextBox 18" id="18"/>
          <p:cNvSpPr txBox="true"/>
          <p:nvPr/>
        </p:nvSpPr>
        <p:spPr>
          <a:xfrm rot="0">
            <a:off x="5102980" y="5822189"/>
            <a:ext cx="12828833" cy="336351"/>
          </a:xfrm>
          <a:prstGeom prst="rect">
            <a:avLst/>
          </a:prstGeom>
        </p:spPr>
        <p:txBody>
          <a:bodyPr anchor="t" rtlCol="false" tIns="0" lIns="0" bIns="0" rIns="0">
            <a:spAutoFit/>
          </a:bodyPr>
          <a:lstStyle/>
          <a:p>
            <a:pPr algn="l">
              <a:lnSpc>
                <a:spcPts val="2466"/>
              </a:lnSpc>
            </a:pPr>
            <a:r>
              <a:rPr lang="en-US" sz="2250" b="true">
                <a:solidFill>
                  <a:srgbClr val="FFFFFF"/>
                </a:solidFill>
                <a:latin typeface="Calibri (MS) Bold"/>
                <a:ea typeface="Calibri (MS) Bold"/>
                <a:cs typeface="Calibri (MS) Bold"/>
                <a:sym typeface="Calibri (MS) Bold"/>
              </a:rPr>
              <a:t>11 programas de Maestría Profesional</a:t>
            </a:r>
          </a:p>
        </p:txBody>
      </p:sp>
      <p:sp>
        <p:nvSpPr>
          <p:cNvPr name="TextBox 19" id="19"/>
          <p:cNvSpPr txBox="true"/>
          <p:nvPr/>
        </p:nvSpPr>
        <p:spPr>
          <a:xfrm rot="0">
            <a:off x="3295455" y="333360"/>
            <a:ext cx="13587726" cy="1202390"/>
          </a:xfrm>
          <a:prstGeom prst="rect">
            <a:avLst/>
          </a:prstGeom>
        </p:spPr>
        <p:txBody>
          <a:bodyPr anchor="t" rtlCol="false" tIns="0" lIns="0" bIns="0" rIns="0">
            <a:spAutoFit/>
          </a:bodyPr>
          <a:lstStyle/>
          <a:p>
            <a:pPr algn="l">
              <a:lnSpc>
                <a:spcPts val="9021"/>
              </a:lnSpc>
            </a:pPr>
            <a:r>
              <a:rPr lang="en-US" sz="6442">
                <a:solidFill>
                  <a:srgbClr val="373372"/>
                </a:solidFill>
                <a:latin typeface="Century Gothic Paneuropean"/>
                <a:ea typeface="Century Gothic Paneuropean"/>
                <a:cs typeface="Century Gothic Paneuropean"/>
                <a:sym typeface="Century Gothic Paneuropean"/>
              </a:rPr>
              <a:t>Nuestra Universidad</a:t>
            </a:r>
          </a:p>
        </p:txBody>
      </p:sp>
    </p:spTree>
  </p:cSld>
  <p:clrMapOvr>
    <a:masterClrMapping/>
  </p:clrMapOvr>
</p:sld>
</file>

<file path=ppt/slides/slide11.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2875088" y="1964301"/>
            <a:ext cx="14885918" cy="7060340"/>
          </a:xfrm>
          <a:custGeom>
            <a:avLst/>
            <a:gdLst/>
            <a:ahLst/>
            <a:cxnLst/>
            <a:rect r="r" b="b" t="t" l="l"/>
            <a:pathLst>
              <a:path h="7060340" w="14885918">
                <a:moveTo>
                  <a:pt x="0" y="0"/>
                </a:moveTo>
                <a:lnTo>
                  <a:pt x="14885917" y="0"/>
                </a:lnTo>
                <a:lnTo>
                  <a:pt x="14885917" y="7060339"/>
                </a:lnTo>
                <a:lnTo>
                  <a:pt x="0" y="7060339"/>
                </a:lnTo>
                <a:lnTo>
                  <a:pt x="0" y="0"/>
                </a:lnTo>
                <a:close/>
              </a:path>
            </a:pathLst>
          </a:custGeom>
          <a:blipFill>
            <a:blip r:embed="rId2">
              <a:extLst>
                <a:ext uri="{96DAC541-7B7A-43D3-8B79-37D633B846F1}">
                  <asvg:svgBlip xmlns:asvg="http://schemas.microsoft.com/office/drawing/2016/SVG/main" r:embed="rId3"/>
                </a:ext>
              </a:extLst>
            </a:blip>
            <a:stretch>
              <a:fillRect l="0" t="-45" r="0" b="-45"/>
            </a:stretch>
          </a:blipFill>
        </p:spPr>
      </p:sp>
      <p:grpSp>
        <p:nvGrpSpPr>
          <p:cNvPr name="Group 3" id="3"/>
          <p:cNvGrpSpPr/>
          <p:nvPr/>
        </p:nvGrpSpPr>
        <p:grpSpPr>
          <a:xfrm rot="0">
            <a:off x="0" y="0"/>
            <a:ext cx="2875088" cy="10287000"/>
            <a:chOff x="0" y="0"/>
            <a:chExt cx="3833450" cy="13716000"/>
          </a:xfrm>
        </p:grpSpPr>
        <p:sp>
          <p:nvSpPr>
            <p:cNvPr name="Freeform 4" id="4"/>
            <p:cNvSpPr/>
            <p:nvPr/>
          </p:nvSpPr>
          <p:spPr>
            <a:xfrm flipH="false" flipV="false" rot="0">
              <a:off x="0" y="0"/>
              <a:ext cx="3833495" cy="13716000"/>
            </a:xfrm>
            <a:custGeom>
              <a:avLst/>
              <a:gdLst/>
              <a:ahLst/>
              <a:cxnLst/>
              <a:rect r="r" b="b" t="t" l="l"/>
              <a:pathLst>
                <a:path h="13716000" w="3833495">
                  <a:moveTo>
                    <a:pt x="0" y="0"/>
                  </a:moveTo>
                  <a:lnTo>
                    <a:pt x="3833495" y="0"/>
                  </a:lnTo>
                  <a:lnTo>
                    <a:pt x="3833495" y="13716000"/>
                  </a:lnTo>
                  <a:lnTo>
                    <a:pt x="0" y="13716000"/>
                  </a:lnTo>
                  <a:lnTo>
                    <a:pt x="0" y="0"/>
                  </a:lnTo>
                  <a:close/>
                </a:path>
              </a:pathLst>
            </a:custGeom>
            <a:blipFill>
              <a:blip r:embed="rId4"/>
              <a:stretch>
                <a:fillRect l="-136815" t="0" r="-549030" b="0"/>
              </a:stretch>
            </a:blipFill>
          </p:spPr>
        </p:sp>
      </p:grpSp>
      <p:grpSp>
        <p:nvGrpSpPr>
          <p:cNvPr name="Group 5" id="5"/>
          <p:cNvGrpSpPr/>
          <p:nvPr/>
        </p:nvGrpSpPr>
        <p:grpSpPr>
          <a:xfrm rot="0">
            <a:off x="14973807" y="9162414"/>
            <a:ext cx="3112038" cy="910270"/>
            <a:chOff x="0" y="0"/>
            <a:chExt cx="4149384" cy="1213694"/>
          </a:xfrm>
        </p:grpSpPr>
        <p:sp>
          <p:nvSpPr>
            <p:cNvPr name="Freeform 6" id="6"/>
            <p:cNvSpPr/>
            <p:nvPr/>
          </p:nvSpPr>
          <p:spPr>
            <a:xfrm flipH="false" flipV="false" rot="0">
              <a:off x="0" y="0"/>
              <a:ext cx="4149344" cy="1213739"/>
            </a:xfrm>
            <a:custGeom>
              <a:avLst/>
              <a:gdLst/>
              <a:ahLst/>
              <a:cxnLst/>
              <a:rect r="r" b="b" t="t" l="l"/>
              <a:pathLst>
                <a:path h="1213739" w="4149344">
                  <a:moveTo>
                    <a:pt x="0" y="0"/>
                  </a:moveTo>
                  <a:lnTo>
                    <a:pt x="4149344" y="0"/>
                  </a:lnTo>
                  <a:lnTo>
                    <a:pt x="4149344" y="1213739"/>
                  </a:lnTo>
                  <a:lnTo>
                    <a:pt x="0" y="1213739"/>
                  </a:lnTo>
                  <a:lnTo>
                    <a:pt x="0" y="0"/>
                  </a:lnTo>
                  <a:close/>
                </a:path>
              </a:pathLst>
            </a:custGeom>
            <a:blipFill>
              <a:blip r:embed="rId5"/>
              <a:stretch>
                <a:fillRect l="-41" t="0" r="-42" b="3"/>
              </a:stretch>
            </a:blipFill>
          </p:spPr>
        </p:sp>
      </p:grpSp>
      <p:sp>
        <p:nvSpPr>
          <p:cNvPr name="Freeform 7" id="7"/>
          <p:cNvSpPr/>
          <p:nvPr/>
        </p:nvSpPr>
        <p:spPr>
          <a:xfrm flipH="false" flipV="false" rot="0">
            <a:off x="3172989" y="2400799"/>
            <a:ext cx="584809" cy="515362"/>
          </a:xfrm>
          <a:custGeom>
            <a:avLst/>
            <a:gdLst/>
            <a:ahLst/>
            <a:cxnLst/>
            <a:rect r="r" b="b" t="t" l="l"/>
            <a:pathLst>
              <a:path h="515362" w="584809">
                <a:moveTo>
                  <a:pt x="0" y="0"/>
                </a:moveTo>
                <a:lnTo>
                  <a:pt x="584809" y="0"/>
                </a:lnTo>
                <a:lnTo>
                  <a:pt x="584809" y="515363"/>
                </a:lnTo>
                <a:lnTo>
                  <a:pt x="0" y="515363"/>
                </a:lnTo>
                <a:lnTo>
                  <a:pt x="0" y="0"/>
                </a:lnTo>
                <a:close/>
              </a:path>
            </a:pathLst>
          </a:custGeom>
          <a:blipFill>
            <a:blip r:embed="rId6">
              <a:extLst>
                <a:ext uri="{96DAC541-7B7A-43D3-8B79-37D633B846F1}">
                  <asvg:svgBlip xmlns:asvg="http://schemas.microsoft.com/office/drawing/2016/SVG/main" r:embed="rId7"/>
                </a:ext>
              </a:extLst>
            </a:blip>
            <a:stretch>
              <a:fillRect l="0" t="-331" r="0" b="-331"/>
            </a:stretch>
          </a:blipFill>
        </p:spPr>
      </p:sp>
      <p:sp>
        <p:nvSpPr>
          <p:cNvPr name="Freeform 8" id="8"/>
          <p:cNvSpPr/>
          <p:nvPr/>
        </p:nvSpPr>
        <p:spPr>
          <a:xfrm flipH="false" flipV="false" rot="0">
            <a:off x="4073344" y="5763288"/>
            <a:ext cx="555498" cy="593322"/>
          </a:xfrm>
          <a:custGeom>
            <a:avLst/>
            <a:gdLst/>
            <a:ahLst/>
            <a:cxnLst/>
            <a:rect r="r" b="b" t="t" l="l"/>
            <a:pathLst>
              <a:path h="593322" w="555498">
                <a:moveTo>
                  <a:pt x="0" y="0"/>
                </a:moveTo>
                <a:lnTo>
                  <a:pt x="555498" y="0"/>
                </a:lnTo>
                <a:lnTo>
                  <a:pt x="555498" y="593322"/>
                </a:lnTo>
                <a:lnTo>
                  <a:pt x="0" y="593322"/>
                </a:lnTo>
                <a:lnTo>
                  <a:pt x="0" y="0"/>
                </a:lnTo>
                <a:close/>
              </a:path>
            </a:pathLst>
          </a:custGeom>
          <a:blipFill>
            <a:blip r:embed="rId8">
              <a:extLst>
                <a:ext uri="{96DAC541-7B7A-43D3-8B79-37D633B846F1}">
                  <asvg:svgBlip xmlns:asvg="http://schemas.microsoft.com/office/drawing/2016/SVG/main" r:embed="rId9"/>
                </a:ext>
              </a:extLst>
            </a:blip>
            <a:stretch>
              <a:fillRect l="-13" t="0" r="-13" b="0"/>
            </a:stretch>
          </a:blipFill>
        </p:spPr>
      </p:sp>
      <p:sp>
        <p:nvSpPr>
          <p:cNvPr name="Freeform 9" id="9"/>
          <p:cNvSpPr/>
          <p:nvPr/>
        </p:nvSpPr>
        <p:spPr>
          <a:xfrm flipH="false" flipV="false" rot="0">
            <a:off x="3809849" y="6878515"/>
            <a:ext cx="541245" cy="638810"/>
          </a:xfrm>
          <a:custGeom>
            <a:avLst/>
            <a:gdLst/>
            <a:ahLst/>
            <a:cxnLst/>
            <a:rect r="r" b="b" t="t" l="l"/>
            <a:pathLst>
              <a:path h="638810" w="541245">
                <a:moveTo>
                  <a:pt x="0" y="0"/>
                </a:moveTo>
                <a:lnTo>
                  <a:pt x="541245" y="0"/>
                </a:lnTo>
                <a:lnTo>
                  <a:pt x="541245" y="638810"/>
                </a:lnTo>
                <a:lnTo>
                  <a:pt x="0" y="638810"/>
                </a:lnTo>
                <a:lnTo>
                  <a:pt x="0" y="0"/>
                </a:lnTo>
                <a:close/>
              </a:path>
            </a:pathLst>
          </a:custGeom>
          <a:blipFill>
            <a:blip r:embed="rId10">
              <a:extLst>
                <a:ext uri="{96DAC541-7B7A-43D3-8B79-37D633B846F1}">
                  <asvg:svgBlip xmlns:asvg="http://schemas.microsoft.com/office/drawing/2016/SVG/main" r:embed="rId11"/>
                </a:ext>
              </a:extLst>
            </a:blip>
            <a:stretch>
              <a:fillRect l="0" t="-538" r="0" b="-538"/>
            </a:stretch>
          </a:blipFill>
        </p:spPr>
      </p:sp>
      <p:sp>
        <p:nvSpPr>
          <p:cNvPr name="Freeform 10" id="10"/>
          <p:cNvSpPr/>
          <p:nvPr/>
        </p:nvSpPr>
        <p:spPr>
          <a:xfrm flipH="false" flipV="false" rot="0">
            <a:off x="4089483" y="4653244"/>
            <a:ext cx="523222" cy="505565"/>
          </a:xfrm>
          <a:custGeom>
            <a:avLst/>
            <a:gdLst/>
            <a:ahLst/>
            <a:cxnLst/>
            <a:rect r="r" b="b" t="t" l="l"/>
            <a:pathLst>
              <a:path h="505565" w="523222">
                <a:moveTo>
                  <a:pt x="0" y="0"/>
                </a:moveTo>
                <a:lnTo>
                  <a:pt x="523223" y="0"/>
                </a:lnTo>
                <a:lnTo>
                  <a:pt x="523223" y="505565"/>
                </a:lnTo>
                <a:lnTo>
                  <a:pt x="0" y="505565"/>
                </a:lnTo>
                <a:lnTo>
                  <a:pt x="0" y="0"/>
                </a:lnTo>
                <a:close/>
              </a:path>
            </a:pathLst>
          </a:custGeom>
          <a:blipFill>
            <a:blip r:embed="rId12">
              <a:extLst>
                <a:ext uri="{96DAC541-7B7A-43D3-8B79-37D633B846F1}">
                  <asvg:svgBlip xmlns:asvg="http://schemas.microsoft.com/office/drawing/2016/SVG/main" r:embed="rId13"/>
                </a:ext>
              </a:extLst>
            </a:blip>
            <a:stretch>
              <a:fillRect l="0" t="-805" r="0" b="-805"/>
            </a:stretch>
          </a:blipFill>
        </p:spPr>
      </p:sp>
      <p:sp>
        <p:nvSpPr>
          <p:cNvPr name="Freeform 11" id="11"/>
          <p:cNvSpPr/>
          <p:nvPr/>
        </p:nvSpPr>
        <p:spPr>
          <a:xfrm flipH="false" flipV="false" rot="0">
            <a:off x="3792492" y="3496533"/>
            <a:ext cx="593981" cy="593981"/>
          </a:xfrm>
          <a:custGeom>
            <a:avLst/>
            <a:gdLst/>
            <a:ahLst/>
            <a:cxnLst/>
            <a:rect r="r" b="b" t="t" l="l"/>
            <a:pathLst>
              <a:path h="593981" w="593981">
                <a:moveTo>
                  <a:pt x="0" y="0"/>
                </a:moveTo>
                <a:lnTo>
                  <a:pt x="593980" y="0"/>
                </a:lnTo>
                <a:lnTo>
                  <a:pt x="593980" y="593981"/>
                </a:lnTo>
                <a:lnTo>
                  <a:pt x="0" y="593981"/>
                </a:lnTo>
                <a:lnTo>
                  <a:pt x="0" y="0"/>
                </a:lnTo>
                <a:close/>
              </a:path>
            </a:pathLst>
          </a:custGeom>
          <a:blipFill>
            <a:blip r:embed="rId14">
              <a:extLst>
                <a:ext uri="{96DAC541-7B7A-43D3-8B79-37D633B846F1}">
                  <asvg:svgBlip xmlns:asvg="http://schemas.microsoft.com/office/drawing/2016/SVG/main" r:embed="rId15"/>
                </a:ext>
              </a:extLst>
            </a:blip>
            <a:stretch>
              <a:fillRect l="0" t="0" r="0" b="0"/>
            </a:stretch>
          </a:blipFill>
        </p:spPr>
      </p:sp>
      <p:grpSp>
        <p:nvGrpSpPr>
          <p:cNvPr name="Group 12" id="12"/>
          <p:cNvGrpSpPr/>
          <p:nvPr/>
        </p:nvGrpSpPr>
        <p:grpSpPr>
          <a:xfrm rot="0">
            <a:off x="3094522" y="7982672"/>
            <a:ext cx="715326" cy="631354"/>
            <a:chOff x="0" y="0"/>
            <a:chExt cx="953768" cy="841806"/>
          </a:xfrm>
        </p:grpSpPr>
        <p:sp>
          <p:nvSpPr>
            <p:cNvPr name="Freeform 13" id="13"/>
            <p:cNvSpPr/>
            <p:nvPr/>
          </p:nvSpPr>
          <p:spPr>
            <a:xfrm flipH="false" flipV="false" rot="0">
              <a:off x="0" y="0"/>
              <a:ext cx="953770" cy="841756"/>
            </a:xfrm>
            <a:custGeom>
              <a:avLst/>
              <a:gdLst/>
              <a:ahLst/>
              <a:cxnLst/>
              <a:rect r="r" b="b" t="t" l="l"/>
              <a:pathLst>
                <a:path h="841756" w="953770">
                  <a:moveTo>
                    <a:pt x="0" y="0"/>
                  </a:moveTo>
                  <a:lnTo>
                    <a:pt x="953770" y="0"/>
                  </a:lnTo>
                  <a:lnTo>
                    <a:pt x="953770" y="841756"/>
                  </a:lnTo>
                  <a:lnTo>
                    <a:pt x="0" y="841756"/>
                  </a:lnTo>
                  <a:lnTo>
                    <a:pt x="0" y="0"/>
                  </a:lnTo>
                  <a:close/>
                </a:path>
              </a:pathLst>
            </a:custGeom>
            <a:blipFill>
              <a:blip r:embed="rId16"/>
              <a:stretch>
                <a:fillRect l="-35665" t="0" r="-35664" b="-5"/>
              </a:stretch>
            </a:blipFill>
          </p:spPr>
        </p:sp>
      </p:grpSp>
      <p:sp>
        <p:nvSpPr>
          <p:cNvPr name="TextBox 14" id="14"/>
          <p:cNvSpPr txBox="true"/>
          <p:nvPr/>
        </p:nvSpPr>
        <p:spPr>
          <a:xfrm rot="0">
            <a:off x="4024161" y="7931636"/>
            <a:ext cx="10086732" cy="474393"/>
          </a:xfrm>
          <a:prstGeom prst="rect">
            <a:avLst/>
          </a:prstGeom>
        </p:spPr>
        <p:txBody>
          <a:bodyPr anchor="t" rtlCol="false" tIns="0" lIns="0" bIns="0" rIns="0">
            <a:spAutoFit/>
          </a:bodyPr>
          <a:lstStyle/>
          <a:p>
            <a:pPr algn="l">
              <a:lnSpc>
                <a:spcPts val="3149"/>
              </a:lnSpc>
            </a:pPr>
            <a:r>
              <a:rPr lang="en-US" sz="2250" b="true">
                <a:solidFill>
                  <a:srgbClr val="FFFFFF"/>
                </a:solidFill>
                <a:latin typeface="Calibri (MS) Bold"/>
                <a:ea typeface="Calibri (MS) Bold"/>
                <a:cs typeface="Calibri (MS) Bold"/>
                <a:sym typeface="Calibri (MS) Bold"/>
              </a:rPr>
              <a:t>Entorno Virtual de Aprendizaje (EVA) utilizado: Moodle</a:t>
            </a:r>
          </a:p>
        </p:txBody>
      </p:sp>
      <p:sp>
        <p:nvSpPr>
          <p:cNvPr name="TextBox 15" id="15"/>
          <p:cNvSpPr txBox="true"/>
          <p:nvPr/>
        </p:nvSpPr>
        <p:spPr>
          <a:xfrm rot="0">
            <a:off x="4612706" y="3571495"/>
            <a:ext cx="11976268" cy="336351"/>
          </a:xfrm>
          <a:prstGeom prst="rect">
            <a:avLst/>
          </a:prstGeom>
        </p:spPr>
        <p:txBody>
          <a:bodyPr anchor="t" rtlCol="false" tIns="0" lIns="0" bIns="0" rIns="0">
            <a:spAutoFit/>
          </a:bodyPr>
          <a:lstStyle/>
          <a:p>
            <a:pPr algn="l">
              <a:lnSpc>
                <a:spcPts val="2466"/>
              </a:lnSpc>
            </a:pPr>
            <a:r>
              <a:rPr lang="en-US" sz="2250" b="true">
                <a:solidFill>
                  <a:srgbClr val="FFFFFF"/>
                </a:solidFill>
                <a:latin typeface="Calibri (MS) Bold"/>
                <a:ea typeface="Calibri (MS) Bold"/>
                <a:cs typeface="Calibri (MS) Bold"/>
                <a:sym typeface="Calibri (MS) Bold"/>
              </a:rPr>
              <a:t>5 carreras de Grado</a:t>
            </a:r>
          </a:p>
        </p:txBody>
      </p:sp>
      <p:sp>
        <p:nvSpPr>
          <p:cNvPr name="TextBox 16" id="16"/>
          <p:cNvSpPr txBox="true"/>
          <p:nvPr/>
        </p:nvSpPr>
        <p:spPr>
          <a:xfrm rot="0">
            <a:off x="4612706" y="6815661"/>
            <a:ext cx="12064864" cy="474393"/>
          </a:xfrm>
          <a:prstGeom prst="rect">
            <a:avLst/>
          </a:prstGeom>
        </p:spPr>
        <p:txBody>
          <a:bodyPr anchor="t" rtlCol="false" tIns="0" lIns="0" bIns="0" rIns="0">
            <a:spAutoFit/>
          </a:bodyPr>
          <a:lstStyle/>
          <a:p>
            <a:pPr algn="l">
              <a:lnSpc>
                <a:spcPts val="3149"/>
              </a:lnSpc>
            </a:pPr>
            <a:r>
              <a:rPr lang="en-US" sz="2250" b="true">
                <a:solidFill>
                  <a:srgbClr val="FFFFFF"/>
                </a:solidFill>
                <a:latin typeface="Calibri (MS) Bold"/>
                <a:ea typeface="Calibri (MS) Bold"/>
                <a:cs typeface="Calibri (MS) Bold"/>
                <a:sym typeface="Calibri (MS) Bold"/>
              </a:rPr>
              <a:t>8 cursos de Actualización</a:t>
            </a:r>
          </a:p>
        </p:txBody>
      </p:sp>
      <p:sp>
        <p:nvSpPr>
          <p:cNvPr name="TextBox 17" id="17"/>
          <p:cNvSpPr txBox="true"/>
          <p:nvPr/>
        </p:nvSpPr>
        <p:spPr>
          <a:xfrm rot="0">
            <a:off x="4932174" y="4539314"/>
            <a:ext cx="12014960" cy="474393"/>
          </a:xfrm>
          <a:prstGeom prst="rect">
            <a:avLst/>
          </a:prstGeom>
        </p:spPr>
        <p:txBody>
          <a:bodyPr anchor="t" rtlCol="false" tIns="0" lIns="0" bIns="0" rIns="0">
            <a:spAutoFit/>
          </a:bodyPr>
          <a:lstStyle/>
          <a:p>
            <a:pPr algn="l">
              <a:lnSpc>
                <a:spcPts val="3149"/>
              </a:lnSpc>
            </a:pPr>
            <a:r>
              <a:rPr lang="en-US" sz="2250" b="true">
                <a:solidFill>
                  <a:srgbClr val="FFFFFF"/>
                </a:solidFill>
                <a:latin typeface="Calibri (MS) Bold"/>
                <a:ea typeface="Calibri (MS) Bold"/>
                <a:cs typeface="Calibri (MS) Bold"/>
                <a:sym typeface="Calibri (MS) Bold"/>
              </a:rPr>
              <a:t>6 cursos de Especialización </a:t>
            </a:r>
          </a:p>
        </p:txBody>
      </p:sp>
      <p:sp>
        <p:nvSpPr>
          <p:cNvPr name="TextBox 18" id="18"/>
          <p:cNvSpPr txBox="true"/>
          <p:nvPr/>
        </p:nvSpPr>
        <p:spPr>
          <a:xfrm rot="0">
            <a:off x="4073344" y="2291769"/>
            <a:ext cx="13081534" cy="474393"/>
          </a:xfrm>
          <a:prstGeom prst="rect">
            <a:avLst/>
          </a:prstGeom>
        </p:spPr>
        <p:txBody>
          <a:bodyPr anchor="t" rtlCol="false" tIns="0" lIns="0" bIns="0" rIns="0">
            <a:spAutoFit/>
          </a:bodyPr>
          <a:lstStyle/>
          <a:p>
            <a:pPr algn="l">
              <a:lnSpc>
                <a:spcPts val="3149"/>
              </a:lnSpc>
            </a:pPr>
            <a:r>
              <a:rPr lang="en-US" sz="2250" b="true">
                <a:solidFill>
                  <a:srgbClr val="FFFFFF"/>
                </a:solidFill>
                <a:latin typeface="Calibri (MS) Bold"/>
                <a:ea typeface="Calibri (MS) Bold"/>
                <a:cs typeface="Calibri (MS) Bold"/>
                <a:sym typeface="Calibri (MS) Bold"/>
              </a:rPr>
              <a:t>20 programas de Educación a Distancia</a:t>
            </a:r>
          </a:p>
        </p:txBody>
      </p:sp>
      <p:sp>
        <p:nvSpPr>
          <p:cNvPr name="TextBox 19" id="19"/>
          <p:cNvSpPr txBox="true"/>
          <p:nvPr/>
        </p:nvSpPr>
        <p:spPr>
          <a:xfrm rot="0">
            <a:off x="4932174" y="5823918"/>
            <a:ext cx="12828833" cy="336351"/>
          </a:xfrm>
          <a:prstGeom prst="rect">
            <a:avLst/>
          </a:prstGeom>
        </p:spPr>
        <p:txBody>
          <a:bodyPr anchor="t" rtlCol="false" tIns="0" lIns="0" bIns="0" rIns="0">
            <a:spAutoFit/>
          </a:bodyPr>
          <a:lstStyle/>
          <a:p>
            <a:pPr algn="l">
              <a:lnSpc>
                <a:spcPts val="2466"/>
              </a:lnSpc>
            </a:pPr>
            <a:r>
              <a:rPr lang="en-US" sz="2250" b="true">
                <a:solidFill>
                  <a:srgbClr val="FFFFFF"/>
                </a:solidFill>
                <a:latin typeface="Calibri (MS) Bold"/>
                <a:ea typeface="Calibri (MS) Bold"/>
                <a:cs typeface="Calibri (MS) Bold"/>
                <a:sym typeface="Calibri (MS) Bold"/>
              </a:rPr>
              <a:t>1 cursos de Extensión </a:t>
            </a:r>
          </a:p>
        </p:txBody>
      </p:sp>
      <p:sp>
        <p:nvSpPr>
          <p:cNvPr name="TextBox 20" id="20"/>
          <p:cNvSpPr txBox="true"/>
          <p:nvPr/>
        </p:nvSpPr>
        <p:spPr>
          <a:xfrm rot="0">
            <a:off x="3295453" y="333360"/>
            <a:ext cx="10191946" cy="1202390"/>
          </a:xfrm>
          <a:prstGeom prst="rect">
            <a:avLst/>
          </a:prstGeom>
        </p:spPr>
        <p:txBody>
          <a:bodyPr anchor="t" rtlCol="false" tIns="0" lIns="0" bIns="0" rIns="0">
            <a:spAutoFit/>
          </a:bodyPr>
          <a:lstStyle/>
          <a:p>
            <a:pPr algn="l">
              <a:lnSpc>
                <a:spcPts val="9021"/>
              </a:lnSpc>
            </a:pPr>
            <a:r>
              <a:rPr lang="en-US" sz="6442">
                <a:solidFill>
                  <a:srgbClr val="373372"/>
                </a:solidFill>
                <a:latin typeface="Century Gothic Paneuropean"/>
                <a:ea typeface="Century Gothic Paneuropean"/>
                <a:cs typeface="Century Gothic Paneuropean"/>
                <a:sym typeface="Century Gothic Paneuropean"/>
              </a:rPr>
              <a:t>Educación a Distancia</a:t>
            </a:r>
          </a:p>
        </p:txBody>
      </p:sp>
    </p:spTree>
  </p:cSld>
  <p:clrMapOvr>
    <a:masterClrMapping/>
  </p:clrMapOvr>
</p:sld>
</file>

<file path=ppt/slides/slide12.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grpSp>
        <p:nvGrpSpPr>
          <p:cNvPr name="Group 2" id="2"/>
          <p:cNvGrpSpPr/>
          <p:nvPr/>
        </p:nvGrpSpPr>
        <p:grpSpPr>
          <a:xfrm rot="0">
            <a:off x="0" y="0"/>
            <a:ext cx="2875088" cy="10287000"/>
            <a:chOff x="0" y="0"/>
            <a:chExt cx="3833450" cy="13716000"/>
          </a:xfrm>
        </p:grpSpPr>
        <p:sp>
          <p:nvSpPr>
            <p:cNvPr name="Freeform 3" id="3"/>
            <p:cNvSpPr/>
            <p:nvPr/>
          </p:nvSpPr>
          <p:spPr>
            <a:xfrm flipH="false" flipV="false" rot="0">
              <a:off x="0" y="0"/>
              <a:ext cx="3833495" cy="13716000"/>
            </a:xfrm>
            <a:custGeom>
              <a:avLst/>
              <a:gdLst/>
              <a:ahLst/>
              <a:cxnLst/>
              <a:rect r="r" b="b" t="t" l="l"/>
              <a:pathLst>
                <a:path h="13716000" w="3833495">
                  <a:moveTo>
                    <a:pt x="0" y="0"/>
                  </a:moveTo>
                  <a:lnTo>
                    <a:pt x="3833495" y="0"/>
                  </a:lnTo>
                  <a:lnTo>
                    <a:pt x="3833495" y="13716000"/>
                  </a:lnTo>
                  <a:lnTo>
                    <a:pt x="0" y="13716000"/>
                  </a:lnTo>
                  <a:lnTo>
                    <a:pt x="0" y="0"/>
                  </a:lnTo>
                  <a:close/>
                </a:path>
              </a:pathLst>
            </a:custGeom>
            <a:blipFill>
              <a:blip r:embed="rId2"/>
              <a:stretch>
                <a:fillRect l="-136503" t="0" r="-549343" b="0"/>
              </a:stretch>
            </a:blipFill>
          </p:spPr>
        </p:sp>
      </p:grpSp>
      <p:grpSp>
        <p:nvGrpSpPr>
          <p:cNvPr name="Group 4" id="4"/>
          <p:cNvGrpSpPr/>
          <p:nvPr/>
        </p:nvGrpSpPr>
        <p:grpSpPr>
          <a:xfrm rot="0">
            <a:off x="14973807" y="9162414"/>
            <a:ext cx="3112038" cy="910270"/>
            <a:chOff x="0" y="0"/>
            <a:chExt cx="4149384" cy="1213694"/>
          </a:xfrm>
        </p:grpSpPr>
        <p:sp>
          <p:nvSpPr>
            <p:cNvPr name="Freeform 5" id="5"/>
            <p:cNvSpPr/>
            <p:nvPr/>
          </p:nvSpPr>
          <p:spPr>
            <a:xfrm flipH="false" flipV="false" rot="0">
              <a:off x="0" y="0"/>
              <a:ext cx="4149344" cy="1213739"/>
            </a:xfrm>
            <a:custGeom>
              <a:avLst/>
              <a:gdLst/>
              <a:ahLst/>
              <a:cxnLst/>
              <a:rect r="r" b="b" t="t" l="l"/>
              <a:pathLst>
                <a:path h="1213739" w="4149344">
                  <a:moveTo>
                    <a:pt x="0" y="0"/>
                  </a:moveTo>
                  <a:lnTo>
                    <a:pt x="4149344" y="0"/>
                  </a:lnTo>
                  <a:lnTo>
                    <a:pt x="4149344" y="1213739"/>
                  </a:lnTo>
                  <a:lnTo>
                    <a:pt x="0" y="1213739"/>
                  </a:lnTo>
                  <a:lnTo>
                    <a:pt x="0" y="0"/>
                  </a:lnTo>
                  <a:close/>
                </a:path>
              </a:pathLst>
            </a:custGeom>
            <a:blipFill>
              <a:blip r:embed="rId3"/>
              <a:stretch>
                <a:fillRect l="-41" t="0" r="-42" b="3"/>
              </a:stretch>
            </a:blipFill>
          </p:spPr>
        </p:sp>
      </p:grpSp>
      <p:sp>
        <p:nvSpPr>
          <p:cNvPr name="TextBox 6" id="6"/>
          <p:cNvSpPr txBox="true"/>
          <p:nvPr/>
        </p:nvSpPr>
        <p:spPr>
          <a:xfrm rot="0">
            <a:off x="3329985" y="339161"/>
            <a:ext cx="13101315" cy="1714404"/>
          </a:xfrm>
          <a:prstGeom prst="rect">
            <a:avLst/>
          </a:prstGeom>
        </p:spPr>
        <p:txBody>
          <a:bodyPr anchor="t" rtlCol="false" tIns="0" lIns="0" bIns="0" rIns="0">
            <a:spAutoFit/>
          </a:bodyPr>
          <a:lstStyle/>
          <a:p>
            <a:pPr algn="l">
              <a:lnSpc>
                <a:spcPts val="6830"/>
              </a:lnSpc>
            </a:pPr>
            <a:r>
              <a:rPr lang="en-US" sz="4878">
                <a:solidFill>
                  <a:srgbClr val="373372"/>
                </a:solidFill>
                <a:latin typeface="Century Gothic Paneuropean"/>
                <a:ea typeface="Century Gothic Paneuropean"/>
                <a:cs typeface="Century Gothic Paneuropean"/>
                <a:sym typeface="Century Gothic Paneuropean"/>
              </a:rPr>
              <a:t>Nuestras áreas generales de conocimiento</a:t>
            </a:r>
          </a:p>
          <a:p>
            <a:pPr algn="l">
              <a:lnSpc>
                <a:spcPts val="6830"/>
              </a:lnSpc>
            </a:pPr>
          </a:p>
        </p:txBody>
      </p:sp>
      <p:sp>
        <p:nvSpPr>
          <p:cNvPr name="Freeform 7" id="7"/>
          <p:cNvSpPr/>
          <p:nvPr/>
        </p:nvSpPr>
        <p:spPr>
          <a:xfrm flipH="false" flipV="false" rot="0">
            <a:off x="3831311" y="2051514"/>
            <a:ext cx="13546532" cy="6671667"/>
          </a:xfrm>
          <a:custGeom>
            <a:avLst/>
            <a:gdLst/>
            <a:ahLst/>
            <a:cxnLst/>
            <a:rect r="r" b="b" t="t" l="l"/>
            <a:pathLst>
              <a:path h="6671667" w="13546532">
                <a:moveTo>
                  <a:pt x="0" y="0"/>
                </a:moveTo>
                <a:lnTo>
                  <a:pt x="13546532" y="0"/>
                </a:lnTo>
                <a:lnTo>
                  <a:pt x="13546532" y="6671666"/>
                </a:lnTo>
                <a:lnTo>
                  <a:pt x="0" y="6671666"/>
                </a:lnTo>
                <a:lnTo>
                  <a:pt x="0" y="0"/>
                </a:lnTo>
                <a:close/>
              </a:path>
            </a:pathLst>
          </a:custGeom>
          <a:blipFill>
            <a:blip r:embed="rId4">
              <a:extLst>
                <a:ext uri="{96DAC541-7B7A-43D3-8B79-37D633B846F1}">
                  <asvg:svgBlip xmlns:asvg="http://schemas.microsoft.com/office/drawing/2016/SVG/main" r:embed="rId5"/>
                </a:ext>
              </a:extLst>
            </a:blip>
            <a:stretch>
              <a:fillRect l="0" t="0" r="0" b="0"/>
            </a:stretch>
          </a:blipFill>
        </p:spPr>
      </p:sp>
      <p:sp>
        <p:nvSpPr>
          <p:cNvPr name="TextBox 8" id="8"/>
          <p:cNvSpPr txBox="true"/>
          <p:nvPr/>
        </p:nvSpPr>
        <p:spPr>
          <a:xfrm rot="0">
            <a:off x="9356420" y="4394554"/>
            <a:ext cx="2496312" cy="1890336"/>
          </a:xfrm>
          <a:prstGeom prst="rect">
            <a:avLst/>
          </a:prstGeom>
        </p:spPr>
        <p:txBody>
          <a:bodyPr anchor="t" rtlCol="false" tIns="0" lIns="0" bIns="0" rIns="0">
            <a:spAutoFit/>
          </a:bodyPr>
          <a:lstStyle/>
          <a:p>
            <a:pPr algn="ctr">
              <a:lnSpc>
                <a:spcPts val="4051"/>
              </a:lnSpc>
              <a:spcBef>
                <a:spcPct val="0"/>
              </a:spcBef>
            </a:pPr>
            <a:r>
              <a:rPr lang="en-US" sz="2893">
                <a:solidFill>
                  <a:srgbClr val="373372"/>
                </a:solidFill>
                <a:latin typeface="Century Gothic Paneuropean"/>
                <a:ea typeface="Century Gothic Paneuropean"/>
                <a:cs typeface="Century Gothic Paneuropean"/>
                <a:sym typeface="Century Gothic Paneuropean"/>
              </a:rPr>
              <a:t> Áreas </a:t>
            </a:r>
          </a:p>
          <a:p>
            <a:pPr algn="ctr">
              <a:lnSpc>
                <a:spcPts val="4051"/>
              </a:lnSpc>
              <a:spcBef>
                <a:spcPct val="0"/>
              </a:spcBef>
            </a:pPr>
            <a:r>
              <a:rPr lang="en-US" sz="2893">
                <a:solidFill>
                  <a:srgbClr val="373372"/>
                </a:solidFill>
                <a:latin typeface="Century Gothic Paneuropean"/>
                <a:ea typeface="Century Gothic Paneuropean"/>
                <a:cs typeface="Century Gothic Paneuropean"/>
                <a:sym typeface="Century Gothic Paneuropean"/>
              </a:rPr>
              <a:t>generales de conocimiento</a:t>
            </a:r>
          </a:p>
          <a:p>
            <a:pPr algn="ctr">
              <a:lnSpc>
                <a:spcPts val="2823"/>
              </a:lnSpc>
              <a:spcBef>
                <a:spcPct val="0"/>
              </a:spcBef>
            </a:pPr>
          </a:p>
        </p:txBody>
      </p:sp>
      <p:sp>
        <p:nvSpPr>
          <p:cNvPr name="TextBox 9" id="9"/>
          <p:cNvSpPr txBox="true"/>
          <p:nvPr/>
        </p:nvSpPr>
        <p:spPr>
          <a:xfrm rot="0">
            <a:off x="4200697" y="2416441"/>
            <a:ext cx="2533660" cy="339298"/>
          </a:xfrm>
          <a:prstGeom prst="rect">
            <a:avLst/>
          </a:prstGeom>
        </p:spPr>
        <p:txBody>
          <a:bodyPr anchor="t" rtlCol="false" tIns="0" lIns="0" bIns="0" rIns="0">
            <a:spAutoFit/>
          </a:bodyPr>
          <a:lstStyle/>
          <a:p>
            <a:pPr algn="ctr">
              <a:lnSpc>
                <a:spcPts val="2823"/>
              </a:lnSpc>
              <a:spcBef>
                <a:spcPct val="0"/>
              </a:spcBef>
            </a:pPr>
            <a:r>
              <a:rPr lang="en-US" sz="2016">
                <a:solidFill>
                  <a:srgbClr val="FFFFFF"/>
                </a:solidFill>
                <a:latin typeface="Century Gothic Paneuropean"/>
                <a:ea typeface="Century Gothic Paneuropean"/>
                <a:cs typeface="Century Gothic Paneuropean"/>
                <a:sym typeface="Century Gothic Paneuropean"/>
              </a:rPr>
              <a:t>Ciencias Biológicas</a:t>
            </a:r>
          </a:p>
        </p:txBody>
      </p:sp>
      <p:sp>
        <p:nvSpPr>
          <p:cNvPr name="TextBox 10" id="10"/>
          <p:cNvSpPr txBox="true"/>
          <p:nvPr/>
        </p:nvSpPr>
        <p:spPr>
          <a:xfrm rot="0">
            <a:off x="4330580" y="3649237"/>
            <a:ext cx="2375201" cy="691723"/>
          </a:xfrm>
          <a:prstGeom prst="rect">
            <a:avLst/>
          </a:prstGeom>
        </p:spPr>
        <p:txBody>
          <a:bodyPr anchor="t" rtlCol="false" tIns="0" lIns="0" bIns="0" rIns="0">
            <a:spAutoFit/>
          </a:bodyPr>
          <a:lstStyle/>
          <a:p>
            <a:pPr algn="ctr">
              <a:lnSpc>
                <a:spcPts val="2823"/>
              </a:lnSpc>
              <a:spcBef>
                <a:spcPct val="0"/>
              </a:spcBef>
            </a:pPr>
            <a:r>
              <a:rPr lang="en-US" sz="2016">
                <a:solidFill>
                  <a:srgbClr val="FFFFFF"/>
                </a:solidFill>
                <a:latin typeface="Century Gothic Paneuropean"/>
                <a:ea typeface="Century Gothic Paneuropean"/>
                <a:cs typeface="Century Gothic Paneuropean"/>
                <a:sym typeface="Century Gothic Paneuropean"/>
              </a:rPr>
              <a:t>Ciencias Médicas y de la Salud</a:t>
            </a:r>
          </a:p>
        </p:txBody>
      </p:sp>
      <p:sp>
        <p:nvSpPr>
          <p:cNvPr name="TextBox 11" id="11"/>
          <p:cNvSpPr txBox="true"/>
          <p:nvPr/>
        </p:nvSpPr>
        <p:spPr>
          <a:xfrm rot="0">
            <a:off x="4270401" y="5003385"/>
            <a:ext cx="2375201" cy="691723"/>
          </a:xfrm>
          <a:prstGeom prst="rect">
            <a:avLst/>
          </a:prstGeom>
        </p:spPr>
        <p:txBody>
          <a:bodyPr anchor="t" rtlCol="false" tIns="0" lIns="0" bIns="0" rIns="0">
            <a:spAutoFit/>
          </a:bodyPr>
          <a:lstStyle/>
          <a:p>
            <a:pPr algn="ctr">
              <a:lnSpc>
                <a:spcPts val="2823"/>
              </a:lnSpc>
              <a:spcBef>
                <a:spcPct val="0"/>
              </a:spcBef>
            </a:pPr>
            <a:r>
              <a:rPr lang="en-US" sz="2016">
                <a:solidFill>
                  <a:srgbClr val="FFFFFF"/>
                </a:solidFill>
                <a:latin typeface="Century Gothic Paneuropean"/>
                <a:ea typeface="Century Gothic Paneuropean"/>
                <a:cs typeface="Century Gothic Paneuropean"/>
                <a:sym typeface="Century Gothic Paneuropean"/>
              </a:rPr>
              <a:t>Ingeniería y Computación</a:t>
            </a:r>
          </a:p>
        </p:txBody>
      </p:sp>
      <p:sp>
        <p:nvSpPr>
          <p:cNvPr name="TextBox 12" id="12"/>
          <p:cNvSpPr txBox="true"/>
          <p:nvPr/>
        </p:nvSpPr>
        <p:spPr>
          <a:xfrm rot="0">
            <a:off x="4289451" y="6203043"/>
            <a:ext cx="2375201" cy="1044148"/>
          </a:xfrm>
          <a:prstGeom prst="rect">
            <a:avLst/>
          </a:prstGeom>
        </p:spPr>
        <p:txBody>
          <a:bodyPr anchor="t" rtlCol="false" tIns="0" lIns="0" bIns="0" rIns="0">
            <a:spAutoFit/>
          </a:bodyPr>
          <a:lstStyle/>
          <a:p>
            <a:pPr algn="ctr">
              <a:lnSpc>
                <a:spcPts val="2823"/>
              </a:lnSpc>
              <a:spcBef>
                <a:spcPct val="0"/>
              </a:spcBef>
            </a:pPr>
            <a:r>
              <a:rPr lang="en-US" sz="2016">
                <a:solidFill>
                  <a:srgbClr val="FFFFFF"/>
                </a:solidFill>
                <a:latin typeface="Century Gothic Paneuropean"/>
                <a:ea typeface="Century Gothic Paneuropean"/>
                <a:cs typeface="Century Gothic Paneuropean"/>
                <a:sym typeface="Century Gothic Paneuropean"/>
              </a:rPr>
              <a:t>Ciencias Agronómicas y Veterinarias</a:t>
            </a:r>
          </a:p>
        </p:txBody>
      </p:sp>
      <p:sp>
        <p:nvSpPr>
          <p:cNvPr name="TextBox 13" id="13"/>
          <p:cNvSpPr txBox="true"/>
          <p:nvPr/>
        </p:nvSpPr>
        <p:spPr>
          <a:xfrm rot="0">
            <a:off x="4191172" y="7958141"/>
            <a:ext cx="2375201" cy="339298"/>
          </a:xfrm>
          <a:prstGeom prst="rect">
            <a:avLst/>
          </a:prstGeom>
        </p:spPr>
        <p:txBody>
          <a:bodyPr anchor="t" rtlCol="false" tIns="0" lIns="0" bIns="0" rIns="0">
            <a:spAutoFit/>
          </a:bodyPr>
          <a:lstStyle/>
          <a:p>
            <a:pPr algn="ctr">
              <a:lnSpc>
                <a:spcPts val="2823"/>
              </a:lnSpc>
              <a:spcBef>
                <a:spcPct val="0"/>
              </a:spcBef>
            </a:pPr>
            <a:r>
              <a:rPr lang="en-US" sz="2016">
                <a:solidFill>
                  <a:srgbClr val="FFFFFF"/>
                </a:solidFill>
                <a:latin typeface="Century Gothic Paneuropean"/>
                <a:ea typeface="Century Gothic Paneuropean"/>
                <a:cs typeface="Century Gothic Paneuropean"/>
                <a:sym typeface="Century Gothic Paneuropean"/>
              </a:rPr>
              <a:t>Ciencias Hum</a:t>
            </a:r>
            <a:r>
              <a:rPr lang="en-US" sz="2016">
                <a:solidFill>
                  <a:srgbClr val="FFFFFF"/>
                </a:solidFill>
                <a:latin typeface="Century Gothic Paneuropean"/>
                <a:ea typeface="Century Gothic Paneuropean"/>
                <a:cs typeface="Century Gothic Paneuropean"/>
                <a:sym typeface="Century Gothic Paneuropean"/>
              </a:rPr>
              <a:t>anas</a:t>
            </a:r>
          </a:p>
        </p:txBody>
      </p:sp>
      <p:sp>
        <p:nvSpPr>
          <p:cNvPr name="TextBox 14" id="14"/>
          <p:cNvSpPr txBox="true"/>
          <p:nvPr/>
        </p:nvSpPr>
        <p:spPr>
          <a:xfrm rot="0">
            <a:off x="14227534" y="7717055"/>
            <a:ext cx="3022241" cy="691723"/>
          </a:xfrm>
          <a:prstGeom prst="rect">
            <a:avLst/>
          </a:prstGeom>
        </p:spPr>
        <p:txBody>
          <a:bodyPr anchor="t" rtlCol="false" tIns="0" lIns="0" bIns="0" rIns="0">
            <a:spAutoFit/>
          </a:bodyPr>
          <a:lstStyle/>
          <a:p>
            <a:pPr algn="ctr">
              <a:lnSpc>
                <a:spcPts val="2823"/>
              </a:lnSpc>
              <a:spcBef>
                <a:spcPct val="0"/>
              </a:spcBef>
            </a:pPr>
            <a:r>
              <a:rPr lang="en-US" sz="2016">
                <a:solidFill>
                  <a:srgbClr val="FFFFFF"/>
                </a:solidFill>
                <a:latin typeface="Century Gothic Paneuropean"/>
                <a:ea typeface="Century Gothic Paneuropean"/>
                <a:cs typeface="Century Gothic Paneuropean"/>
                <a:sym typeface="Century Gothic Paneuropean"/>
              </a:rPr>
              <a:t>Multidisciplinario: Tecnología/Gestión</a:t>
            </a:r>
          </a:p>
        </p:txBody>
      </p:sp>
      <p:sp>
        <p:nvSpPr>
          <p:cNvPr name="TextBox 15" id="15"/>
          <p:cNvSpPr txBox="true"/>
          <p:nvPr/>
        </p:nvSpPr>
        <p:spPr>
          <a:xfrm rot="0">
            <a:off x="14577569" y="6385233"/>
            <a:ext cx="2375201" cy="691872"/>
          </a:xfrm>
          <a:prstGeom prst="rect">
            <a:avLst/>
          </a:prstGeom>
        </p:spPr>
        <p:txBody>
          <a:bodyPr anchor="t" rtlCol="false" tIns="0" lIns="0" bIns="0" rIns="0">
            <a:spAutoFit/>
          </a:bodyPr>
          <a:lstStyle/>
          <a:p>
            <a:pPr algn="ctr">
              <a:lnSpc>
                <a:spcPts val="2823"/>
              </a:lnSpc>
              <a:spcBef>
                <a:spcPct val="0"/>
              </a:spcBef>
            </a:pPr>
            <a:r>
              <a:rPr lang="en-US" sz="2016">
                <a:solidFill>
                  <a:srgbClr val="FFFFFF"/>
                </a:solidFill>
                <a:latin typeface="Century Gothic Paneuropean"/>
                <a:ea typeface="Century Gothic Paneuropean"/>
                <a:cs typeface="Century Gothic Paneuropean"/>
                <a:sym typeface="Century Gothic Paneuropean"/>
              </a:rPr>
              <a:t>Mult</a:t>
            </a:r>
            <a:r>
              <a:rPr lang="en-US" sz="2016">
                <a:solidFill>
                  <a:srgbClr val="FFFFFF"/>
                </a:solidFill>
                <a:latin typeface="Century Gothic Paneuropean"/>
                <a:ea typeface="Century Gothic Paneuropean"/>
                <a:cs typeface="Century Gothic Paneuropean"/>
                <a:sym typeface="Century Gothic Paneuropean"/>
              </a:rPr>
              <a:t>idisciplinary: Engineering</a:t>
            </a:r>
          </a:p>
        </p:txBody>
      </p:sp>
      <p:sp>
        <p:nvSpPr>
          <p:cNvPr name="TextBox 16" id="16"/>
          <p:cNvSpPr txBox="true"/>
          <p:nvPr/>
        </p:nvSpPr>
        <p:spPr>
          <a:xfrm rot="0">
            <a:off x="14596619" y="5036285"/>
            <a:ext cx="2375201" cy="691723"/>
          </a:xfrm>
          <a:prstGeom prst="rect">
            <a:avLst/>
          </a:prstGeom>
        </p:spPr>
        <p:txBody>
          <a:bodyPr anchor="t" rtlCol="false" tIns="0" lIns="0" bIns="0" rIns="0">
            <a:spAutoFit/>
          </a:bodyPr>
          <a:lstStyle/>
          <a:p>
            <a:pPr algn="ctr">
              <a:lnSpc>
                <a:spcPts val="2823"/>
              </a:lnSpc>
              <a:spcBef>
                <a:spcPct val="0"/>
              </a:spcBef>
            </a:pPr>
            <a:r>
              <a:rPr lang="en-US" sz="2016">
                <a:solidFill>
                  <a:srgbClr val="FFFFFF"/>
                </a:solidFill>
                <a:latin typeface="Century Gothic Paneuropean"/>
                <a:ea typeface="Century Gothic Paneuropean"/>
                <a:cs typeface="Century Gothic Paneuropean"/>
                <a:sym typeface="Century Gothic Paneuropean"/>
              </a:rPr>
              <a:t>Ciencias S</a:t>
            </a:r>
            <a:r>
              <a:rPr lang="en-US" sz="2016">
                <a:solidFill>
                  <a:srgbClr val="FFFFFF"/>
                </a:solidFill>
                <a:latin typeface="Century Gothic Paneuropean"/>
                <a:ea typeface="Century Gothic Paneuropean"/>
                <a:cs typeface="Century Gothic Paneuropean"/>
                <a:sym typeface="Century Gothic Paneuropean"/>
              </a:rPr>
              <a:t>ociales Aplicadas</a:t>
            </a:r>
          </a:p>
        </p:txBody>
      </p:sp>
      <p:sp>
        <p:nvSpPr>
          <p:cNvPr name="TextBox 17" id="17"/>
          <p:cNvSpPr txBox="true"/>
          <p:nvPr/>
        </p:nvSpPr>
        <p:spPr>
          <a:xfrm rot="0">
            <a:off x="14250521" y="3668287"/>
            <a:ext cx="2900068" cy="691723"/>
          </a:xfrm>
          <a:prstGeom prst="rect">
            <a:avLst/>
          </a:prstGeom>
        </p:spPr>
        <p:txBody>
          <a:bodyPr anchor="t" rtlCol="false" tIns="0" lIns="0" bIns="0" rIns="0">
            <a:spAutoFit/>
          </a:bodyPr>
          <a:lstStyle/>
          <a:p>
            <a:pPr algn="ctr">
              <a:lnSpc>
                <a:spcPts val="2823"/>
              </a:lnSpc>
              <a:spcBef>
                <a:spcPct val="0"/>
              </a:spcBef>
            </a:pPr>
            <a:r>
              <a:rPr lang="en-US" sz="2016">
                <a:solidFill>
                  <a:srgbClr val="FFFFFF"/>
                </a:solidFill>
                <a:latin typeface="Century Gothic Paneuropean"/>
                <a:ea typeface="Century Gothic Paneuropean"/>
                <a:cs typeface="Century Gothic Paneuropean"/>
                <a:sym typeface="Century Gothic Paneuropean"/>
              </a:rPr>
              <a:t>Ciencias Matemáticas y Naturales</a:t>
            </a:r>
          </a:p>
        </p:txBody>
      </p:sp>
      <p:sp>
        <p:nvSpPr>
          <p:cNvPr name="TextBox 18" id="18"/>
          <p:cNvSpPr txBox="true"/>
          <p:nvPr/>
        </p:nvSpPr>
        <p:spPr>
          <a:xfrm rot="0">
            <a:off x="14541529" y="2357701"/>
            <a:ext cx="2375201" cy="339298"/>
          </a:xfrm>
          <a:prstGeom prst="rect">
            <a:avLst/>
          </a:prstGeom>
        </p:spPr>
        <p:txBody>
          <a:bodyPr anchor="t" rtlCol="false" tIns="0" lIns="0" bIns="0" rIns="0">
            <a:spAutoFit/>
          </a:bodyPr>
          <a:lstStyle/>
          <a:p>
            <a:pPr algn="ctr">
              <a:lnSpc>
                <a:spcPts val="2823"/>
              </a:lnSpc>
              <a:spcBef>
                <a:spcPct val="0"/>
              </a:spcBef>
            </a:pPr>
            <a:r>
              <a:rPr lang="en-US" sz="2016">
                <a:solidFill>
                  <a:srgbClr val="FFFFFF"/>
                </a:solidFill>
                <a:latin typeface="Century Gothic Paneuropean"/>
                <a:ea typeface="Century Gothic Paneuropean"/>
                <a:cs typeface="Century Gothic Paneuropean"/>
                <a:sym typeface="Century Gothic Paneuropean"/>
              </a:rPr>
              <a:t>Lenguas y Artes</a:t>
            </a:r>
          </a:p>
        </p:txBody>
      </p:sp>
    </p:spTree>
  </p:cSld>
  <p:clrMapOvr>
    <a:masterClrMapping/>
  </p:clrMapOvr>
</p:sld>
</file>

<file path=ppt/slides/slide13.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grpSp>
        <p:nvGrpSpPr>
          <p:cNvPr name="Group 2" id="2"/>
          <p:cNvGrpSpPr/>
          <p:nvPr/>
        </p:nvGrpSpPr>
        <p:grpSpPr>
          <a:xfrm rot="0">
            <a:off x="0" y="0"/>
            <a:ext cx="2875088" cy="10287000"/>
            <a:chOff x="0" y="0"/>
            <a:chExt cx="3833450" cy="13716000"/>
          </a:xfrm>
        </p:grpSpPr>
        <p:sp>
          <p:nvSpPr>
            <p:cNvPr name="Freeform 3" id="3"/>
            <p:cNvSpPr/>
            <p:nvPr/>
          </p:nvSpPr>
          <p:spPr>
            <a:xfrm flipH="false" flipV="false" rot="0">
              <a:off x="0" y="0"/>
              <a:ext cx="3833495" cy="13716000"/>
            </a:xfrm>
            <a:custGeom>
              <a:avLst/>
              <a:gdLst/>
              <a:ahLst/>
              <a:cxnLst/>
              <a:rect r="r" b="b" t="t" l="l"/>
              <a:pathLst>
                <a:path h="13716000" w="3833495">
                  <a:moveTo>
                    <a:pt x="0" y="0"/>
                  </a:moveTo>
                  <a:lnTo>
                    <a:pt x="3833495" y="0"/>
                  </a:lnTo>
                  <a:lnTo>
                    <a:pt x="3833495" y="13716000"/>
                  </a:lnTo>
                  <a:lnTo>
                    <a:pt x="0" y="13716000"/>
                  </a:lnTo>
                  <a:lnTo>
                    <a:pt x="0" y="0"/>
                  </a:lnTo>
                  <a:close/>
                </a:path>
              </a:pathLst>
            </a:custGeom>
            <a:blipFill>
              <a:blip r:embed="rId2"/>
              <a:stretch>
                <a:fillRect l="-342923" t="0" r="-342922" b="0"/>
              </a:stretch>
            </a:blipFill>
          </p:spPr>
        </p:sp>
      </p:grpSp>
      <p:grpSp>
        <p:nvGrpSpPr>
          <p:cNvPr name="Group 4" id="4"/>
          <p:cNvGrpSpPr/>
          <p:nvPr/>
        </p:nvGrpSpPr>
        <p:grpSpPr>
          <a:xfrm rot="0">
            <a:off x="14973807" y="9162414"/>
            <a:ext cx="3112038" cy="910270"/>
            <a:chOff x="0" y="0"/>
            <a:chExt cx="4149384" cy="1213694"/>
          </a:xfrm>
        </p:grpSpPr>
        <p:sp>
          <p:nvSpPr>
            <p:cNvPr name="Freeform 5" id="5"/>
            <p:cNvSpPr/>
            <p:nvPr/>
          </p:nvSpPr>
          <p:spPr>
            <a:xfrm flipH="false" flipV="false" rot="0">
              <a:off x="0" y="0"/>
              <a:ext cx="4149344" cy="1213739"/>
            </a:xfrm>
            <a:custGeom>
              <a:avLst/>
              <a:gdLst/>
              <a:ahLst/>
              <a:cxnLst/>
              <a:rect r="r" b="b" t="t" l="l"/>
              <a:pathLst>
                <a:path h="1213739" w="4149344">
                  <a:moveTo>
                    <a:pt x="0" y="0"/>
                  </a:moveTo>
                  <a:lnTo>
                    <a:pt x="4149344" y="0"/>
                  </a:lnTo>
                  <a:lnTo>
                    <a:pt x="4149344" y="1213739"/>
                  </a:lnTo>
                  <a:lnTo>
                    <a:pt x="0" y="1213739"/>
                  </a:lnTo>
                  <a:lnTo>
                    <a:pt x="0" y="0"/>
                  </a:lnTo>
                  <a:close/>
                </a:path>
              </a:pathLst>
            </a:custGeom>
            <a:blipFill>
              <a:blip r:embed="rId3"/>
              <a:stretch>
                <a:fillRect l="-41" t="0" r="-42" b="3"/>
              </a:stretch>
            </a:blipFill>
          </p:spPr>
        </p:sp>
      </p:grpSp>
      <p:sp>
        <p:nvSpPr>
          <p:cNvPr name="Freeform 6" id="6"/>
          <p:cNvSpPr/>
          <p:nvPr/>
        </p:nvSpPr>
        <p:spPr>
          <a:xfrm flipH="false" flipV="false" rot="0">
            <a:off x="3480183" y="2446646"/>
            <a:ext cx="5931759" cy="6276993"/>
          </a:xfrm>
          <a:custGeom>
            <a:avLst/>
            <a:gdLst/>
            <a:ahLst/>
            <a:cxnLst/>
            <a:rect r="r" b="b" t="t" l="l"/>
            <a:pathLst>
              <a:path h="6276993" w="5931759">
                <a:moveTo>
                  <a:pt x="0" y="0"/>
                </a:moveTo>
                <a:lnTo>
                  <a:pt x="5931759" y="0"/>
                </a:lnTo>
                <a:lnTo>
                  <a:pt x="5931759" y="6276992"/>
                </a:lnTo>
                <a:lnTo>
                  <a:pt x="0" y="6276992"/>
                </a:lnTo>
                <a:lnTo>
                  <a:pt x="0" y="0"/>
                </a:lnTo>
                <a:close/>
              </a:path>
            </a:pathLst>
          </a:custGeom>
          <a:blipFill>
            <a:blip r:embed="rId4">
              <a:extLst>
                <a:ext uri="{96DAC541-7B7A-43D3-8B79-37D633B846F1}">
                  <asvg:svgBlip xmlns:asvg="http://schemas.microsoft.com/office/drawing/2016/SVG/main" r:embed="rId5"/>
                </a:ext>
              </a:extLst>
            </a:blip>
            <a:stretch>
              <a:fillRect l="0" t="-56" r="0" b="-56"/>
            </a:stretch>
          </a:blipFill>
        </p:spPr>
      </p:sp>
      <p:sp>
        <p:nvSpPr>
          <p:cNvPr name="TextBox 7" id="7"/>
          <p:cNvSpPr txBox="true"/>
          <p:nvPr/>
        </p:nvSpPr>
        <p:spPr>
          <a:xfrm rot="0">
            <a:off x="3295455" y="333360"/>
            <a:ext cx="11503158" cy="1217448"/>
          </a:xfrm>
          <a:prstGeom prst="rect">
            <a:avLst/>
          </a:prstGeom>
        </p:spPr>
        <p:txBody>
          <a:bodyPr anchor="t" rtlCol="false" tIns="0" lIns="0" bIns="0" rIns="0">
            <a:spAutoFit/>
          </a:bodyPr>
          <a:lstStyle/>
          <a:p>
            <a:pPr algn="l">
              <a:lnSpc>
                <a:spcPts val="9021"/>
              </a:lnSpc>
            </a:pPr>
            <a:r>
              <a:rPr lang="en-US" sz="6442">
                <a:solidFill>
                  <a:srgbClr val="373372"/>
                </a:solidFill>
                <a:latin typeface="Century Gothic Paneuropean"/>
                <a:ea typeface="Century Gothic Paneuropean"/>
                <a:cs typeface="Century Gothic Paneuropean"/>
                <a:sym typeface="Century Gothic Paneuropean"/>
              </a:rPr>
              <a:t>Números Adicionales</a:t>
            </a:r>
          </a:p>
        </p:txBody>
      </p:sp>
      <p:sp>
        <p:nvSpPr>
          <p:cNvPr name="TextBox 8" id="8"/>
          <p:cNvSpPr txBox="true"/>
          <p:nvPr/>
        </p:nvSpPr>
        <p:spPr>
          <a:xfrm rot="0">
            <a:off x="4011852" y="5798631"/>
            <a:ext cx="2434210" cy="1110147"/>
          </a:xfrm>
          <a:prstGeom prst="rect">
            <a:avLst/>
          </a:prstGeom>
        </p:spPr>
        <p:txBody>
          <a:bodyPr anchor="t" rtlCol="false" tIns="0" lIns="0" bIns="0" rIns="0">
            <a:spAutoFit/>
          </a:bodyPr>
          <a:lstStyle/>
          <a:p>
            <a:pPr algn="ctr">
              <a:lnSpc>
                <a:spcPts val="3988"/>
              </a:lnSpc>
            </a:pPr>
            <a:r>
              <a:rPr lang="en-US" sz="2848">
                <a:solidFill>
                  <a:srgbClr val="FFFFFF"/>
                </a:solidFill>
                <a:latin typeface="Calibri (MS)"/>
                <a:ea typeface="Calibri (MS)"/>
                <a:cs typeface="Calibri (MS)"/>
                <a:sym typeface="Calibri (MS)"/>
              </a:rPr>
              <a:t>1 estación de radio</a:t>
            </a:r>
          </a:p>
        </p:txBody>
      </p:sp>
      <p:sp>
        <p:nvSpPr>
          <p:cNvPr name="TextBox 9" id="9"/>
          <p:cNvSpPr txBox="true"/>
          <p:nvPr/>
        </p:nvSpPr>
        <p:spPr>
          <a:xfrm rot="0">
            <a:off x="5995370" y="7717085"/>
            <a:ext cx="3161348" cy="590773"/>
          </a:xfrm>
          <a:prstGeom prst="rect">
            <a:avLst/>
          </a:prstGeom>
        </p:spPr>
        <p:txBody>
          <a:bodyPr anchor="t" rtlCol="false" tIns="0" lIns="0" bIns="0" rIns="0">
            <a:spAutoFit/>
          </a:bodyPr>
          <a:lstStyle/>
          <a:p>
            <a:pPr algn="ctr">
              <a:lnSpc>
                <a:spcPts val="3988"/>
              </a:lnSpc>
            </a:pPr>
            <a:r>
              <a:rPr lang="en-US" sz="2848">
                <a:solidFill>
                  <a:srgbClr val="FFFFFF"/>
                </a:solidFill>
                <a:latin typeface="Calibri (MS)"/>
                <a:ea typeface="Calibri (MS)"/>
                <a:cs typeface="Calibri (MS)"/>
                <a:sym typeface="Calibri (MS)"/>
              </a:rPr>
              <a:t>6 centros deportivos</a:t>
            </a:r>
          </a:p>
        </p:txBody>
      </p:sp>
      <p:sp>
        <p:nvSpPr>
          <p:cNvPr name="TextBox 10" id="10"/>
          <p:cNvSpPr txBox="true"/>
          <p:nvPr/>
        </p:nvSpPr>
        <p:spPr>
          <a:xfrm rot="0">
            <a:off x="5631800" y="4494538"/>
            <a:ext cx="3888486" cy="590773"/>
          </a:xfrm>
          <a:prstGeom prst="rect">
            <a:avLst/>
          </a:prstGeom>
        </p:spPr>
        <p:txBody>
          <a:bodyPr anchor="t" rtlCol="false" tIns="0" lIns="0" bIns="0" rIns="0">
            <a:spAutoFit/>
          </a:bodyPr>
          <a:lstStyle/>
          <a:p>
            <a:pPr algn="ctr">
              <a:lnSpc>
                <a:spcPts val="3988"/>
              </a:lnSpc>
            </a:pPr>
            <a:r>
              <a:rPr lang="en-US" sz="2848">
                <a:solidFill>
                  <a:srgbClr val="FFFFFF"/>
                </a:solidFill>
                <a:latin typeface="Calibri (MS)"/>
                <a:ea typeface="Calibri (MS)"/>
                <a:cs typeface="Calibri (MS)"/>
                <a:sym typeface="Calibri (MS)"/>
              </a:rPr>
              <a:t>1 estación de TV</a:t>
            </a:r>
          </a:p>
        </p:txBody>
      </p:sp>
      <p:sp>
        <p:nvSpPr>
          <p:cNvPr name="TextBox 11" id="11"/>
          <p:cNvSpPr txBox="true"/>
          <p:nvPr/>
        </p:nvSpPr>
        <p:spPr>
          <a:xfrm rot="0">
            <a:off x="4214580" y="2540441"/>
            <a:ext cx="2231483" cy="1041997"/>
          </a:xfrm>
          <a:prstGeom prst="rect">
            <a:avLst/>
          </a:prstGeom>
        </p:spPr>
        <p:txBody>
          <a:bodyPr anchor="t" rtlCol="false" tIns="0" lIns="0" bIns="0" rIns="0">
            <a:spAutoFit/>
          </a:bodyPr>
          <a:lstStyle/>
          <a:p>
            <a:pPr algn="ctr">
              <a:lnSpc>
                <a:spcPts val="3988"/>
              </a:lnSpc>
            </a:pPr>
            <a:r>
              <a:rPr lang="en-US" sz="2848">
                <a:solidFill>
                  <a:srgbClr val="FFFFFF"/>
                </a:solidFill>
                <a:latin typeface="Calibri (MS)"/>
                <a:ea typeface="Calibri (MS)"/>
                <a:cs typeface="Calibri (MS)"/>
                <a:sym typeface="Calibri (MS)"/>
              </a:rPr>
              <a:t>5 comedores universitarios</a:t>
            </a:r>
          </a:p>
        </p:txBody>
      </p:sp>
      <p:sp>
        <p:nvSpPr>
          <p:cNvPr name="Freeform 12" id="12"/>
          <p:cNvSpPr/>
          <p:nvPr/>
        </p:nvSpPr>
        <p:spPr>
          <a:xfrm flipH="false" flipV="false" rot="0">
            <a:off x="10273125" y="2635690"/>
            <a:ext cx="7471527" cy="5706378"/>
          </a:xfrm>
          <a:custGeom>
            <a:avLst/>
            <a:gdLst/>
            <a:ahLst/>
            <a:cxnLst/>
            <a:rect r="r" b="b" t="t" l="l"/>
            <a:pathLst>
              <a:path h="5706378" w="7471527">
                <a:moveTo>
                  <a:pt x="0" y="0"/>
                </a:moveTo>
                <a:lnTo>
                  <a:pt x="7471527" y="0"/>
                </a:lnTo>
                <a:lnTo>
                  <a:pt x="7471527" y="5706378"/>
                </a:lnTo>
                <a:lnTo>
                  <a:pt x="0" y="5706378"/>
                </a:lnTo>
                <a:lnTo>
                  <a:pt x="0" y="0"/>
                </a:lnTo>
                <a:close/>
              </a:path>
            </a:pathLst>
          </a:custGeom>
          <a:blipFill>
            <a:blip r:embed="rId6">
              <a:extLst>
                <a:ext uri="{96DAC541-7B7A-43D3-8B79-37D633B846F1}">
                  <asvg:svgBlip xmlns:asvg="http://schemas.microsoft.com/office/drawing/2016/SVG/main" r:embed="rId7"/>
                </a:ext>
              </a:extLst>
            </a:blip>
            <a:stretch>
              <a:fillRect l="0" t="-38" r="0" b="-38"/>
            </a:stretch>
          </a:blipFill>
        </p:spPr>
      </p:sp>
      <p:sp>
        <p:nvSpPr>
          <p:cNvPr name="TextBox 13" id="13"/>
          <p:cNvSpPr txBox="true"/>
          <p:nvPr/>
        </p:nvSpPr>
        <p:spPr>
          <a:xfrm rot="0">
            <a:off x="10754966" y="2956697"/>
            <a:ext cx="2923639" cy="1642616"/>
          </a:xfrm>
          <a:prstGeom prst="rect">
            <a:avLst/>
          </a:prstGeom>
        </p:spPr>
        <p:txBody>
          <a:bodyPr anchor="t" rtlCol="false" tIns="0" lIns="0" bIns="0" rIns="0">
            <a:spAutoFit/>
          </a:bodyPr>
          <a:lstStyle/>
          <a:p>
            <a:pPr algn="l">
              <a:lnSpc>
                <a:spcPts val="4347"/>
              </a:lnSpc>
            </a:pPr>
            <a:r>
              <a:rPr lang="en-US" sz="3000">
                <a:solidFill>
                  <a:srgbClr val="231F20"/>
                </a:solidFill>
                <a:latin typeface="Calibri (MS)"/>
                <a:ea typeface="Calibri (MS)"/>
                <a:cs typeface="Calibri (MS)"/>
                <a:sym typeface="Calibri (MS)"/>
              </a:rPr>
              <a:t>Más de 90% de los profesores tienen un doctorado</a:t>
            </a:r>
          </a:p>
        </p:txBody>
      </p:sp>
      <p:sp>
        <p:nvSpPr>
          <p:cNvPr name="TextBox 14" id="14"/>
          <p:cNvSpPr txBox="true"/>
          <p:nvPr/>
        </p:nvSpPr>
        <p:spPr>
          <a:xfrm rot="0">
            <a:off x="14880064" y="2994796"/>
            <a:ext cx="2493535" cy="1604517"/>
          </a:xfrm>
          <a:prstGeom prst="rect">
            <a:avLst/>
          </a:prstGeom>
        </p:spPr>
        <p:txBody>
          <a:bodyPr anchor="t" rtlCol="false" tIns="0" lIns="0" bIns="0" rIns="0">
            <a:spAutoFit/>
          </a:bodyPr>
          <a:lstStyle/>
          <a:p>
            <a:pPr algn="l">
              <a:lnSpc>
                <a:spcPts val="4345"/>
              </a:lnSpc>
            </a:pPr>
            <a:r>
              <a:rPr lang="en-US" sz="3448" spc="-18">
                <a:solidFill>
                  <a:srgbClr val="231F20"/>
                </a:solidFill>
                <a:latin typeface="Calibri (MS)"/>
                <a:ea typeface="Calibri (MS)"/>
                <a:cs typeface="Calibri (MS)"/>
                <a:sym typeface="Calibri (MS)"/>
              </a:rPr>
              <a:t>3 hospitales universitarios</a:t>
            </a:r>
          </a:p>
        </p:txBody>
      </p:sp>
      <p:sp>
        <p:nvSpPr>
          <p:cNvPr name="TextBox 15" id="15"/>
          <p:cNvSpPr txBox="true"/>
          <p:nvPr/>
        </p:nvSpPr>
        <p:spPr>
          <a:xfrm rot="0">
            <a:off x="10754966" y="6348889"/>
            <a:ext cx="2705232" cy="872255"/>
          </a:xfrm>
          <a:prstGeom prst="rect">
            <a:avLst/>
          </a:prstGeom>
        </p:spPr>
        <p:txBody>
          <a:bodyPr anchor="t" rtlCol="false" tIns="0" lIns="0" bIns="0" rIns="0">
            <a:spAutoFit/>
          </a:bodyPr>
          <a:lstStyle/>
          <a:p>
            <a:pPr algn="l">
              <a:lnSpc>
                <a:spcPts val="4138"/>
              </a:lnSpc>
            </a:pPr>
            <a:r>
              <a:rPr lang="en-US" sz="3448" spc="-18">
                <a:solidFill>
                  <a:srgbClr val="231F20"/>
                </a:solidFill>
                <a:latin typeface="Calibri (MS)"/>
                <a:ea typeface="Calibri (MS)"/>
                <a:cs typeface="Calibri (MS)"/>
                <a:sym typeface="Calibri (MS)"/>
              </a:rPr>
              <a:t>9 bibliotecas</a:t>
            </a:r>
          </a:p>
        </p:txBody>
      </p:sp>
      <p:sp>
        <p:nvSpPr>
          <p:cNvPr name="TextBox 16" id="16"/>
          <p:cNvSpPr txBox="true"/>
          <p:nvPr/>
        </p:nvSpPr>
        <p:spPr>
          <a:xfrm rot="0">
            <a:off x="14630400" y="5742210"/>
            <a:ext cx="2977138" cy="2601691"/>
          </a:xfrm>
          <a:prstGeom prst="rect">
            <a:avLst/>
          </a:prstGeom>
        </p:spPr>
        <p:txBody>
          <a:bodyPr anchor="t" rtlCol="false" tIns="0" lIns="0" bIns="0" rIns="0">
            <a:spAutoFit/>
          </a:bodyPr>
          <a:lstStyle/>
          <a:p>
            <a:pPr algn="ctr">
              <a:lnSpc>
                <a:spcPts val="4305"/>
              </a:lnSpc>
            </a:pPr>
            <a:r>
              <a:rPr lang="en-US" sz="2250" spc="-18">
                <a:solidFill>
                  <a:srgbClr val="000000"/>
                </a:solidFill>
                <a:latin typeface="Calibri (MS)"/>
                <a:ea typeface="Calibri (MS)"/>
                <a:cs typeface="Calibri (MS)"/>
                <a:sym typeface="Calibri (MS)"/>
              </a:rPr>
              <a:t>30 toneladas de materiales reciclables donados a organizaciones sin fines de lucro</a:t>
            </a:r>
          </a:p>
        </p:txBody>
      </p:sp>
    </p:spTree>
  </p:cSld>
  <p:clrMapOvr>
    <a:masterClrMapping/>
  </p:clrMapOvr>
</p:sld>
</file>

<file path=ppt/slides/slide14.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grpSp>
        <p:nvGrpSpPr>
          <p:cNvPr name="Group 2" id="2"/>
          <p:cNvGrpSpPr/>
          <p:nvPr/>
        </p:nvGrpSpPr>
        <p:grpSpPr>
          <a:xfrm rot="0">
            <a:off x="12203028" y="8389024"/>
            <a:ext cx="5943762" cy="1738551"/>
            <a:chOff x="0" y="0"/>
            <a:chExt cx="7925016" cy="2318068"/>
          </a:xfrm>
        </p:grpSpPr>
        <p:sp>
          <p:nvSpPr>
            <p:cNvPr name="Freeform 3" id="3"/>
            <p:cNvSpPr/>
            <p:nvPr/>
          </p:nvSpPr>
          <p:spPr>
            <a:xfrm flipH="false" flipV="false" rot="0">
              <a:off x="0" y="0"/>
              <a:ext cx="7925054" cy="2318131"/>
            </a:xfrm>
            <a:custGeom>
              <a:avLst/>
              <a:gdLst/>
              <a:ahLst/>
              <a:cxnLst/>
              <a:rect r="r" b="b" t="t" l="l"/>
              <a:pathLst>
                <a:path h="2318131" w="7925054">
                  <a:moveTo>
                    <a:pt x="0" y="0"/>
                  </a:moveTo>
                  <a:lnTo>
                    <a:pt x="7925054" y="0"/>
                  </a:lnTo>
                  <a:lnTo>
                    <a:pt x="7925054" y="2318131"/>
                  </a:lnTo>
                  <a:lnTo>
                    <a:pt x="0" y="2318131"/>
                  </a:lnTo>
                  <a:lnTo>
                    <a:pt x="0" y="0"/>
                  </a:lnTo>
                  <a:close/>
                </a:path>
              </a:pathLst>
            </a:custGeom>
            <a:blipFill>
              <a:blip r:embed="rId2"/>
              <a:stretch>
                <a:fillRect l="-41" t="0" r="-40" b="2"/>
              </a:stretch>
            </a:blipFill>
          </p:spPr>
        </p:sp>
      </p:grpSp>
      <p:grpSp>
        <p:nvGrpSpPr>
          <p:cNvPr name="Group 4" id="4"/>
          <p:cNvGrpSpPr/>
          <p:nvPr/>
        </p:nvGrpSpPr>
        <p:grpSpPr>
          <a:xfrm rot="0">
            <a:off x="0" y="-1920458"/>
            <a:ext cx="18288000" cy="9883678"/>
            <a:chOff x="0" y="0"/>
            <a:chExt cx="24384000" cy="13178238"/>
          </a:xfrm>
        </p:grpSpPr>
        <p:sp>
          <p:nvSpPr>
            <p:cNvPr name="Freeform 5" id="5"/>
            <p:cNvSpPr/>
            <p:nvPr/>
          </p:nvSpPr>
          <p:spPr>
            <a:xfrm flipH="true" flipV="false" rot="0">
              <a:off x="0" y="0"/>
              <a:ext cx="24384000" cy="13178282"/>
            </a:xfrm>
            <a:custGeom>
              <a:avLst/>
              <a:gdLst/>
              <a:ahLst/>
              <a:cxnLst/>
              <a:rect r="r" b="b" t="t" l="l"/>
              <a:pathLst>
                <a:path h="13178282" w="24384000">
                  <a:moveTo>
                    <a:pt x="24384000" y="0"/>
                  </a:moveTo>
                  <a:lnTo>
                    <a:pt x="0" y="0"/>
                  </a:lnTo>
                  <a:lnTo>
                    <a:pt x="0" y="13178282"/>
                  </a:lnTo>
                  <a:lnTo>
                    <a:pt x="24384000" y="13178282"/>
                  </a:lnTo>
                  <a:lnTo>
                    <a:pt x="24384000" y="0"/>
                  </a:lnTo>
                  <a:close/>
                </a:path>
              </a:pathLst>
            </a:custGeom>
            <a:blipFill>
              <a:blip r:embed="rId3"/>
              <a:stretch>
                <a:fillRect l="0" t="-11234" r="0" b="-11233"/>
              </a:stretch>
            </a:blipFill>
          </p:spPr>
        </p:sp>
      </p:grpSp>
      <p:sp>
        <p:nvSpPr>
          <p:cNvPr name="TextBox 6" id="6"/>
          <p:cNvSpPr txBox="true"/>
          <p:nvPr/>
        </p:nvSpPr>
        <p:spPr>
          <a:xfrm rot="0">
            <a:off x="243097" y="7895051"/>
            <a:ext cx="11540096" cy="2240943"/>
          </a:xfrm>
          <a:prstGeom prst="rect">
            <a:avLst/>
          </a:prstGeom>
        </p:spPr>
        <p:txBody>
          <a:bodyPr anchor="t" rtlCol="false" tIns="0" lIns="0" bIns="0" rIns="0">
            <a:spAutoFit/>
          </a:bodyPr>
          <a:lstStyle/>
          <a:p>
            <a:pPr algn="l">
              <a:lnSpc>
                <a:spcPts val="8559"/>
              </a:lnSpc>
            </a:pPr>
            <a:r>
              <a:rPr lang="en-US" sz="6000" spc="6">
                <a:solidFill>
                  <a:srgbClr val="373372"/>
                </a:solidFill>
                <a:latin typeface="Century Gothic Paneuropean"/>
                <a:ea typeface="Century Gothic Paneuropean"/>
                <a:cs typeface="Century Gothic Paneuropean"/>
                <a:sym typeface="Century Gothic Paneuropean"/>
              </a:rPr>
              <a:t>¡Descubra nuestra Oficina de Relaciones Internacionales!</a:t>
            </a:r>
          </a:p>
        </p:txBody>
      </p:sp>
    </p:spTree>
  </p:cSld>
  <p:clrMapOvr>
    <a:masterClrMapping/>
  </p:clrMapOvr>
</p:sld>
</file>

<file path=ppt/slides/slide15.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grpSp>
        <p:nvGrpSpPr>
          <p:cNvPr name="Group 2" id="2"/>
          <p:cNvGrpSpPr/>
          <p:nvPr/>
        </p:nvGrpSpPr>
        <p:grpSpPr>
          <a:xfrm rot="0">
            <a:off x="14973807" y="9162414"/>
            <a:ext cx="3112038" cy="910270"/>
            <a:chOff x="0" y="0"/>
            <a:chExt cx="4149384" cy="1213694"/>
          </a:xfrm>
        </p:grpSpPr>
        <p:sp>
          <p:nvSpPr>
            <p:cNvPr name="Freeform 3" id="3"/>
            <p:cNvSpPr/>
            <p:nvPr/>
          </p:nvSpPr>
          <p:spPr>
            <a:xfrm flipH="false" flipV="false" rot="0">
              <a:off x="0" y="0"/>
              <a:ext cx="4149344" cy="1213739"/>
            </a:xfrm>
            <a:custGeom>
              <a:avLst/>
              <a:gdLst/>
              <a:ahLst/>
              <a:cxnLst/>
              <a:rect r="r" b="b" t="t" l="l"/>
              <a:pathLst>
                <a:path h="1213739" w="4149344">
                  <a:moveTo>
                    <a:pt x="0" y="0"/>
                  </a:moveTo>
                  <a:lnTo>
                    <a:pt x="4149344" y="0"/>
                  </a:lnTo>
                  <a:lnTo>
                    <a:pt x="4149344" y="1213739"/>
                  </a:lnTo>
                  <a:lnTo>
                    <a:pt x="0" y="1213739"/>
                  </a:lnTo>
                  <a:lnTo>
                    <a:pt x="0" y="0"/>
                  </a:lnTo>
                  <a:close/>
                </a:path>
              </a:pathLst>
            </a:custGeom>
            <a:blipFill>
              <a:blip r:embed="rId2"/>
              <a:stretch>
                <a:fillRect l="-41" t="0" r="-42" b="3"/>
              </a:stretch>
            </a:blipFill>
          </p:spPr>
        </p:sp>
      </p:grpSp>
      <p:sp>
        <p:nvSpPr>
          <p:cNvPr name="TextBox 4" id="4"/>
          <p:cNvSpPr txBox="true"/>
          <p:nvPr/>
        </p:nvSpPr>
        <p:spPr>
          <a:xfrm rot="0">
            <a:off x="3295455" y="333360"/>
            <a:ext cx="13620945" cy="1202390"/>
          </a:xfrm>
          <a:prstGeom prst="rect">
            <a:avLst/>
          </a:prstGeom>
        </p:spPr>
        <p:txBody>
          <a:bodyPr anchor="t" rtlCol="false" tIns="0" lIns="0" bIns="0" rIns="0">
            <a:spAutoFit/>
          </a:bodyPr>
          <a:lstStyle/>
          <a:p>
            <a:pPr algn="l">
              <a:lnSpc>
                <a:spcPts val="9021"/>
              </a:lnSpc>
            </a:pPr>
            <a:r>
              <a:rPr lang="en-US" sz="6442" spc="6">
                <a:solidFill>
                  <a:srgbClr val="373372"/>
                </a:solidFill>
                <a:latin typeface="Century Gothic Paneuropean"/>
                <a:ea typeface="Century Gothic Paneuropean"/>
                <a:cs typeface="Century Gothic Paneuropean"/>
                <a:sym typeface="Century Gothic Paneuropean"/>
              </a:rPr>
              <a:t>Nuestros números internacionales</a:t>
            </a:r>
          </a:p>
        </p:txBody>
      </p:sp>
      <p:sp>
        <p:nvSpPr>
          <p:cNvPr name="Freeform 5" id="5"/>
          <p:cNvSpPr/>
          <p:nvPr/>
        </p:nvSpPr>
        <p:spPr>
          <a:xfrm flipH="false" flipV="false" rot="0">
            <a:off x="9207734" y="2202633"/>
            <a:ext cx="2072659" cy="4772240"/>
          </a:xfrm>
          <a:custGeom>
            <a:avLst/>
            <a:gdLst/>
            <a:ahLst/>
            <a:cxnLst/>
            <a:rect r="r" b="b" t="t" l="l"/>
            <a:pathLst>
              <a:path h="4772240" w="2072659">
                <a:moveTo>
                  <a:pt x="0" y="0"/>
                </a:moveTo>
                <a:lnTo>
                  <a:pt x="2072659" y="0"/>
                </a:lnTo>
                <a:lnTo>
                  <a:pt x="2072659" y="4772240"/>
                </a:lnTo>
                <a:lnTo>
                  <a:pt x="0" y="4772240"/>
                </a:lnTo>
                <a:lnTo>
                  <a:pt x="0" y="0"/>
                </a:lnTo>
                <a:close/>
              </a:path>
            </a:pathLst>
          </a:custGeom>
          <a:blipFill>
            <a:blip r:embed="rId3">
              <a:extLst>
                <a:ext uri="{96DAC541-7B7A-43D3-8B79-37D633B846F1}">
                  <asvg:svgBlip xmlns:asvg="http://schemas.microsoft.com/office/drawing/2016/SVG/main" r:embed="rId4"/>
                </a:ext>
              </a:extLst>
            </a:blip>
            <a:stretch>
              <a:fillRect l="0" t="-6" r="0" b="-6"/>
            </a:stretch>
          </a:blipFill>
        </p:spPr>
      </p:sp>
      <p:sp>
        <p:nvSpPr>
          <p:cNvPr name="TextBox 6" id="6"/>
          <p:cNvSpPr txBox="true"/>
          <p:nvPr/>
        </p:nvSpPr>
        <p:spPr>
          <a:xfrm rot="0">
            <a:off x="9369468" y="2431278"/>
            <a:ext cx="1728259" cy="1513320"/>
          </a:xfrm>
          <a:prstGeom prst="rect">
            <a:avLst/>
          </a:prstGeom>
        </p:spPr>
        <p:txBody>
          <a:bodyPr anchor="t" rtlCol="false" tIns="0" lIns="0" bIns="0" rIns="0">
            <a:spAutoFit/>
          </a:bodyPr>
          <a:lstStyle/>
          <a:p>
            <a:pPr algn="l">
              <a:lnSpc>
                <a:spcPts val="9247"/>
              </a:lnSpc>
            </a:pPr>
            <a:r>
              <a:rPr lang="en-US" sz="6606">
                <a:solidFill>
                  <a:srgbClr val="FFFFFF"/>
                </a:solidFill>
                <a:latin typeface="Calibri (MS)"/>
                <a:ea typeface="Calibri (MS)"/>
                <a:cs typeface="Calibri (MS)"/>
                <a:sym typeface="Calibri (MS)"/>
              </a:rPr>
              <a:t>+180</a:t>
            </a:r>
          </a:p>
        </p:txBody>
      </p:sp>
      <p:sp>
        <p:nvSpPr>
          <p:cNvPr name="TextBox 7" id="7"/>
          <p:cNvSpPr txBox="true"/>
          <p:nvPr/>
        </p:nvSpPr>
        <p:spPr>
          <a:xfrm rot="0">
            <a:off x="9258300" y="7226375"/>
            <a:ext cx="2072660" cy="1312302"/>
          </a:xfrm>
          <a:prstGeom prst="rect">
            <a:avLst/>
          </a:prstGeom>
        </p:spPr>
        <p:txBody>
          <a:bodyPr anchor="t" rtlCol="false" tIns="0" lIns="0" bIns="0" rIns="0">
            <a:spAutoFit/>
          </a:bodyPr>
          <a:lstStyle/>
          <a:p>
            <a:pPr algn="ctr">
              <a:lnSpc>
                <a:spcPts val="3240"/>
              </a:lnSpc>
            </a:pPr>
            <a:r>
              <a:rPr lang="en-US" sz="2700">
                <a:solidFill>
                  <a:srgbClr val="000000"/>
                </a:solidFill>
                <a:latin typeface="Calibri (MS)"/>
                <a:ea typeface="Calibri (MS)"/>
                <a:cs typeface="Calibri (MS)"/>
                <a:sym typeface="Calibri (MS)"/>
              </a:rPr>
              <a:t>+180 </a:t>
            </a:r>
          </a:p>
          <a:p>
            <a:pPr algn="ctr">
              <a:lnSpc>
                <a:spcPts val="3240"/>
              </a:lnSpc>
            </a:pPr>
            <a:r>
              <a:rPr lang="en-US" sz="2700">
                <a:solidFill>
                  <a:srgbClr val="000000"/>
                </a:solidFill>
                <a:latin typeface="Calibri (MS)"/>
                <a:ea typeface="Calibri (MS)"/>
                <a:cs typeface="Calibri (MS)"/>
                <a:sym typeface="Calibri (MS)"/>
              </a:rPr>
              <a:t>universidades sócias</a:t>
            </a:r>
          </a:p>
        </p:txBody>
      </p:sp>
      <p:sp>
        <p:nvSpPr>
          <p:cNvPr name="Freeform 8" id="8"/>
          <p:cNvSpPr/>
          <p:nvPr/>
        </p:nvSpPr>
        <p:spPr>
          <a:xfrm flipH="false" flipV="false" rot="0">
            <a:off x="15696480" y="2219606"/>
            <a:ext cx="2072660" cy="4772240"/>
          </a:xfrm>
          <a:custGeom>
            <a:avLst/>
            <a:gdLst/>
            <a:ahLst/>
            <a:cxnLst/>
            <a:rect r="r" b="b" t="t" l="l"/>
            <a:pathLst>
              <a:path h="4772240" w="2072660">
                <a:moveTo>
                  <a:pt x="0" y="0"/>
                </a:moveTo>
                <a:lnTo>
                  <a:pt x="2072660" y="0"/>
                </a:lnTo>
                <a:lnTo>
                  <a:pt x="2072660" y="4772239"/>
                </a:lnTo>
                <a:lnTo>
                  <a:pt x="0" y="4772239"/>
                </a:lnTo>
                <a:lnTo>
                  <a:pt x="0" y="0"/>
                </a:lnTo>
                <a:close/>
              </a:path>
            </a:pathLst>
          </a:custGeom>
          <a:blipFill>
            <a:blip r:embed="rId5">
              <a:extLst>
                <a:ext uri="{96DAC541-7B7A-43D3-8B79-37D633B846F1}">
                  <asvg:svgBlip xmlns:asvg="http://schemas.microsoft.com/office/drawing/2016/SVG/main" r:embed="rId6"/>
                </a:ext>
              </a:extLst>
            </a:blip>
            <a:stretch>
              <a:fillRect l="0" t="-6" r="0" b="-6"/>
            </a:stretch>
          </a:blipFill>
        </p:spPr>
      </p:sp>
      <p:sp>
        <p:nvSpPr>
          <p:cNvPr name="TextBox 9" id="9"/>
          <p:cNvSpPr txBox="true"/>
          <p:nvPr/>
        </p:nvSpPr>
        <p:spPr>
          <a:xfrm rot="0">
            <a:off x="16298948" y="2431278"/>
            <a:ext cx="867723" cy="1513320"/>
          </a:xfrm>
          <a:prstGeom prst="rect">
            <a:avLst/>
          </a:prstGeom>
        </p:spPr>
        <p:txBody>
          <a:bodyPr anchor="t" rtlCol="false" tIns="0" lIns="0" bIns="0" rIns="0">
            <a:spAutoFit/>
          </a:bodyPr>
          <a:lstStyle/>
          <a:p>
            <a:pPr algn="l">
              <a:lnSpc>
                <a:spcPts val="9247"/>
              </a:lnSpc>
            </a:pPr>
            <a:r>
              <a:rPr lang="en-US" sz="6606">
                <a:solidFill>
                  <a:srgbClr val="FFFFFF"/>
                </a:solidFill>
                <a:latin typeface="Calibri (MS)"/>
                <a:ea typeface="Calibri (MS)"/>
                <a:cs typeface="Calibri (MS)"/>
                <a:sym typeface="Calibri (MS)"/>
              </a:rPr>
              <a:t>11</a:t>
            </a:r>
          </a:p>
        </p:txBody>
      </p:sp>
      <p:sp>
        <p:nvSpPr>
          <p:cNvPr name="TextBox 10" id="10"/>
          <p:cNvSpPr txBox="true"/>
          <p:nvPr/>
        </p:nvSpPr>
        <p:spPr>
          <a:xfrm rot="0">
            <a:off x="15608544" y="7279868"/>
            <a:ext cx="2336556" cy="889108"/>
          </a:xfrm>
          <a:prstGeom prst="rect">
            <a:avLst/>
          </a:prstGeom>
        </p:spPr>
        <p:txBody>
          <a:bodyPr anchor="t" rtlCol="false" tIns="0" lIns="0" bIns="0" rIns="0">
            <a:spAutoFit/>
          </a:bodyPr>
          <a:lstStyle/>
          <a:p>
            <a:pPr algn="l">
              <a:lnSpc>
                <a:spcPts val="3240"/>
              </a:lnSpc>
            </a:pPr>
            <a:r>
              <a:rPr lang="en-US" sz="2700">
                <a:solidFill>
                  <a:srgbClr val="000000"/>
                </a:solidFill>
                <a:latin typeface="Calibri (MS)"/>
                <a:ea typeface="Calibri (MS)"/>
                <a:cs typeface="Calibri (MS)"/>
                <a:sym typeface="Calibri (MS)"/>
              </a:rPr>
              <a:t>             11 </a:t>
            </a:r>
          </a:p>
          <a:p>
            <a:pPr algn="l">
              <a:lnSpc>
                <a:spcPts val="3240"/>
              </a:lnSpc>
            </a:pPr>
            <a:r>
              <a:rPr lang="en-US" sz="2700">
                <a:solidFill>
                  <a:srgbClr val="000000"/>
                </a:solidFill>
                <a:latin typeface="Calibri (MS)"/>
                <a:ea typeface="Calibri (MS)"/>
                <a:cs typeface="Calibri (MS)"/>
                <a:sym typeface="Calibri (MS)"/>
              </a:rPr>
              <a:t>doble titulación</a:t>
            </a:r>
          </a:p>
        </p:txBody>
      </p:sp>
      <p:sp>
        <p:nvSpPr>
          <p:cNvPr name="Freeform 11" id="11"/>
          <p:cNvSpPr/>
          <p:nvPr/>
        </p:nvSpPr>
        <p:spPr>
          <a:xfrm flipH="false" flipV="false" rot="0">
            <a:off x="6206724" y="2166114"/>
            <a:ext cx="2103792" cy="4772240"/>
          </a:xfrm>
          <a:custGeom>
            <a:avLst/>
            <a:gdLst/>
            <a:ahLst/>
            <a:cxnLst/>
            <a:rect r="r" b="b" t="t" l="l"/>
            <a:pathLst>
              <a:path h="4772240" w="2103792">
                <a:moveTo>
                  <a:pt x="0" y="0"/>
                </a:moveTo>
                <a:lnTo>
                  <a:pt x="2103792" y="0"/>
                </a:lnTo>
                <a:lnTo>
                  <a:pt x="2103792" y="4772240"/>
                </a:lnTo>
                <a:lnTo>
                  <a:pt x="0" y="4772240"/>
                </a:lnTo>
                <a:lnTo>
                  <a:pt x="0" y="0"/>
                </a:lnTo>
                <a:close/>
              </a:path>
            </a:pathLst>
          </a:custGeom>
          <a:blipFill>
            <a:blip r:embed="rId7">
              <a:extLst>
                <a:ext uri="{96DAC541-7B7A-43D3-8B79-37D633B846F1}">
                  <asvg:svgBlip xmlns:asvg="http://schemas.microsoft.com/office/drawing/2016/SVG/main" r:embed="rId8"/>
                </a:ext>
              </a:extLst>
            </a:blip>
            <a:stretch>
              <a:fillRect l="-157" t="0" r="-157" b="0"/>
            </a:stretch>
          </a:blipFill>
        </p:spPr>
      </p:sp>
      <p:sp>
        <p:nvSpPr>
          <p:cNvPr name="TextBox 12" id="12"/>
          <p:cNvSpPr txBox="true"/>
          <p:nvPr/>
        </p:nvSpPr>
        <p:spPr>
          <a:xfrm rot="0">
            <a:off x="6342784" y="7226375"/>
            <a:ext cx="1967732" cy="1312302"/>
          </a:xfrm>
          <a:prstGeom prst="rect">
            <a:avLst/>
          </a:prstGeom>
        </p:spPr>
        <p:txBody>
          <a:bodyPr anchor="t" rtlCol="false" tIns="0" lIns="0" bIns="0" rIns="0">
            <a:spAutoFit/>
          </a:bodyPr>
          <a:lstStyle/>
          <a:p>
            <a:pPr algn="ctr">
              <a:lnSpc>
                <a:spcPts val="3240"/>
              </a:lnSpc>
            </a:pPr>
            <a:r>
              <a:rPr lang="en-US" sz="2700">
                <a:solidFill>
                  <a:srgbClr val="000000"/>
                </a:solidFill>
                <a:latin typeface="Calibri (MS)"/>
                <a:ea typeface="Calibri (MS)"/>
                <a:cs typeface="Calibri (MS)"/>
                <a:sym typeface="Calibri (MS)"/>
              </a:rPr>
              <a:t>25 </a:t>
            </a:r>
          </a:p>
          <a:p>
            <a:pPr algn="ctr">
              <a:lnSpc>
                <a:spcPts val="3240"/>
              </a:lnSpc>
            </a:pPr>
            <a:r>
              <a:rPr lang="en-US" sz="2700">
                <a:solidFill>
                  <a:srgbClr val="000000"/>
                </a:solidFill>
                <a:latin typeface="Calibri (MS)"/>
                <a:ea typeface="Calibri (MS)"/>
                <a:cs typeface="Calibri (MS)"/>
                <a:sym typeface="Calibri (MS)"/>
              </a:rPr>
              <a:t>profesores internacioales</a:t>
            </a:r>
          </a:p>
        </p:txBody>
      </p:sp>
      <p:sp>
        <p:nvSpPr>
          <p:cNvPr name="TextBox 13" id="13"/>
          <p:cNvSpPr txBox="true"/>
          <p:nvPr/>
        </p:nvSpPr>
        <p:spPr>
          <a:xfrm rot="0">
            <a:off x="6607102" y="2448252"/>
            <a:ext cx="1359441" cy="1513370"/>
          </a:xfrm>
          <a:prstGeom prst="rect">
            <a:avLst/>
          </a:prstGeom>
        </p:spPr>
        <p:txBody>
          <a:bodyPr anchor="t" rtlCol="false" tIns="0" lIns="0" bIns="0" rIns="0">
            <a:spAutoFit/>
          </a:bodyPr>
          <a:lstStyle/>
          <a:p>
            <a:pPr algn="l">
              <a:lnSpc>
                <a:spcPts val="9247"/>
              </a:lnSpc>
            </a:pPr>
            <a:r>
              <a:rPr lang="en-US" sz="6606">
                <a:solidFill>
                  <a:srgbClr val="FFFFFF"/>
                </a:solidFill>
                <a:latin typeface="Calibri (MS)"/>
                <a:ea typeface="Calibri (MS)"/>
                <a:cs typeface="Calibri (MS)"/>
                <a:sym typeface="Calibri (MS)"/>
              </a:rPr>
              <a:t>+25</a:t>
            </a:r>
          </a:p>
        </p:txBody>
      </p:sp>
      <p:sp>
        <p:nvSpPr>
          <p:cNvPr name="Freeform 14" id="14"/>
          <p:cNvSpPr/>
          <p:nvPr/>
        </p:nvSpPr>
        <p:spPr>
          <a:xfrm flipH="false" flipV="false" rot="0">
            <a:off x="12435401" y="2219606"/>
            <a:ext cx="2103792" cy="4772240"/>
          </a:xfrm>
          <a:custGeom>
            <a:avLst/>
            <a:gdLst/>
            <a:ahLst/>
            <a:cxnLst/>
            <a:rect r="r" b="b" t="t" l="l"/>
            <a:pathLst>
              <a:path h="4772240" w="2103792">
                <a:moveTo>
                  <a:pt x="0" y="0"/>
                </a:moveTo>
                <a:lnTo>
                  <a:pt x="2103792" y="0"/>
                </a:lnTo>
                <a:lnTo>
                  <a:pt x="2103792" y="4772239"/>
                </a:lnTo>
                <a:lnTo>
                  <a:pt x="0" y="4772239"/>
                </a:lnTo>
                <a:lnTo>
                  <a:pt x="0" y="0"/>
                </a:lnTo>
                <a:close/>
              </a:path>
            </a:pathLst>
          </a:custGeom>
          <a:blipFill>
            <a:blip r:embed="rId9">
              <a:extLst>
                <a:ext uri="{96DAC541-7B7A-43D3-8B79-37D633B846F1}">
                  <asvg:svgBlip xmlns:asvg="http://schemas.microsoft.com/office/drawing/2016/SVG/main" r:embed="rId10"/>
                </a:ext>
              </a:extLst>
            </a:blip>
            <a:stretch>
              <a:fillRect l="-157" t="0" r="-157" b="0"/>
            </a:stretch>
          </a:blipFill>
        </p:spPr>
      </p:sp>
      <p:sp>
        <p:nvSpPr>
          <p:cNvPr name="TextBox 15" id="15"/>
          <p:cNvSpPr txBox="true"/>
          <p:nvPr/>
        </p:nvSpPr>
        <p:spPr>
          <a:xfrm rot="0">
            <a:off x="12369951" y="7226375"/>
            <a:ext cx="2260449" cy="1312302"/>
          </a:xfrm>
          <a:prstGeom prst="rect">
            <a:avLst/>
          </a:prstGeom>
        </p:spPr>
        <p:txBody>
          <a:bodyPr anchor="t" rtlCol="false" tIns="0" lIns="0" bIns="0" rIns="0">
            <a:spAutoFit/>
          </a:bodyPr>
          <a:lstStyle/>
          <a:p>
            <a:pPr algn="ctr">
              <a:lnSpc>
                <a:spcPts val="3240"/>
              </a:lnSpc>
            </a:pPr>
            <a:r>
              <a:rPr lang="en-US" sz="2700" spc="1">
                <a:solidFill>
                  <a:srgbClr val="000000"/>
                </a:solidFill>
                <a:latin typeface="Calibri (MS)"/>
                <a:ea typeface="Calibri (MS)"/>
                <a:cs typeface="Calibri (MS)"/>
                <a:sym typeface="Calibri (MS)"/>
              </a:rPr>
              <a:t>8</a:t>
            </a:r>
          </a:p>
          <a:p>
            <a:pPr algn="ctr">
              <a:lnSpc>
                <a:spcPts val="3240"/>
              </a:lnSpc>
            </a:pPr>
            <a:r>
              <a:rPr lang="en-US" sz="2700" spc="1">
                <a:solidFill>
                  <a:srgbClr val="000000"/>
                </a:solidFill>
                <a:latin typeface="Calibri (MS)"/>
                <a:ea typeface="Calibri (MS)"/>
                <a:cs typeface="Calibri (MS)"/>
                <a:sym typeface="Calibri (MS)"/>
              </a:rPr>
              <a:t>programas internacionales</a:t>
            </a:r>
          </a:p>
        </p:txBody>
      </p:sp>
      <p:sp>
        <p:nvSpPr>
          <p:cNvPr name="TextBox 16" id="16"/>
          <p:cNvSpPr txBox="true"/>
          <p:nvPr/>
        </p:nvSpPr>
        <p:spPr>
          <a:xfrm rot="0">
            <a:off x="13223310" y="2448252"/>
            <a:ext cx="527973" cy="1513320"/>
          </a:xfrm>
          <a:prstGeom prst="rect">
            <a:avLst/>
          </a:prstGeom>
        </p:spPr>
        <p:txBody>
          <a:bodyPr anchor="t" rtlCol="false" tIns="0" lIns="0" bIns="0" rIns="0">
            <a:spAutoFit/>
          </a:bodyPr>
          <a:lstStyle/>
          <a:p>
            <a:pPr algn="l">
              <a:lnSpc>
                <a:spcPts val="9247"/>
              </a:lnSpc>
            </a:pPr>
            <a:r>
              <a:rPr lang="en-US" sz="6606">
                <a:solidFill>
                  <a:srgbClr val="FFFFFF"/>
                </a:solidFill>
                <a:latin typeface="Calibri (MS)"/>
                <a:ea typeface="Calibri (MS)"/>
                <a:cs typeface="Calibri (MS)"/>
                <a:sym typeface="Calibri (MS)"/>
              </a:rPr>
              <a:t>8</a:t>
            </a:r>
          </a:p>
        </p:txBody>
      </p:sp>
      <p:sp>
        <p:nvSpPr>
          <p:cNvPr name="Freeform 17" id="17"/>
          <p:cNvSpPr/>
          <p:nvPr/>
        </p:nvSpPr>
        <p:spPr>
          <a:xfrm flipH="false" flipV="false" rot="0">
            <a:off x="3295455" y="2219606"/>
            <a:ext cx="2103792" cy="4772240"/>
          </a:xfrm>
          <a:custGeom>
            <a:avLst/>
            <a:gdLst/>
            <a:ahLst/>
            <a:cxnLst/>
            <a:rect r="r" b="b" t="t" l="l"/>
            <a:pathLst>
              <a:path h="4772240" w="2103792">
                <a:moveTo>
                  <a:pt x="0" y="0"/>
                </a:moveTo>
                <a:lnTo>
                  <a:pt x="2103792" y="0"/>
                </a:lnTo>
                <a:lnTo>
                  <a:pt x="2103792" y="4772239"/>
                </a:lnTo>
                <a:lnTo>
                  <a:pt x="0" y="4772239"/>
                </a:lnTo>
                <a:lnTo>
                  <a:pt x="0" y="0"/>
                </a:lnTo>
                <a:close/>
              </a:path>
            </a:pathLst>
          </a:custGeom>
          <a:blipFill>
            <a:blip r:embed="rId11">
              <a:extLst>
                <a:ext uri="{96DAC541-7B7A-43D3-8B79-37D633B846F1}">
                  <asvg:svgBlip xmlns:asvg="http://schemas.microsoft.com/office/drawing/2016/SVG/main" r:embed="rId12"/>
                </a:ext>
              </a:extLst>
            </a:blip>
            <a:stretch>
              <a:fillRect l="-157" t="0" r="-157" b="0"/>
            </a:stretch>
          </a:blipFill>
        </p:spPr>
      </p:sp>
      <p:sp>
        <p:nvSpPr>
          <p:cNvPr name="TextBox 18" id="18"/>
          <p:cNvSpPr txBox="true"/>
          <p:nvPr/>
        </p:nvSpPr>
        <p:spPr>
          <a:xfrm rot="0">
            <a:off x="3548444" y="7226375"/>
            <a:ext cx="1846144" cy="1735494"/>
          </a:xfrm>
          <a:prstGeom prst="rect">
            <a:avLst/>
          </a:prstGeom>
        </p:spPr>
        <p:txBody>
          <a:bodyPr anchor="t" rtlCol="false" tIns="0" lIns="0" bIns="0" rIns="0">
            <a:spAutoFit/>
          </a:bodyPr>
          <a:lstStyle/>
          <a:p>
            <a:pPr algn="ctr">
              <a:lnSpc>
                <a:spcPts val="3240"/>
              </a:lnSpc>
            </a:pPr>
            <a:r>
              <a:rPr lang="en-US" sz="2700" spc="1">
                <a:solidFill>
                  <a:srgbClr val="000000"/>
                </a:solidFill>
                <a:latin typeface="Calibri (MS)"/>
                <a:ea typeface="Calibri (MS)"/>
                <a:cs typeface="Calibri (MS)"/>
                <a:sym typeface="Calibri (MS)"/>
              </a:rPr>
              <a:t>+2.000 </a:t>
            </a:r>
          </a:p>
          <a:p>
            <a:pPr algn="ctr">
              <a:lnSpc>
                <a:spcPts val="3240"/>
              </a:lnSpc>
            </a:pPr>
            <a:r>
              <a:rPr lang="en-US" sz="2700" spc="1">
                <a:solidFill>
                  <a:srgbClr val="000000"/>
                </a:solidFill>
                <a:latin typeface="Calibri (MS)"/>
                <a:ea typeface="Calibri (MS)"/>
                <a:cs typeface="Calibri (MS)"/>
                <a:sym typeface="Calibri (MS)"/>
              </a:rPr>
              <a:t>estudiantes de movilidad internacional</a:t>
            </a:r>
          </a:p>
        </p:txBody>
      </p:sp>
      <p:sp>
        <p:nvSpPr>
          <p:cNvPr name="TextBox 19" id="19"/>
          <p:cNvSpPr txBox="true"/>
          <p:nvPr/>
        </p:nvSpPr>
        <p:spPr>
          <a:xfrm rot="0">
            <a:off x="3685686" y="2448301"/>
            <a:ext cx="1323328" cy="1513320"/>
          </a:xfrm>
          <a:prstGeom prst="rect">
            <a:avLst/>
          </a:prstGeom>
        </p:spPr>
        <p:txBody>
          <a:bodyPr anchor="t" rtlCol="false" tIns="0" lIns="0" bIns="0" rIns="0">
            <a:spAutoFit/>
          </a:bodyPr>
          <a:lstStyle/>
          <a:p>
            <a:pPr algn="l">
              <a:lnSpc>
                <a:spcPts val="9247"/>
              </a:lnSpc>
            </a:pPr>
            <a:r>
              <a:rPr lang="en-US" sz="6606">
                <a:solidFill>
                  <a:srgbClr val="FFFFFF"/>
                </a:solidFill>
                <a:latin typeface="Calibri (MS)"/>
                <a:ea typeface="Calibri (MS)"/>
                <a:cs typeface="Calibri (MS)"/>
                <a:sym typeface="Calibri (MS)"/>
              </a:rPr>
              <a:t>+2k</a:t>
            </a:r>
          </a:p>
        </p:txBody>
      </p:sp>
      <p:grpSp>
        <p:nvGrpSpPr>
          <p:cNvPr name="Group 20" id="20"/>
          <p:cNvGrpSpPr/>
          <p:nvPr/>
        </p:nvGrpSpPr>
        <p:grpSpPr>
          <a:xfrm rot="0">
            <a:off x="-19050" y="0"/>
            <a:ext cx="2738242" cy="10287000"/>
            <a:chOff x="0" y="0"/>
            <a:chExt cx="3650990" cy="13716000"/>
          </a:xfrm>
        </p:grpSpPr>
        <p:sp>
          <p:nvSpPr>
            <p:cNvPr name="Freeform 21" id="21"/>
            <p:cNvSpPr/>
            <p:nvPr/>
          </p:nvSpPr>
          <p:spPr>
            <a:xfrm flipH="true" flipV="false" rot="0">
              <a:off x="0" y="0"/>
              <a:ext cx="3650996" cy="13716000"/>
            </a:xfrm>
            <a:custGeom>
              <a:avLst/>
              <a:gdLst/>
              <a:ahLst/>
              <a:cxnLst/>
              <a:rect r="r" b="b" t="t" l="l"/>
              <a:pathLst>
                <a:path h="13716000" w="3650996">
                  <a:moveTo>
                    <a:pt x="3650996" y="0"/>
                  </a:moveTo>
                  <a:lnTo>
                    <a:pt x="0" y="0"/>
                  </a:lnTo>
                  <a:lnTo>
                    <a:pt x="0" y="13716000"/>
                  </a:lnTo>
                  <a:lnTo>
                    <a:pt x="3650996" y="13716000"/>
                  </a:lnTo>
                  <a:lnTo>
                    <a:pt x="3650996" y="0"/>
                  </a:lnTo>
                  <a:close/>
                </a:path>
              </a:pathLst>
            </a:custGeom>
            <a:blipFill>
              <a:blip r:embed="rId13"/>
              <a:stretch>
                <a:fillRect l="-233798" t="0" r="-233798" b="0"/>
              </a:stretch>
            </a:blipFill>
          </p:spPr>
        </p:sp>
      </p:grpSp>
    </p:spTree>
  </p:cSld>
  <p:clrMapOvr>
    <a:masterClrMapping/>
  </p:clrMapOvr>
</p:sld>
</file>

<file path=ppt/slides/slide16.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grpSp>
        <p:nvGrpSpPr>
          <p:cNvPr name="Group 2" id="2"/>
          <p:cNvGrpSpPr/>
          <p:nvPr/>
        </p:nvGrpSpPr>
        <p:grpSpPr>
          <a:xfrm rot="0">
            <a:off x="-19050" y="0"/>
            <a:ext cx="2738242" cy="10287000"/>
            <a:chOff x="0" y="0"/>
            <a:chExt cx="3650990" cy="13716000"/>
          </a:xfrm>
        </p:grpSpPr>
        <p:sp>
          <p:nvSpPr>
            <p:cNvPr name="Freeform 3" id="3"/>
            <p:cNvSpPr/>
            <p:nvPr/>
          </p:nvSpPr>
          <p:spPr>
            <a:xfrm flipH="true" flipV="false" rot="0">
              <a:off x="0" y="0"/>
              <a:ext cx="3650996" cy="13716000"/>
            </a:xfrm>
            <a:custGeom>
              <a:avLst/>
              <a:gdLst/>
              <a:ahLst/>
              <a:cxnLst/>
              <a:rect r="r" b="b" t="t" l="l"/>
              <a:pathLst>
                <a:path h="13716000" w="3650996">
                  <a:moveTo>
                    <a:pt x="3650996" y="0"/>
                  </a:moveTo>
                  <a:lnTo>
                    <a:pt x="0" y="0"/>
                  </a:lnTo>
                  <a:lnTo>
                    <a:pt x="0" y="13716000"/>
                  </a:lnTo>
                  <a:lnTo>
                    <a:pt x="3650996" y="13716000"/>
                  </a:lnTo>
                  <a:lnTo>
                    <a:pt x="3650996" y="0"/>
                  </a:lnTo>
                  <a:close/>
                </a:path>
              </a:pathLst>
            </a:custGeom>
            <a:blipFill>
              <a:blip r:embed="rId2"/>
              <a:stretch>
                <a:fillRect l="-233798" t="0" r="-233798" b="0"/>
              </a:stretch>
            </a:blipFill>
          </p:spPr>
        </p:sp>
      </p:grpSp>
      <p:sp>
        <p:nvSpPr>
          <p:cNvPr name="Freeform 4" id="4"/>
          <p:cNvSpPr/>
          <p:nvPr/>
        </p:nvSpPr>
        <p:spPr>
          <a:xfrm flipH="false" flipV="false" rot="0">
            <a:off x="2214718" y="1593003"/>
            <a:ext cx="16073282" cy="8540670"/>
          </a:xfrm>
          <a:custGeom>
            <a:avLst/>
            <a:gdLst/>
            <a:ahLst/>
            <a:cxnLst/>
            <a:rect r="r" b="b" t="t" l="l"/>
            <a:pathLst>
              <a:path h="8540670" w="16073282">
                <a:moveTo>
                  <a:pt x="0" y="0"/>
                </a:moveTo>
                <a:lnTo>
                  <a:pt x="16073282" y="0"/>
                </a:lnTo>
                <a:lnTo>
                  <a:pt x="16073282" y="8540670"/>
                </a:lnTo>
                <a:lnTo>
                  <a:pt x="0" y="8540670"/>
                </a:lnTo>
                <a:lnTo>
                  <a:pt x="0" y="0"/>
                </a:lnTo>
                <a:close/>
              </a:path>
            </a:pathLst>
          </a:custGeom>
          <a:blipFill>
            <a:blip r:embed="rId3">
              <a:extLst>
                <a:ext uri="{96DAC541-7B7A-43D3-8B79-37D633B846F1}">
                  <asvg:svgBlip xmlns:asvg="http://schemas.microsoft.com/office/drawing/2016/SVG/main" r:embed="rId4"/>
                </a:ext>
              </a:extLst>
            </a:blip>
            <a:stretch>
              <a:fillRect l="0" t="-3" r="0" b="-3"/>
            </a:stretch>
          </a:blipFill>
        </p:spPr>
      </p:sp>
      <p:grpSp>
        <p:nvGrpSpPr>
          <p:cNvPr name="Group 5" id="5"/>
          <p:cNvGrpSpPr/>
          <p:nvPr/>
        </p:nvGrpSpPr>
        <p:grpSpPr>
          <a:xfrm rot="0">
            <a:off x="14973807" y="9162414"/>
            <a:ext cx="3112038" cy="910270"/>
            <a:chOff x="0" y="0"/>
            <a:chExt cx="4149384" cy="1213694"/>
          </a:xfrm>
        </p:grpSpPr>
        <p:sp>
          <p:nvSpPr>
            <p:cNvPr name="Freeform 6" id="6"/>
            <p:cNvSpPr/>
            <p:nvPr/>
          </p:nvSpPr>
          <p:spPr>
            <a:xfrm flipH="false" flipV="false" rot="0">
              <a:off x="0" y="0"/>
              <a:ext cx="4149344" cy="1213739"/>
            </a:xfrm>
            <a:custGeom>
              <a:avLst/>
              <a:gdLst/>
              <a:ahLst/>
              <a:cxnLst/>
              <a:rect r="r" b="b" t="t" l="l"/>
              <a:pathLst>
                <a:path h="1213739" w="4149344">
                  <a:moveTo>
                    <a:pt x="0" y="0"/>
                  </a:moveTo>
                  <a:lnTo>
                    <a:pt x="4149344" y="0"/>
                  </a:lnTo>
                  <a:lnTo>
                    <a:pt x="4149344" y="1213739"/>
                  </a:lnTo>
                  <a:lnTo>
                    <a:pt x="0" y="1213739"/>
                  </a:lnTo>
                  <a:lnTo>
                    <a:pt x="0" y="0"/>
                  </a:lnTo>
                  <a:close/>
                </a:path>
              </a:pathLst>
            </a:custGeom>
            <a:blipFill>
              <a:blip r:embed="rId5"/>
              <a:stretch>
                <a:fillRect l="-41" t="0" r="-42" b="3"/>
              </a:stretch>
            </a:blipFill>
          </p:spPr>
        </p:sp>
      </p:grpSp>
      <p:sp>
        <p:nvSpPr>
          <p:cNvPr name="Freeform 7" id="7"/>
          <p:cNvSpPr/>
          <p:nvPr/>
        </p:nvSpPr>
        <p:spPr>
          <a:xfrm flipH="false" flipV="false" rot="0">
            <a:off x="10013157" y="4360392"/>
            <a:ext cx="1091234" cy="1314714"/>
          </a:xfrm>
          <a:custGeom>
            <a:avLst/>
            <a:gdLst/>
            <a:ahLst/>
            <a:cxnLst/>
            <a:rect r="r" b="b" t="t" l="l"/>
            <a:pathLst>
              <a:path h="1314714" w="1091234">
                <a:moveTo>
                  <a:pt x="0" y="0"/>
                </a:moveTo>
                <a:lnTo>
                  <a:pt x="1091234" y="0"/>
                </a:lnTo>
                <a:lnTo>
                  <a:pt x="1091234" y="1314714"/>
                </a:lnTo>
                <a:lnTo>
                  <a:pt x="0" y="1314714"/>
                </a:lnTo>
                <a:lnTo>
                  <a:pt x="0" y="0"/>
                </a:lnTo>
                <a:close/>
              </a:path>
            </a:pathLst>
          </a:custGeom>
          <a:blipFill>
            <a:blip r:embed="rId6">
              <a:extLst>
                <a:ext uri="{96DAC541-7B7A-43D3-8B79-37D633B846F1}">
                  <asvg:svgBlip xmlns:asvg="http://schemas.microsoft.com/office/drawing/2016/SVG/main" r:embed="rId7"/>
                </a:ext>
              </a:extLst>
            </a:blip>
            <a:stretch>
              <a:fillRect l="0" t="0" r="0" b="0"/>
            </a:stretch>
          </a:blipFill>
        </p:spPr>
      </p:sp>
      <p:grpSp>
        <p:nvGrpSpPr>
          <p:cNvPr name="Group 8" id="8"/>
          <p:cNvGrpSpPr/>
          <p:nvPr/>
        </p:nvGrpSpPr>
        <p:grpSpPr>
          <a:xfrm rot="0">
            <a:off x="10042382" y="4410493"/>
            <a:ext cx="1032783" cy="985752"/>
            <a:chOff x="0" y="0"/>
            <a:chExt cx="1377044" cy="1314337"/>
          </a:xfrm>
        </p:grpSpPr>
        <p:sp>
          <p:nvSpPr>
            <p:cNvPr name="Freeform 9" id="9"/>
            <p:cNvSpPr/>
            <p:nvPr/>
          </p:nvSpPr>
          <p:spPr>
            <a:xfrm flipH="false" flipV="false" rot="0">
              <a:off x="0" y="0"/>
              <a:ext cx="1376934" cy="1314323"/>
            </a:xfrm>
            <a:custGeom>
              <a:avLst/>
              <a:gdLst/>
              <a:ahLst/>
              <a:cxnLst/>
              <a:rect r="r" b="b" t="t" l="l"/>
              <a:pathLst>
                <a:path h="1314323" w="1376934">
                  <a:moveTo>
                    <a:pt x="688467" y="1016"/>
                  </a:moveTo>
                  <a:cubicBezTo>
                    <a:pt x="453390" y="0"/>
                    <a:pt x="235712" y="124841"/>
                    <a:pt x="117856" y="328295"/>
                  </a:cubicBezTo>
                  <a:cubicBezTo>
                    <a:pt x="0" y="531749"/>
                    <a:pt x="0" y="782701"/>
                    <a:pt x="117856" y="986028"/>
                  </a:cubicBezTo>
                  <a:cubicBezTo>
                    <a:pt x="235712" y="1189355"/>
                    <a:pt x="453390" y="1314323"/>
                    <a:pt x="688467" y="1313180"/>
                  </a:cubicBezTo>
                  <a:cubicBezTo>
                    <a:pt x="923544" y="1314196"/>
                    <a:pt x="1141222" y="1189355"/>
                    <a:pt x="1259078" y="986028"/>
                  </a:cubicBezTo>
                  <a:cubicBezTo>
                    <a:pt x="1376934" y="782701"/>
                    <a:pt x="1376934" y="531622"/>
                    <a:pt x="1259078" y="328168"/>
                  </a:cubicBezTo>
                  <a:cubicBezTo>
                    <a:pt x="1141222" y="124714"/>
                    <a:pt x="923671" y="0"/>
                    <a:pt x="688467" y="1016"/>
                  </a:cubicBezTo>
                  <a:close/>
                </a:path>
              </a:pathLst>
            </a:custGeom>
            <a:blipFill>
              <a:blip r:embed="rId8"/>
              <a:stretch>
                <a:fillRect l="-38637" t="-76" r="-38645" b="-87"/>
              </a:stretch>
            </a:blipFill>
          </p:spPr>
        </p:sp>
      </p:grpSp>
      <p:sp>
        <p:nvSpPr>
          <p:cNvPr name="Freeform 10" id="10"/>
          <p:cNvSpPr/>
          <p:nvPr/>
        </p:nvSpPr>
        <p:spPr>
          <a:xfrm flipH="false" flipV="false" rot="0">
            <a:off x="4785425" y="2587652"/>
            <a:ext cx="878950" cy="1058955"/>
          </a:xfrm>
          <a:custGeom>
            <a:avLst/>
            <a:gdLst/>
            <a:ahLst/>
            <a:cxnLst/>
            <a:rect r="r" b="b" t="t" l="l"/>
            <a:pathLst>
              <a:path h="1058955" w="878950">
                <a:moveTo>
                  <a:pt x="0" y="0"/>
                </a:moveTo>
                <a:lnTo>
                  <a:pt x="878951" y="0"/>
                </a:lnTo>
                <a:lnTo>
                  <a:pt x="878951" y="1058954"/>
                </a:lnTo>
                <a:lnTo>
                  <a:pt x="0" y="1058954"/>
                </a:lnTo>
                <a:lnTo>
                  <a:pt x="0" y="0"/>
                </a:lnTo>
                <a:close/>
              </a:path>
            </a:pathLst>
          </a:custGeom>
          <a:blipFill>
            <a:blip r:embed="rId9">
              <a:extLst>
                <a:ext uri="{96DAC541-7B7A-43D3-8B79-37D633B846F1}">
                  <asvg:svgBlip xmlns:asvg="http://schemas.microsoft.com/office/drawing/2016/SVG/main" r:embed="rId10"/>
                </a:ext>
              </a:extLst>
            </a:blip>
            <a:stretch>
              <a:fillRect l="0" t="0" r="0" b="0"/>
            </a:stretch>
          </a:blipFill>
        </p:spPr>
      </p:sp>
      <p:grpSp>
        <p:nvGrpSpPr>
          <p:cNvPr name="Group 11" id="11"/>
          <p:cNvGrpSpPr/>
          <p:nvPr/>
        </p:nvGrpSpPr>
        <p:grpSpPr>
          <a:xfrm rot="0">
            <a:off x="4808966" y="2628006"/>
            <a:ext cx="831870" cy="793988"/>
            <a:chOff x="0" y="0"/>
            <a:chExt cx="1109160" cy="1058651"/>
          </a:xfrm>
        </p:grpSpPr>
        <p:sp>
          <p:nvSpPr>
            <p:cNvPr name="Freeform 12" id="12"/>
            <p:cNvSpPr/>
            <p:nvPr/>
          </p:nvSpPr>
          <p:spPr>
            <a:xfrm flipH="false" flipV="false" rot="0">
              <a:off x="-127" y="0"/>
              <a:ext cx="1109218" cy="1058672"/>
            </a:xfrm>
            <a:custGeom>
              <a:avLst/>
              <a:gdLst/>
              <a:ahLst/>
              <a:cxnLst/>
              <a:rect r="r" b="b" t="t" l="l"/>
              <a:pathLst>
                <a:path h="1058672" w="1109218">
                  <a:moveTo>
                    <a:pt x="554736" y="889"/>
                  </a:moveTo>
                  <a:cubicBezTo>
                    <a:pt x="365379" y="0"/>
                    <a:pt x="189992" y="100584"/>
                    <a:pt x="94996" y="264414"/>
                  </a:cubicBezTo>
                  <a:cubicBezTo>
                    <a:pt x="0" y="428244"/>
                    <a:pt x="127" y="630428"/>
                    <a:pt x="94996" y="794258"/>
                  </a:cubicBezTo>
                  <a:cubicBezTo>
                    <a:pt x="189865" y="958088"/>
                    <a:pt x="365379" y="1058672"/>
                    <a:pt x="554736" y="1057783"/>
                  </a:cubicBezTo>
                  <a:cubicBezTo>
                    <a:pt x="744093" y="1058672"/>
                    <a:pt x="919480" y="958088"/>
                    <a:pt x="1014349" y="794258"/>
                  </a:cubicBezTo>
                  <a:cubicBezTo>
                    <a:pt x="1109218" y="630428"/>
                    <a:pt x="1109218" y="428244"/>
                    <a:pt x="1014349" y="264414"/>
                  </a:cubicBezTo>
                  <a:cubicBezTo>
                    <a:pt x="919480" y="100584"/>
                    <a:pt x="744093" y="0"/>
                    <a:pt x="554736" y="889"/>
                  </a:cubicBezTo>
                  <a:close/>
                </a:path>
              </a:pathLst>
            </a:custGeom>
            <a:blipFill>
              <a:blip r:embed="rId11"/>
              <a:stretch>
                <a:fillRect l="-38627" t="-83" r="-38638" b="-81"/>
              </a:stretch>
            </a:blipFill>
          </p:spPr>
        </p:sp>
      </p:grpSp>
      <p:sp>
        <p:nvSpPr>
          <p:cNvPr name="Freeform 13" id="13"/>
          <p:cNvSpPr/>
          <p:nvPr/>
        </p:nvSpPr>
        <p:spPr>
          <a:xfrm flipH="false" flipV="false" rot="0">
            <a:off x="6251712" y="5783901"/>
            <a:ext cx="1005962" cy="1211978"/>
          </a:xfrm>
          <a:custGeom>
            <a:avLst/>
            <a:gdLst/>
            <a:ahLst/>
            <a:cxnLst/>
            <a:rect r="r" b="b" t="t" l="l"/>
            <a:pathLst>
              <a:path h="1211978" w="1005962">
                <a:moveTo>
                  <a:pt x="0" y="0"/>
                </a:moveTo>
                <a:lnTo>
                  <a:pt x="1005962" y="0"/>
                </a:lnTo>
                <a:lnTo>
                  <a:pt x="1005962" y="1211978"/>
                </a:lnTo>
                <a:lnTo>
                  <a:pt x="0" y="1211978"/>
                </a:lnTo>
                <a:lnTo>
                  <a:pt x="0" y="0"/>
                </a:lnTo>
                <a:close/>
              </a:path>
            </a:pathLst>
          </a:custGeom>
          <a:blipFill>
            <a:blip r:embed="rId12">
              <a:extLst>
                <a:ext uri="{96DAC541-7B7A-43D3-8B79-37D633B846F1}">
                  <asvg:svgBlip xmlns:asvg="http://schemas.microsoft.com/office/drawing/2016/SVG/main" r:embed="rId13"/>
                </a:ext>
              </a:extLst>
            </a:blip>
            <a:stretch>
              <a:fillRect l="0" t="0" r="0" b="0"/>
            </a:stretch>
          </a:blipFill>
        </p:spPr>
      </p:sp>
      <p:grpSp>
        <p:nvGrpSpPr>
          <p:cNvPr name="Group 14" id="14"/>
          <p:cNvGrpSpPr/>
          <p:nvPr/>
        </p:nvGrpSpPr>
        <p:grpSpPr>
          <a:xfrm rot="0">
            <a:off x="6278654" y="5830087"/>
            <a:ext cx="952078" cy="908723"/>
            <a:chOff x="0" y="0"/>
            <a:chExt cx="1269438" cy="1211630"/>
          </a:xfrm>
        </p:grpSpPr>
        <p:sp>
          <p:nvSpPr>
            <p:cNvPr name="Freeform 15" id="15"/>
            <p:cNvSpPr/>
            <p:nvPr/>
          </p:nvSpPr>
          <p:spPr>
            <a:xfrm flipH="false" flipV="false" rot="0">
              <a:off x="-127" y="0"/>
              <a:ext cx="1269492" cy="1211707"/>
            </a:xfrm>
            <a:custGeom>
              <a:avLst/>
              <a:gdLst/>
              <a:ahLst/>
              <a:cxnLst/>
              <a:rect r="r" b="b" t="t" l="l"/>
              <a:pathLst>
                <a:path h="1211707" w="1269492">
                  <a:moveTo>
                    <a:pt x="634873" y="1016"/>
                  </a:moveTo>
                  <a:cubicBezTo>
                    <a:pt x="418084" y="0"/>
                    <a:pt x="217424" y="115062"/>
                    <a:pt x="108712" y="302641"/>
                  </a:cubicBezTo>
                  <a:cubicBezTo>
                    <a:pt x="0" y="490220"/>
                    <a:pt x="127" y="721487"/>
                    <a:pt x="108712" y="909066"/>
                  </a:cubicBezTo>
                  <a:cubicBezTo>
                    <a:pt x="217297" y="1096645"/>
                    <a:pt x="418084" y="1211580"/>
                    <a:pt x="634873" y="1210691"/>
                  </a:cubicBezTo>
                  <a:cubicBezTo>
                    <a:pt x="851662" y="1211707"/>
                    <a:pt x="1052322" y="1096645"/>
                    <a:pt x="1160907" y="909066"/>
                  </a:cubicBezTo>
                  <a:cubicBezTo>
                    <a:pt x="1269492" y="721487"/>
                    <a:pt x="1269492" y="490220"/>
                    <a:pt x="1160907" y="302641"/>
                  </a:cubicBezTo>
                  <a:cubicBezTo>
                    <a:pt x="1052322" y="115062"/>
                    <a:pt x="851535" y="0"/>
                    <a:pt x="634873" y="1016"/>
                  </a:cubicBezTo>
                  <a:close/>
                </a:path>
              </a:pathLst>
            </a:custGeom>
            <a:blipFill>
              <a:blip r:embed="rId14"/>
              <a:stretch>
                <a:fillRect l="-38628" t="-83" r="-38638" b="-77"/>
              </a:stretch>
            </a:blipFill>
          </p:spPr>
        </p:sp>
      </p:grpSp>
      <p:sp>
        <p:nvSpPr>
          <p:cNvPr name="Freeform 16" id="16"/>
          <p:cNvSpPr/>
          <p:nvPr/>
        </p:nvSpPr>
        <p:spPr>
          <a:xfrm flipH="false" flipV="false" rot="0">
            <a:off x="5123299" y="4059002"/>
            <a:ext cx="900315" cy="1084697"/>
          </a:xfrm>
          <a:custGeom>
            <a:avLst/>
            <a:gdLst/>
            <a:ahLst/>
            <a:cxnLst/>
            <a:rect r="r" b="b" t="t" l="l"/>
            <a:pathLst>
              <a:path h="1084697" w="900315">
                <a:moveTo>
                  <a:pt x="0" y="0"/>
                </a:moveTo>
                <a:lnTo>
                  <a:pt x="900316" y="0"/>
                </a:lnTo>
                <a:lnTo>
                  <a:pt x="900316" y="1084696"/>
                </a:lnTo>
                <a:lnTo>
                  <a:pt x="0" y="1084696"/>
                </a:lnTo>
                <a:lnTo>
                  <a:pt x="0" y="0"/>
                </a:lnTo>
                <a:close/>
              </a:path>
            </a:pathLst>
          </a:custGeom>
          <a:blipFill>
            <a:blip r:embed="rId15">
              <a:extLst>
                <a:ext uri="{96DAC541-7B7A-43D3-8B79-37D633B846F1}">
                  <asvg:svgBlip xmlns:asvg="http://schemas.microsoft.com/office/drawing/2016/SVG/main" r:embed="rId16"/>
                </a:ext>
              </a:extLst>
            </a:blip>
            <a:stretch>
              <a:fillRect l="0" t="0" r="0" b="0"/>
            </a:stretch>
          </a:blipFill>
        </p:spPr>
      </p:sp>
      <p:grpSp>
        <p:nvGrpSpPr>
          <p:cNvPr name="Group 17" id="17"/>
          <p:cNvGrpSpPr/>
          <p:nvPr/>
        </p:nvGrpSpPr>
        <p:grpSpPr>
          <a:xfrm rot="0">
            <a:off x="5147412" y="4100337"/>
            <a:ext cx="852091" cy="813289"/>
            <a:chOff x="0" y="0"/>
            <a:chExt cx="1136121" cy="1084385"/>
          </a:xfrm>
        </p:grpSpPr>
        <p:sp>
          <p:nvSpPr>
            <p:cNvPr name="Freeform 18" id="18"/>
            <p:cNvSpPr/>
            <p:nvPr/>
          </p:nvSpPr>
          <p:spPr>
            <a:xfrm flipH="false" flipV="false" rot="0">
              <a:off x="0" y="0"/>
              <a:ext cx="1136142" cy="1084453"/>
            </a:xfrm>
            <a:custGeom>
              <a:avLst/>
              <a:gdLst/>
              <a:ahLst/>
              <a:cxnLst/>
              <a:rect r="r" b="b" t="t" l="l"/>
              <a:pathLst>
                <a:path h="1084453" w="1136142">
                  <a:moveTo>
                    <a:pt x="568071" y="889"/>
                  </a:moveTo>
                  <a:cubicBezTo>
                    <a:pt x="374142" y="0"/>
                    <a:pt x="194437" y="102997"/>
                    <a:pt x="97282" y="270891"/>
                  </a:cubicBezTo>
                  <a:cubicBezTo>
                    <a:pt x="127" y="438785"/>
                    <a:pt x="0" y="645668"/>
                    <a:pt x="97282" y="813562"/>
                  </a:cubicBezTo>
                  <a:cubicBezTo>
                    <a:pt x="194564" y="981456"/>
                    <a:pt x="374142" y="1084453"/>
                    <a:pt x="568071" y="1083564"/>
                  </a:cubicBezTo>
                  <a:cubicBezTo>
                    <a:pt x="762000" y="1084326"/>
                    <a:pt x="941705" y="981456"/>
                    <a:pt x="1038860" y="813562"/>
                  </a:cubicBezTo>
                  <a:cubicBezTo>
                    <a:pt x="1136015" y="645668"/>
                    <a:pt x="1136142" y="438658"/>
                    <a:pt x="1038860" y="270891"/>
                  </a:cubicBezTo>
                  <a:cubicBezTo>
                    <a:pt x="941578" y="103124"/>
                    <a:pt x="762000" y="0"/>
                    <a:pt x="568071" y="889"/>
                  </a:cubicBezTo>
                  <a:close/>
                </a:path>
              </a:pathLst>
            </a:custGeom>
            <a:blipFill>
              <a:blip r:embed="rId17"/>
              <a:stretch>
                <a:fillRect l="-38642" t="-81" r="-38641" b="-75"/>
              </a:stretch>
            </a:blipFill>
          </p:spPr>
        </p:sp>
      </p:grpSp>
      <p:sp>
        <p:nvSpPr>
          <p:cNvPr name="Freeform 19" id="19"/>
          <p:cNvSpPr/>
          <p:nvPr/>
        </p:nvSpPr>
        <p:spPr>
          <a:xfrm flipH="false" flipV="false" rot="0">
            <a:off x="10013157" y="2087291"/>
            <a:ext cx="1091234" cy="1314714"/>
          </a:xfrm>
          <a:custGeom>
            <a:avLst/>
            <a:gdLst/>
            <a:ahLst/>
            <a:cxnLst/>
            <a:rect r="r" b="b" t="t" l="l"/>
            <a:pathLst>
              <a:path h="1314714" w="1091234">
                <a:moveTo>
                  <a:pt x="0" y="0"/>
                </a:moveTo>
                <a:lnTo>
                  <a:pt x="1091234" y="0"/>
                </a:lnTo>
                <a:lnTo>
                  <a:pt x="1091234" y="1314714"/>
                </a:lnTo>
                <a:lnTo>
                  <a:pt x="0" y="1314714"/>
                </a:lnTo>
                <a:lnTo>
                  <a:pt x="0" y="0"/>
                </a:lnTo>
                <a:close/>
              </a:path>
            </a:pathLst>
          </a:custGeom>
          <a:blipFill>
            <a:blip r:embed="rId6">
              <a:extLst>
                <a:ext uri="{96DAC541-7B7A-43D3-8B79-37D633B846F1}">
                  <asvg:svgBlip xmlns:asvg="http://schemas.microsoft.com/office/drawing/2016/SVG/main" r:embed="rId7"/>
                </a:ext>
              </a:extLst>
            </a:blip>
            <a:stretch>
              <a:fillRect l="0" t="0" r="0" b="0"/>
            </a:stretch>
          </a:blipFill>
        </p:spPr>
      </p:sp>
      <p:grpSp>
        <p:nvGrpSpPr>
          <p:cNvPr name="Group 20" id="20"/>
          <p:cNvGrpSpPr/>
          <p:nvPr/>
        </p:nvGrpSpPr>
        <p:grpSpPr>
          <a:xfrm rot="0">
            <a:off x="10042382" y="2137391"/>
            <a:ext cx="1032783" cy="985752"/>
            <a:chOff x="0" y="0"/>
            <a:chExt cx="1377044" cy="1314337"/>
          </a:xfrm>
        </p:grpSpPr>
        <p:sp>
          <p:nvSpPr>
            <p:cNvPr name="Freeform 21" id="21"/>
            <p:cNvSpPr/>
            <p:nvPr/>
          </p:nvSpPr>
          <p:spPr>
            <a:xfrm flipH="false" flipV="false" rot="0">
              <a:off x="0" y="0"/>
              <a:ext cx="1376934" cy="1314323"/>
            </a:xfrm>
            <a:custGeom>
              <a:avLst/>
              <a:gdLst/>
              <a:ahLst/>
              <a:cxnLst/>
              <a:rect r="r" b="b" t="t" l="l"/>
              <a:pathLst>
                <a:path h="1314323" w="1376934">
                  <a:moveTo>
                    <a:pt x="688467" y="1016"/>
                  </a:moveTo>
                  <a:cubicBezTo>
                    <a:pt x="453390" y="0"/>
                    <a:pt x="235712" y="124841"/>
                    <a:pt x="117856" y="328295"/>
                  </a:cubicBezTo>
                  <a:cubicBezTo>
                    <a:pt x="0" y="531749"/>
                    <a:pt x="0" y="782701"/>
                    <a:pt x="117856" y="986028"/>
                  </a:cubicBezTo>
                  <a:cubicBezTo>
                    <a:pt x="235712" y="1189355"/>
                    <a:pt x="453390" y="1314323"/>
                    <a:pt x="688467" y="1313180"/>
                  </a:cubicBezTo>
                  <a:cubicBezTo>
                    <a:pt x="923544" y="1314196"/>
                    <a:pt x="1141222" y="1189355"/>
                    <a:pt x="1259078" y="986028"/>
                  </a:cubicBezTo>
                  <a:cubicBezTo>
                    <a:pt x="1376934" y="782701"/>
                    <a:pt x="1376934" y="531622"/>
                    <a:pt x="1259078" y="328168"/>
                  </a:cubicBezTo>
                  <a:cubicBezTo>
                    <a:pt x="1141222" y="124714"/>
                    <a:pt x="923671" y="0"/>
                    <a:pt x="688467" y="1016"/>
                  </a:cubicBezTo>
                  <a:close/>
                </a:path>
              </a:pathLst>
            </a:custGeom>
            <a:blipFill>
              <a:blip r:embed="rId18"/>
              <a:stretch>
                <a:fillRect l="-38637" t="-76" r="-38645" b="-87"/>
              </a:stretch>
            </a:blipFill>
          </p:spPr>
        </p:sp>
      </p:grpSp>
      <p:sp>
        <p:nvSpPr>
          <p:cNvPr name="Freeform 22" id="22"/>
          <p:cNvSpPr/>
          <p:nvPr/>
        </p:nvSpPr>
        <p:spPr>
          <a:xfrm flipH="false" flipV="false" rot="0">
            <a:off x="13286511" y="2587652"/>
            <a:ext cx="1091234" cy="1314714"/>
          </a:xfrm>
          <a:custGeom>
            <a:avLst/>
            <a:gdLst/>
            <a:ahLst/>
            <a:cxnLst/>
            <a:rect r="r" b="b" t="t" l="l"/>
            <a:pathLst>
              <a:path h="1314714" w="1091234">
                <a:moveTo>
                  <a:pt x="0" y="0"/>
                </a:moveTo>
                <a:lnTo>
                  <a:pt x="1091234" y="0"/>
                </a:lnTo>
                <a:lnTo>
                  <a:pt x="1091234" y="1314714"/>
                </a:lnTo>
                <a:lnTo>
                  <a:pt x="0" y="1314714"/>
                </a:lnTo>
                <a:lnTo>
                  <a:pt x="0" y="0"/>
                </a:lnTo>
                <a:close/>
              </a:path>
            </a:pathLst>
          </a:custGeom>
          <a:blipFill>
            <a:blip r:embed="rId6">
              <a:extLst>
                <a:ext uri="{96DAC541-7B7A-43D3-8B79-37D633B846F1}">
                  <asvg:svgBlip xmlns:asvg="http://schemas.microsoft.com/office/drawing/2016/SVG/main" r:embed="rId7"/>
                </a:ext>
              </a:extLst>
            </a:blip>
            <a:stretch>
              <a:fillRect l="0" t="0" r="0" b="0"/>
            </a:stretch>
          </a:blipFill>
        </p:spPr>
      </p:sp>
      <p:grpSp>
        <p:nvGrpSpPr>
          <p:cNvPr name="Group 23" id="23"/>
          <p:cNvGrpSpPr/>
          <p:nvPr/>
        </p:nvGrpSpPr>
        <p:grpSpPr>
          <a:xfrm rot="0">
            <a:off x="13315736" y="2637752"/>
            <a:ext cx="1032783" cy="985752"/>
            <a:chOff x="0" y="0"/>
            <a:chExt cx="1377044" cy="1314337"/>
          </a:xfrm>
        </p:grpSpPr>
        <p:sp>
          <p:nvSpPr>
            <p:cNvPr name="Freeform 24" id="24"/>
            <p:cNvSpPr/>
            <p:nvPr/>
          </p:nvSpPr>
          <p:spPr>
            <a:xfrm flipH="false" flipV="false" rot="0">
              <a:off x="0" y="0"/>
              <a:ext cx="1376934" cy="1314323"/>
            </a:xfrm>
            <a:custGeom>
              <a:avLst/>
              <a:gdLst/>
              <a:ahLst/>
              <a:cxnLst/>
              <a:rect r="r" b="b" t="t" l="l"/>
              <a:pathLst>
                <a:path h="1314323" w="1376934">
                  <a:moveTo>
                    <a:pt x="688467" y="1016"/>
                  </a:moveTo>
                  <a:cubicBezTo>
                    <a:pt x="453390" y="0"/>
                    <a:pt x="235712" y="124841"/>
                    <a:pt x="117856" y="328295"/>
                  </a:cubicBezTo>
                  <a:cubicBezTo>
                    <a:pt x="0" y="531749"/>
                    <a:pt x="0" y="782701"/>
                    <a:pt x="117856" y="986028"/>
                  </a:cubicBezTo>
                  <a:cubicBezTo>
                    <a:pt x="235712" y="1189355"/>
                    <a:pt x="453390" y="1314323"/>
                    <a:pt x="688467" y="1313180"/>
                  </a:cubicBezTo>
                  <a:cubicBezTo>
                    <a:pt x="923544" y="1314196"/>
                    <a:pt x="1141222" y="1189355"/>
                    <a:pt x="1259078" y="986028"/>
                  </a:cubicBezTo>
                  <a:cubicBezTo>
                    <a:pt x="1376934" y="782701"/>
                    <a:pt x="1376934" y="531622"/>
                    <a:pt x="1259078" y="328168"/>
                  </a:cubicBezTo>
                  <a:cubicBezTo>
                    <a:pt x="1141222" y="124714"/>
                    <a:pt x="923671" y="0"/>
                    <a:pt x="688467" y="1016"/>
                  </a:cubicBezTo>
                  <a:close/>
                </a:path>
              </a:pathLst>
            </a:custGeom>
            <a:blipFill>
              <a:blip r:embed="rId19"/>
              <a:stretch>
                <a:fillRect l="-38637" t="-76" r="-38645" b="-87"/>
              </a:stretch>
            </a:blipFill>
          </p:spPr>
        </p:sp>
      </p:grpSp>
      <p:sp>
        <p:nvSpPr>
          <p:cNvPr name="TextBox 25" id="25"/>
          <p:cNvSpPr txBox="true"/>
          <p:nvPr/>
        </p:nvSpPr>
        <p:spPr>
          <a:xfrm rot="0">
            <a:off x="3149820" y="-376920"/>
            <a:ext cx="14624958" cy="1413603"/>
          </a:xfrm>
          <a:prstGeom prst="rect">
            <a:avLst/>
          </a:prstGeom>
        </p:spPr>
        <p:txBody>
          <a:bodyPr anchor="t" rtlCol="false" tIns="0" lIns="0" bIns="0" rIns="0">
            <a:spAutoFit/>
          </a:bodyPr>
          <a:lstStyle/>
          <a:p>
            <a:pPr algn="l">
              <a:lnSpc>
                <a:spcPts val="9021"/>
              </a:lnSpc>
            </a:pPr>
            <a:r>
              <a:rPr lang="en-US" sz="3900" spc="6">
                <a:solidFill>
                  <a:srgbClr val="373372"/>
                </a:solidFill>
                <a:latin typeface="Century Gothic Paneuropean"/>
                <a:ea typeface="Century Gothic Paneuropean"/>
                <a:cs typeface="Century Gothic Paneuropean"/>
                <a:sym typeface="Century Gothic Paneuropean"/>
              </a:rPr>
              <a:t>Nuestros números de Memorandos de Entendimiento (MoU)</a:t>
            </a:r>
          </a:p>
        </p:txBody>
      </p:sp>
      <p:sp>
        <p:nvSpPr>
          <p:cNvPr name="TextBox 26" id="26"/>
          <p:cNvSpPr txBox="true"/>
          <p:nvPr/>
        </p:nvSpPr>
        <p:spPr>
          <a:xfrm rot="0">
            <a:off x="3880320" y="1021503"/>
            <a:ext cx="3117494" cy="566688"/>
          </a:xfrm>
          <a:prstGeom prst="rect">
            <a:avLst/>
          </a:prstGeom>
        </p:spPr>
        <p:txBody>
          <a:bodyPr anchor="t" rtlCol="false" tIns="0" lIns="0" bIns="0" rIns="0">
            <a:spAutoFit/>
          </a:bodyPr>
          <a:lstStyle/>
          <a:p>
            <a:pPr algn="l">
              <a:lnSpc>
                <a:spcPts val="4200"/>
              </a:lnSpc>
            </a:pPr>
            <a:r>
              <a:rPr lang="en-US" sz="3000" spc="3">
                <a:solidFill>
                  <a:srgbClr val="373372"/>
                </a:solidFill>
                <a:latin typeface="Century Gothic Paneuropean"/>
                <a:ea typeface="Century Gothic Paneuropean"/>
                <a:cs typeface="Century Gothic Paneuropean"/>
                <a:sym typeface="Century Gothic Paneuropean"/>
              </a:rPr>
              <a:t>Por continente</a:t>
            </a:r>
          </a:p>
        </p:txBody>
      </p:sp>
    </p:spTree>
  </p:cSld>
  <p:clrMapOvr>
    <a:masterClrMapping/>
  </p:clrMapOvr>
</p:sld>
</file>

<file path=ppt/slides/slide17.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6375832" y="5507720"/>
            <a:ext cx="8366265" cy="937842"/>
          </a:xfrm>
          <a:custGeom>
            <a:avLst/>
            <a:gdLst/>
            <a:ahLst/>
            <a:cxnLst/>
            <a:rect r="r" b="b" t="t" l="l"/>
            <a:pathLst>
              <a:path h="937842" w="8366265">
                <a:moveTo>
                  <a:pt x="0" y="0"/>
                </a:moveTo>
                <a:lnTo>
                  <a:pt x="8366266" y="0"/>
                </a:lnTo>
                <a:lnTo>
                  <a:pt x="8366266" y="937842"/>
                </a:lnTo>
                <a:lnTo>
                  <a:pt x="0" y="937842"/>
                </a:lnTo>
                <a:lnTo>
                  <a:pt x="0" y="0"/>
                </a:lnTo>
                <a:close/>
              </a:path>
            </a:pathLst>
          </a:custGeom>
          <a:blipFill>
            <a:blip r:embed="rId2">
              <a:extLst>
                <a:ext uri="{96DAC541-7B7A-43D3-8B79-37D633B846F1}">
                  <asvg:svgBlip xmlns:asvg="http://schemas.microsoft.com/office/drawing/2016/SVG/main" r:embed="rId3"/>
                </a:ext>
              </a:extLst>
            </a:blip>
            <a:stretch>
              <a:fillRect l="0" t="-236" r="0" b="-236"/>
            </a:stretch>
          </a:blipFill>
        </p:spPr>
      </p:sp>
      <p:sp>
        <p:nvSpPr>
          <p:cNvPr name="Freeform 3" id="3"/>
          <p:cNvSpPr/>
          <p:nvPr/>
        </p:nvSpPr>
        <p:spPr>
          <a:xfrm flipH="false" flipV="false" rot="0">
            <a:off x="6375832" y="2795205"/>
            <a:ext cx="8363212" cy="937500"/>
          </a:xfrm>
          <a:custGeom>
            <a:avLst/>
            <a:gdLst/>
            <a:ahLst/>
            <a:cxnLst/>
            <a:rect r="r" b="b" t="t" l="l"/>
            <a:pathLst>
              <a:path h="937500" w="8363212">
                <a:moveTo>
                  <a:pt x="0" y="0"/>
                </a:moveTo>
                <a:lnTo>
                  <a:pt x="8363213" y="0"/>
                </a:lnTo>
                <a:lnTo>
                  <a:pt x="8363213" y="937500"/>
                </a:lnTo>
                <a:lnTo>
                  <a:pt x="0" y="937500"/>
                </a:lnTo>
                <a:lnTo>
                  <a:pt x="0" y="0"/>
                </a:lnTo>
                <a:close/>
              </a:path>
            </a:pathLst>
          </a:custGeom>
          <a:blipFill>
            <a:blip r:embed="rId4">
              <a:extLst>
                <a:ext uri="{96DAC541-7B7A-43D3-8B79-37D633B846F1}">
                  <asvg:svgBlip xmlns:asvg="http://schemas.microsoft.com/office/drawing/2016/SVG/main" r:embed="rId5"/>
                </a:ext>
              </a:extLst>
            </a:blip>
            <a:stretch>
              <a:fillRect l="0" t="-236" r="0" b="-236"/>
            </a:stretch>
          </a:blipFill>
        </p:spPr>
      </p:sp>
      <p:sp>
        <p:nvSpPr>
          <p:cNvPr name="Freeform 4" id="4"/>
          <p:cNvSpPr/>
          <p:nvPr/>
        </p:nvSpPr>
        <p:spPr>
          <a:xfrm flipH="false" flipV="false" rot="0">
            <a:off x="6375832" y="4194566"/>
            <a:ext cx="8363212" cy="937500"/>
          </a:xfrm>
          <a:custGeom>
            <a:avLst/>
            <a:gdLst/>
            <a:ahLst/>
            <a:cxnLst/>
            <a:rect r="r" b="b" t="t" l="l"/>
            <a:pathLst>
              <a:path h="937500" w="8363212">
                <a:moveTo>
                  <a:pt x="0" y="0"/>
                </a:moveTo>
                <a:lnTo>
                  <a:pt x="8363213" y="0"/>
                </a:lnTo>
                <a:lnTo>
                  <a:pt x="8363213" y="937500"/>
                </a:lnTo>
                <a:lnTo>
                  <a:pt x="0" y="937500"/>
                </a:lnTo>
                <a:lnTo>
                  <a:pt x="0" y="0"/>
                </a:lnTo>
                <a:close/>
              </a:path>
            </a:pathLst>
          </a:custGeom>
          <a:blipFill>
            <a:blip r:embed="rId6">
              <a:extLst>
                <a:ext uri="{96DAC541-7B7A-43D3-8B79-37D633B846F1}">
                  <asvg:svgBlip xmlns:asvg="http://schemas.microsoft.com/office/drawing/2016/SVG/main" r:embed="rId7"/>
                </a:ext>
              </a:extLst>
            </a:blip>
            <a:stretch>
              <a:fillRect l="0" t="-236" r="0" b="-236"/>
            </a:stretch>
          </a:blipFill>
        </p:spPr>
      </p:sp>
      <p:sp>
        <p:nvSpPr>
          <p:cNvPr name="Freeform 5" id="5"/>
          <p:cNvSpPr/>
          <p:nvPr/>
        </p:nvSpPr>
        <p:spPr>
          <a:xfrm flipH="false" flipV="false" rot="0">
            <a:off x="6375846" y="1395846"/>
            <a:ext cx="8363199" cy="937498"/>
          </a:xfrm>
          <a:custGeom>
            <a:avLst/>
            <a:gdLst/>
            <a:ahLst/>
            <a:cxnLst/>
            <a:rect r="r" b="b" t="t" l="l"/>
            <a:pathLst>
              <a:path h="937498" w="8363199">
                <a:moveTo>
                  <a:pt x="0" y="0"/>
                </a:moveTo>
                <a:lnTo>
                  <a:pt x="8363199" y="0"/>
                </a:lnTo>
                <a:lnTo>
                  <a:pt x="8363199" y="937498"/>
                </a:lnTo>
                <a:lnTo>
                  <a:pt x="0" y="937498"/>
                </a:lnTo>
                <a:lnTo>
                  <a:pt x="0" y="0"/>
                </a:lnTo>
                <a:close/>
              </a:path>
            </a:pathLst>
          </a:custGeom>
          <a:blipFill>
            <a:blip r:embed="rId8">
              <a:extLst>
                <a:ext uri="{96DAC541-7B7A-43D3-8B79-37D633B846F1}">
                  <asvg:svgBlip xmlns:asvg="http://schemas.microsoft.com/office/drawing/2016/SVG/main" r:embed="rId9"/>
                </a:ext>
              </a:extLst>
            </a:blip>
            <a:stretch>
              <a:fillRect l="0" t="-236" r="0" b="-236"/>
            </a:stretch>
          </a:blipFill>
        </p:spPr>
      </p:sp>
      <p:sp>
        <p:nvSpPr>
          <p:cNvPr name="Freeform 6" id="6"/>
          <p:cNvSpPr/>
          <p:nvPr/>
        </p:nvSpPr>
        <p:spPr>
          <a:xfrm flipH="false" flipV="false" rot="0">
            <a:off x="6375832" y="6743931"/>
            <a:ext cx="8428082" cy="944771"/>
          </a:xfrm>
          <a:custGeom>
            <a:avLst/>
            <a:gdLst/>
            <a:ahLst/>
            <a:cxnLst/>
            <a:rect r="r" b="b" t="t" l="l"/>
            <a:pathLst>
              <a:path h="944771" w="8428082">
                <a:moveTo>
                  <a:pt x="0" y="0"/>
                </a:moveTo>
                <a:lnTo>
                  <a:pt x="8428082" y="0"/>
                </a:lnTo>
                <a:lnTo>
                  <a:pt x="8428082" y="944771"/>
                </a:lnTo>
                <a:lnTo>
                  <a:pt x="0" y="944771"/>
                </a:lnTo>
                <a:lnTo>
                  <a:pt x="0" y="0"/>
                </a:lnTo>
                <a:close/>
              </a:path>
            </a:pathLst>
          </a:custGeom>
          <a:blipFill>
            <a:blip r:embed="rId10">
              <a:extLst>
                <a:ext uri="{96DAC541-7B7A-43D3-8B79-37D633B846F1}">
                  <asvg:svgBlip xmlns:asvg="http://schemas.microsoft.com/office/drawing/2016/SVG/main" r:embed="rId11"/>
                </a:ext>
              </a:extLst>
            </a:blip>
            <a:stretch>
              <a:fillRect l="0" t="-399" r="0" b="-399"/>
            </a:stretch>
          </a:blipFill>
        </p:spPr>
      </p:sp>
      <p:sp>
        <p:nvSpPr>
          <p:cNvPr name="Freeform 7" id="7"/>
          <p:cNvSpPr/>
          <p:nvPr/>
        </p:nvSpPr>
        <p:spPr>
          <a:xfrm flipH="false" flipV="false" rot="0">
            <a:off x="6375832" y="7998406"/>
            <a:ext cx="8428082" cy="944771"/>
          </a:xfrm>
          <a:custGeom>
            <a:avLst/>
            <a:gdLst/>
            <a:ahLst/>
            <a:cxnLst/>
            <a:rect r="r" b="b" t="t" l="l"/>
            <a:pathLst>
              <a:path h="944771" w="8428082">
                <a:moveTo>
                  <a:pt x="0" y="0"/>
                </a:moveTo>
                <a:lnTo>
                  <a:pt x="8428082" y="0"/>
                </a:lnTo>
                <a:lnTo>
                  <a:pt x="8428082" y="944771"/>
                </a:lnTo>
                <a:lnTo>
                  <a:pt x="0" y="944771"/>
                </a:lnTo>
                <a:lnTo>
                  <a:pt x="0" y="0"/>
                </a:lnTo>
                <a:close/>
              </a:path>
            </a:pathLst>
          </a:custGeom>
          <a:blipFill>
            <a:blip r:embed="rId12">
              <a:extLst>
                <a:ext uri="{96DAC541-7B7A-43D3-8B79-37D633B846F1}">
                  <asvg:svgBlip xmlns:asvg="http://schemas.microsoft.com/office/drawing/2016/SVG/main" r:embed="rId13"/>
                </a:ext>
              </a:extLst>
            </a:blip>
            <a:stretch>
              <a:fillRect l="0" t="-399" r="0" b="-399"/>
            </a:stretch>
          </a:blipFill>
        </p:spPr>
      </p:sp>
      <p:grpSp>
        <p:nvGrpSpPr>
          <p:cNvPr name="Group 8" id="8"/>
          <p:cNvGrpSpPr/>
          <p:nvPr/>
        </p:nvGrpSpPr>
        <p:grpSpPr>
          <a:xfrm rot="0">
            <a:off x="3848685" y="1395846"/>
            <a:ext cx="2334316" cy="714246"/>
            <a:chOff x="0" y="0"/>
            <a:chExt cx="3112422" cy="952328"/>
          </a:xfrm>
        </p:grpSpPr>
        <p:sp>
          <p:nvSpPr>
            <p:cNvPr name="Freeform 9" id="9"/>
            <p:cNvSpPr/>
            <p:nvPr/>
          </p:nvSpPr>
          <p:spPr>
            <a:xfrm flipH="false" flipV="false" rot="0">
              <a:off x="0" y="0"/>
              <a:ext cx="3112389" cy="952373"/>
            </a:xfrm>
            <a:custGeom>
              <a:avLst/>
              <a:gdLst/>
              <a:ahLst/>
              <a:cxnLst/>
              <a:rect r="r" b="b" t="t" l="l"/>
              <a:pathLst>
                <a:path h="952373" w="3112389">
                  <a:moveTo>
                    <a:pt x="0" y="0"/>
                  </a:moveTo>
                  <a:lnTo>
                    <a:pt x="3112389" y="0"/>
                  </a:lnTo>
                  <a:lnTo>
                    <a:pt x="3112389" y="952373"/>
                  </a:lnTo>
                  <a:lnTo>
                    <a:pt x="0" y="952373"/>
                  </a:lnTo>
                  <a:lnTo>
                    <a:pt x="0" y="0"/>
                  </a:lnTo>
                  <a:close/>
                </a:path>
              </a:pathLst>
            </a:custGeom>
            <a:blipFill>
              <a:blip r:embed="rId14"/>
              <a:stretch>
                <a:fillRect l="0" t="-13726" r="0" b="-13726"/>
              </a:stretch>
            </a:blipFill>
          </p:spPr>
        </p:sp>
      </p:grpSp>
      <p:grpSp>
        <p:nvGrpSpPr>
          <p:cNvPr name="Group 10" id="10"/>
          <p:cNvGrpSpPr/>
          <p:nvPr/>
        </p:nvGrpSpPr>
        <p:grpSpPr>
          <a:xfrm rot="0">
            <a:off x="3963056" y="2795205"/>
            <a:ext cx="2105574" cy="771747"/>
            <a:chOff x="0" y="0"/>
            <a:chExt cx="2807432" cy="1028996"/>
          </a:xfrm>
        </p:grpSpPr>
        <p:sp>
          <p:nvSpPr>
            <p:cNvPr name="Freeform 11" id="11"/>
            <p:cNvSpPr/>
            <p:nvPr/>
          </p:nvSpPr>
          <p:spPr>
            <a:xfrm flipH="false" flipV="false" rot="0">
              <a:off x="0" y="0"/>
              <a:ext cx="2807462" cy="1028954"/>
            </a:xfrm>
            <a:custGeom>
              <a:avLst/>
              <a:gdLst/>
              <a:ahLst/>
              <a:cxnLst/>
              <a:rect r="r" b="b" t="t" l="l"/>
              <a:pathLst>
                <a:path h="1028954" w="2807462">
                  <a:moveTo>
                    <a:pt x="0" y="0"/>
                  </a:moveTo>
                  <a:lnTo>
                    <a:pt x="2807462" y="0"/>
                  </a:lnTo>
                  <a:lnTo>
                    <a:pt x="2807462" y="1028954"/>
                  </a:lnTo>
                  <a:lnTo>
                    <a:pt x="0" y="1028954"/>
                  </a:lnTo>
                  <a:lnTo>
                    <a:pt x="0" y="0"/>
                  </a:lnTo>
                  <a:close/>
                </a:path>
              </a:pathLst>
            </a:custGeom>
            <a:blipFill>
              <a:blip r:embed="rId15"/>
              <a:stretch>
                <a:fillRect l="-36831" t="0" r="-36830" b="-4"/>
              </a:stretch>
            </a:blipFill>
          </p:spPr>
        </p:sp>
      </p:grpSp>
      <p:grpSp>
        <p:nvGrpSpPr>
          <p:cNvPr name="Group 12" id="12"/>
          <p:cNvGrpSpPr/>
          <p:nvPr/>
        </p:nvGrpSpPr>
        <p:grpSpPr>
          <a:xfrm rot="0">
            <a:off x="3963056" y="2795205"/>
            <a:ext cx="2105574" cy="771747"/>
            <a:chOff x="0" y="0"/>
            <a:chExt cx="2807432" cy="1028996"/>
          </a:xfrm>
        </p:grpSpPr>
        <p:sp>
          <p:nvSpPr>
            <p:cNvPr name="Freeform 13" id="13"/>
            <p:cNvSpPr/>
            <p:nvPr/>
          </p:nvSpPr>
          <p:spPr>
            <a:xfrm flipH="false" flipV="false" rot="0">
              <a:off x="0" y="0"/>
              <a:ext cx="2807462" cy="1028954"/>
            </a:xfrm>
            <a:custGeom>
              <a:avLst/>
              <a:gdLst/>
              <a:ahLst/>
              <a:cxnLst/>
              <a:rect r="r" b="b" t="t" l="l"/>
              <a:pathLst>
                <a:path h="1028954" w="2807462">
                  <a:moveTo>
                    <a:pt x="0" y="0"/>
                  </a:moveTo>
                  <a:lnTo>
                    <a:pt x="2807462" y="0"/>
                  </a:lnTo>
                  <a:lnTo>
                    <a:pt x="2807462" y="1028954"/>
                  </a:lnTo>
                  <a:lnTo>
                    <a:pt x="0" y="1028954"/>
                  </a:lnTo>
                  <a:lnTo>
                    <a:pt x="0" y="0"/>
                  </a:lnTo>
                  <a:close/>
                </a:path>
              </a:pathLst>
            </a:custGeom>
            <a:blipFill>
              <a:blip r:embed="rId16"/>
              <a:stretch>
                <a:fillRect l="0" t="-16968" r="1" b="-16972"/>
              </a:stretch>
            </a:blipFill>
          </p:spPr>
        </p:sp>
      </p:grpSp>
      <p:grpSp>
        <p:nvGrpSpPr>
          <p:cNvPr name="Group 14" id="14"/>
          <p:cNvGrpSpPr/>
          <p:nvPr/>
        </p:nvGrpSpPr>
        <p:grpSpPr>
          <a:xfrm rot="0">
            <a:off x="4129856" y="4066250"/>
            <a:ext cx="1675134" cy="913818"/>
            <a:chOff x="0" y="0"/>
            <a:chExt cx="2233512" cy="1218424"/>
          </a:xfrm>
        </p:grpSpPr>
        <p:sp>
          <p:nvSpPr>
            <p:cNvPr name="Freeform 15" id="15"/>
            <p:cNvSpPr/>
            <p:nvPr/>
          </p:nvSpPr>
          <p:spPr>
            <a:xfrm flipH="false" flipV="false" rot="0">
              <a:off x="0" y="0"/>
              <a:ext cx="2233549" cy="1218438"/>
            </a:xfrm>
            <a:custGeom>
              <a:avLst/>
              <a:gdLst/>
              <a:ahLst/>
              <a:cxnLst/>
              <a:rect r="r" b="b" t="t" l="l"/>
              <a:pathLst>
                <a:path h="1218438" w="2233549">
                  <a:moveTo>
                    <a:pt x="0" y="0"/>
                  </a:moveTo>
                  <a:lnTo>
                    <a:pt x="2233549" y="0"/>
                  </a:lnTo>
                  <a:lnTo>
                    <a:pt x="2233549" y="1218438"/>
                  </a:lnTo>
                  <a:lnTo>
                    <a:pt x="0" y="1218438"/>
                  </a:lnTo>
                  <a:lnTo>
                    <a:pt x="0" y="0"/>
                  </a:lnTo>
                  <a:close/>
                </a:path>
              </a:pathLst>
            </a:custGeom>
            <a:blipFill>
              <a:blip r:embed="rId17"/>
              <a:stretch>
                <a:fillRect l="0" t="-41655" r="1" b="-41654"/>
              </a:stretch>
            </a:blipFill>
          </p:spPr>
        </p:sp>
      </p:grpSp>
      <p:grpSp>
        <p:nvGrpSpPr>
          <p:cNvPr name="Group 16" id="16"/>
          <p:cNvGrpSpPr/>
          <p:nvPr/>
        </p:nvGrpSpPr>
        <p:grpSpPr>
          <a:xfrm rot="0">
            <a:off x="4129856" y="5560308"/>
            <a:ext cx="1677306" cy="832664"/>
            <a:chOff x="0" y="0"/>
            <a:chExt cx="2236408" cy="1110218"/>
          </a:xfrm>
        </p:grpSpPr>
        <p:sp>
          <p:nvSpPr>
            <p:cNvPr name="Freeform 17" id="17"/>
            <p:cNvSpPr/>
            <p:nvPr/>
          </p:nvSpPr>
          <p:spPr>
            <a:xfrm flipH="false" flipV="false" rot="0">
              <a:off x="0" y="0"/>
              <a:ext cx="2236470" cy="1110234"/>
            </a:xfrm>
            <a:custGeom>
              <a:avLst/>
              <a:gdLst/>
              <a:ahLst/>
              <a:cxnLst/>
              <a:rect r="r" b="b" t="t" l="l"/>
              <a:pathLst>
                <a:path h="1110234" w="2236470">
                  <a:moveTo>
                    <a:pt x="0" y="0"/>
                  </a:moveTo>
                  <a:lnTo>
                    <a:pt x="2236470" y="0"/>
                  </a:lnTo>
                  <a:lnTo>
                    <a:pt x="2236470" y="1110234"/>
                  </a:lnTo>
                  <a:lnTo>
                    <a:pt x="0" y="1110234"/>
                  </a:lnTo>
                  <a:lnTo>
                    <a:pt x="0" y="0"/>
                  </a:lnTo>
                  <a:close/>
                </a:path>
              </a:pathLst>
            </a:custGeom>
            <a:blipFill>
              <a:blip r:embed="rId18"/>
              <a:stretch>
                <a:fillRect l="0" t="-17145" r="2" b="-17144"/>
              </a:stretch>
            </a:blipFill>
          </p:spPr>
        </p:sp>
      </p:grpSp>
      <p:grpSp>
        <p:nvGrpSpPr>
          <p:cNvPr name="Group 18" id="18"/>
          <p:cNvGrpSpPr/>
          <p:nvPr/>
        </p:nvGrpSpPr>
        <p:grpSpPr>
          <a:xfrm rot="0">
            <a:off x="4358778" y="6668810"/>
            <a:ext cx="1098324" cy="1042446"/>
            <a:chOff x="0" y="0"/>
            <a:chExt cx="1464432" cy="1389928"/>
          </a:xfrm>
        </p:grpSpPr>
        <p:sp>
          <p:nvSpPr>
            <p:cNvPr name="Freeform 19" id="19"/>
            <p:cNvSpPr/>
            <p:nvPr/>
          </p:nvSpPr>
          <p:spPr>
            <a:xfrm flipH="false" flipV="false" rot="0">
              <a:off x="0" y="0"/>
              <a:ext cx="1464437" cy="1389888"/>
            </a:xfrm>
            <a:custGeom>
              <a:avLst/>
              <a:gdLst/>
              <a:ahLst/>
              <a:cxnLst/>
              <a:rect r="r" b="b" t="t" l="l"/>
              <a:pathLst>
                <a:path h="1389888" w="1464437">
                  <a:moveTo>
                    <a:pt x="0" y="0"/>
                  </a:moveTo>
                  <a:lnTo>
                    <a:pt x="1464437" y="0"/>
                  </a:lnTo>
                  <a:lnTo>
                    <a:pt x="1464437" y="1389888"/>
                  </a:lnTo>
                  <a:lnTo>
                    <a:pt x="0" y="1389888"/>
                  </a:lnTo>
                  <a:lnTo>
                    <a:pt x="0" y="0"/>
                  </a:lnTo>
                  <a:close/>
                </a:path>
              </a:pathLst>
            </a:custGeom>
            <a:blipFill>
              <a:blip r:embed="rId19"/>
              <a:stretch>
                <a:fillRect l="-1252" t="0" r="-1252" b="-2"/>
              </a:stretch>
            </a:blipFill>
          </p:spPr>
        </p:sp>
      </p:grpSp>
      <p:grpSp>
        <p:nvGrpSpPr>
          <p:cNvPr name="Group 20" id="20"/>
          <p:cNvGrpSpPr/>
          <p:nvPr/>
        </p:nvGrpSpPr>
        <p:grpSpPr>
          <a:xfrm rot="0">
            <a:off x="4538394" y="8029594"/>
            <a:ext cx="852839" cy="937185"/>
            <a:chOff x="0" y="0"/>
            <a:chExt cx="1137118" cy="1249580"/>
          </a:xfrm>
        </p:grpSpPr>
        <p:sp>
          <p:nvSpPr>
            <p:cNvPr name="Freeform 21" id="21"/>
            <p:cNvSpPr/>
            <p:nvPr/>
          </p:nvSpPr>
          <p:spPr>
            <a:xfrm flipH="false" flipV="false" rot="0">
              <a:off x="0" y="0"/>
              <a:ext cx="1137158" cy="1249553"/>
            </a:xfrm>
            <a:custGeom>
              <a:avLst/>
              <a:gdLst/>
              <a:ahLst/>
              <a:cxnLst/>
              <a:rect r="r" b="b" t="t" l="l"/>
              <a:pathLst>
                <a:path h="1249553" w="1137158">
                  <a:moveTo>
                    <a:pt x="0" y="0"/>
                  </a:moveTo>
                  <a:lnTo>
                    <a:pt x="1137158" y="0"/>
                  </a:lnTo>
                  <a:lnTo>
                    <a:pt x="1137158" y="1249553"/>
                  </a:lnTo>
                  <a:lnTo>
                    <a:pt x="0" y="1249553"/>
                  </a:lnTo>
                  <a:lnTo>
                    <a:pt x="0" y="0"/>
                  </a:lnTo>
                  <a:close/>
                </a:path>
              </a:pathLst>
            </a:custGeom>
            <a:blipFill>
              <a:blip r:embed="rId20"/>
              <a:stretch>
                <a:fillRect l="-137" t="0" r="-133" b="-2"/>
              </a:stretch>
            </a:blipFill>
          </p:spPr>
        </p:sp>
      </p:grpSp>
      <p:grpSp>
        <p:nvGrpSpPr>
          <p:cNvPr name="Group 22" id="22"/>
          <p:cNvGrpSpPr/>
          <p:nvPr/>
        </p:nvGrpSpPr>
        <p:grpSpPr>
          <a:xfrm rot="0">
            <a:off x="14973807" y="9162414"/>
            <a:ext cx="3112038" cy="910270"/>
            <a:chOff x="0" y="0"/>
            <a:chExt cx="4149384" cy="1213694"/>
          </a:xfrm>
        </p:grpSpPr>
        <p:sp>
          <p:nvSpPr>
            <p:cNvPr name="Freeform 23" id="23"/>
            <p:cNvSpPr/>
            <p:nvPr/>
          </p:nvSpPr>
          <p:spPr>
            <a:xfrm flipH="false" flipV="false" rot="0">
              <a:off x="0" y="0"/>
              <a:ext cx="4149344" cy="1213739"/>
            </a:xfrm>
            <a:custGeom>
              <a:avLst/>
              <a:gdLst/>
              <a:ahLst/>
              <a:cxnLst/>
              <a:rect r="r" b="b" t="t" l="l"/>
              <a:pathLst>
                <a:path h="1213739" w="4149344">
                  <a:moveTo>
                    <a:pt x="0" y="0"/>
                  </a:moveTo>
                  <a:lnTo>
                    <a:pt x="4149344" y="0"/>
                  </a:lnTo>
                  <a:lnTo>
                    <a:pt x="4149344" y="1213739"/>
                  </a:lnTo>
                  <a:lnTo>
                    <a:pt x="0" y="1213739"/>
                  </a:lnTo>
                  <a:lnTo>
                    <a:pt x="0" y="0"/>
                  </a:lnTo>
                  <a:close/>
                </a:path>
              </a:pathLst>
            </a:custGeom>
            <a:blipFill>
              <a:blip r:embed="rId21"/>
              <a:stretch>
                <a:fillRect l="-41" t="0" r="-42" b="3"/>
              </a:stretch>
            </a:blipFill>
          </p:spPr>
        </p:sp>
      </p:grpSp>
      <p:grpSp>
        <p:nvGrpSpPr>
          <p:cNvPr name="Group 24" id="24"/>
          <p:cNvGrpSpPr/>
          <p:nvPr/>
        </p:nvGrpSpPr>
        <p:grpSpPr>
          <a:xfrm rot="0">
            <a:off x="4333479" y="9126426"/>
            <a:ext cx="1123623" cy="1087270"/>
            <a:chOff x="0" y="0"/>
            <a:chExt cx="1498164" cy="1449694"/>
          </a:xfrm>
        </p:grpSpPr>
        <p:sp>
          <p:nvSpPr>
            <p:cNvPr name="Freeform 25" id="25"/>
            <p:cNvSpPr/>
            <p:nvPr/>
          </p:nvSpPr>
          <p:spPr>
            <a:xfrm flipH="false" flipV="false" rot="0">
              <a:off x="0" y="0"/>
              <a:ext cx="1498219" cy="1449705"/>
            </a:xfrm>
            <a:custGeom>
              <a:avLst/>
              <a:gdLst/>
              <a:ahLst/>
              <a:cxnLst/>
              <a:rect r="r" b="b" t="t" l="l"/>
              <a:pathLst>
                <a:path h="1449705" w="1498219">
                  <a:moveTo>
                    <a:pt x="0" y="0"/>
                  </a:moveTo>
                  <a:lnTo>
                    <a:pt x="1498219" y="0"/>
                  </a:lnTo>
                  <a:lnTo>
                    <a:pt x="1498219" y="1449705"/>
                  </a:lnTo>
                  <a:lnTo>
                    <a:pt x="0" y="1449705"/>
                  </a:lnTo>
                  <a:lnTo>
                    <a:pt x="0" y="0"/>
                  </a:lnTo>
                  <a:close/>
                </a:path>
              </a:pathLst>
            </a:custGeom>
            <a:blipFill>
              <a:blip r:embed="rId22"/>
              <a:stretch>
                <a:fillRect l="0" t="-151" r="3" b="-151"/>
              </a:stretch>
            </a:blipFill>
          </p:spPr>
        </p:sp>
      </p:grpSp>
      <p:sp>
        <p:nvSpPr>
          <p:cNvPr name="Freeform 26" id="26"/>
          <p:cNvSpPr/>
          <p:nvPr/>
        </p:nvSpPr>
        <p:spPr>
          <a:xfrm flipH="false" flipV="false" rot="0">
            <a:off x="6375832" y="9175658"/>
            <a:ext cx="8428082" cy="944771"/>
          </a:xfrm>
          <a:custGeom>
            <a:avLst/>
            <a:gdLst/>
            <a:ahLst/>
            <a:cxnLst/>
            <a:rect r="r" b="b" t="t" l="l"/>
            <a:pathLst>
              <a:path h="944771" w="8428082">
                <a:moveTo>
                  <a:pt x="0" y="0"/>
                </a:moveTo>
                <a:lnTo>
                  <a:pt x="8428082" y="0"/>
                </a:lnTo>
                <a:lnTo>
                  <a:pt x="8428082" y="944770"/>
                </a:lnTo>
                <a:lnTo>
                  <a:pt x="0" y="944770"/>
                </a:lnTo>
                <a:lnTo>
                  <a:pt x="0" y="0"/>
                </a:lnTo>
                <a:close/>
              </a:path>
            </a:pathLst>
          </a:custGeom>
          <a:blipFill>
            <a:blip r:embed="rId23">
              <a:extLst>
                <a:ext uri="{96DAC541-7B7A-43D3-8B79-37D633B846F1}">
                  <asvg:svgBlip xmlns:asvg="http://schemas.microsoft.com/office/drawing/2016/SVG/main" r:embed="rId24"/>
                </a:ext>
              </a:extLst>
            </a:blip>
            <a:stretch>
              <a:fillRect l="0" t="-399" r="0" b="-399"/>
            </a:stretch>
          </a:blipFill>
        </p:spPr>
      </p:sp>
      <p:grpSp>
        <p:nvGrpSpPr>
          <p:cNvPr name="Group 27" id="27"/>
          <p:cNvGrpSpPr/>
          <p:nvPr/>
        </p:nvGrpSpPr>
        <p:grpSpPr>
          <a:xfrm rot="0">
            <a:off x="0" y="0"/>
            <a:ext cx="2814042" cy="10287000"/>
            <a:chOff x="0" y="0"/>
            <a:chExt cx="3752056" cy="13716000"/>
          </a:xfrm>
        </p:grpSpPr>
        <p:sp>
          <p:nvSpPr>
            <p:cNvPr name="Freeform 28" id="28"/>
            <p:cNvSpPr/>
            <p:nvPr/>
          </p:nvSpPr>
          <p:spPr>
            <a:xfrm flipH="true" flipV="false" rot="0">
              <a:off x="0" y="0"/>
              <a:ext cx="3752088" cy="13716000"/>
            </a:xfrm>
            <a:custGeom>
              <a:avLst/>
              <a:gdLst/>
              <a:ahLst/>
              <a:cxnLst/>
              <a:rect r="r" b="b" t="t" l="l"/>
              <a:pathLst>
                <a:path h="13716000" w="3752088">
                  <a:moveTo>
                    <a:pt x="3752088" y="0"/>
                  </a:moveTo>
                  <a:lnTo>
                    <a:pt x="0" y="0"/>
                  </a:lnTo>
                  <a:lnTo>
                    <a:pt x="0" y="13716000"/>
                  </a:lnTo>
                  <a:lnTo>
                    <a:pt x="3752088" y="13716000"/>
                  </a:lnTo>
                  <a:lnTo>
                    <a:pt x="3752088" y="0"/>
                  </a:lnTo>
                  <a:close/>
                </a:path>
              </a:pathLst>
            </a:custGeom>
            <a:blipFill>
              <a:blip r:embed="rId25"/>
              <a:stretch>
                <a:fillRect l="-226152" t="0" r="-226151" b="0"/>
              </a:stretch>
            </a:blipFill>
          </p:spPr>
        </p:sp>
      </p:grpSp>
      <p:sp>
        <p:nvSpPr>
          <p:cNvPr name="TextBox 29" id="29"/>
          <p:cNvSpPr txBox="true"/>
          <p:nvPr/>
        </p:nvSpPr>
        <p:spPr>
          <a:xfrm rot="0">
            <a:off x="6473332" y="6831425"/>
            <a:ext cx="8255068" cy="734383"/>
          </a:xfrm>
          <a:prstGeom prst="rect">
            <a:avLst/>
          </a:prstGeom>
        </p:spPr>
        <p:txBody>
          <a:bodyPr anchor="t" rtlCol="false" tIns="0" lIns="0" bIns="0" rIns="0">
            <a:spAutoFit/>
          </a:bodyPr>
          <a:lstStyle/>
          <a:p>
            <a:pPr algn="just">
              <a:lnSpc>
                <a:spcPts val="2000"/>
              </a:lnSpc>
            </a:pPr>
            <a:r>
              <a:rPr lang="en-US" sz="1300">
                <a:solidFill>
                  <a:srgbClr val="000000"/>
                </a:solidFill>
                <a:latin typeface="Inter"/>
                <a:ea typeface="Inter"/>
                <a:cs typeface="Inter"/>
                <a:sym typeface="Inter"/>
              </a:rPr>
              <a:t>El </a:t>
            </a:r>
            <a:r>
              <a:rPr lang="en-US" sz="1300" b="true">
                <a:solidFill>
                  <a:srgbClr val="000000"/>
                </a:solidFill>
                <a:latin typeface="Inter Bold"/>
                <a:ea typeface="Inter Bold"/>
                <a:cs typeface="Inter Bold"/>
                <a:sym typeface="Inter Bold"/>
              </a:rPr>
              <a:t>IFBAE (Instituto Franco-Brasileiro de Administração de Empresas)</a:t>
            </a:r>
            <a:r>
              <a:rPr lang="en-US" sz="1300">
                <a:solidFill>
                  <a:srgbClr val="000000"/>
                </a:solidFill>
                <a:latin typeface="Inter"/>
                <a:ea typeface="Inter"/>
                <a:cs typeface="Inter"/>
                <a:sym typeface="Inter"/>
              </a:rPr>
              <a:t> e</a:t>
            </a:r>
            <a:r>
              <a:rPr lang="en-US" sz="1300">
                <a:solidFill>
                  <a:srgbClr val="0A0A0A"/>
                </a:solidFill>
                <a:latin typeface="Inter"/>
                <a:ea typeface="Inter"/>
                <a:cs typeface="Inter"/>
                <a:sym typeface="Inter"/>
              </a:rPr>
              <a:t>s una organización que busca fortalecer los lazos académicos y comerciales entre Francia y Brasil. Se centra en estudiantes y docentes en áreas como la educación, la investigación y la administración de empresas.</a:t>
            </a:r>
          </a:p>
        </p:txBody>
      </p:sp>
      <p:sp>
        <p:nvSpPr>
          <p:cNvPr name="TextBox 30" id="30"/>
          <p:cNvSpPr txBox="true"/>
          <p:nvPr/>
        </p:nvSpPr>
        <p:spPr>
          <a:xfrm rot="0">
            <a:off x="6513322" y="7934344"/>
            <a:ext cx="8175088" cy="1008462"/>
          </a:xfrm>
          <a:prstGeom prst="rect">
            <a:avLst/>
          </a:prstGeom>
        </p:spPr>
        <p:txBody>
          <a:bodyPr anchor="t" rtlCol="false" tIns="0" lIns="0" bIns="0" rIns="0">
            <a:spAutoFit/>
          </a:bodyPr>
          <a:lstStyle/>
          <a:p>
            <a:pPr algn="just">
              <a:lnSpc>
                <a:spcPts val="2538"/>
              </a:lnSpc>
            </a:pPr>
            <a:r>
              <a:rPr lang="en-US" sz="1800">
                <a:solidFill>
                  <a:srgbClr val="0A0A0A"/>
                </a:solidFill>
                <a:latin typeface="Inter"/>
                <a:ea typeface="Inter"/>
                <a:cs typeface="Inter"/>
                <a:sym typeface="Inter"/>
              </a:rPr>
              <a:t>Es un ambiente que invita a pensar y a actuar. Cuenta con más de 350 participantes de universidades, centros de investigación y grupos nacionales, regionales e internacionales.</a:t>
            </a:r>
          </a:p>
        </p:txBody>
      </p:sp>
      <p:sp>
        <p:nvSpPr>
          <p:cNvPr name="TextBox 31" id="31"/>
          <p:cNvSpPr txBox="true"/>
          <p:nvPr/>
        </p:nvSpPr>
        <p:spPr>
          <a:xfrm rot="0">
            <a:off x="6545486" y="4338190"/>
            <a:ext cx="8078056" cy="576710"/>
          </a:xfrm>
          <a:prstGeom prst="rect">
            <a:avLst/>
          </a:prstGeom>
        </p:spPr>
        <p:txBody>
          <a:bodyPr anchor="t" rtlCol="false" tIns="0" lIns="0" bIns="0" rIns="0">
            <a:spAutoFit/>
          </a:bodyPr>
          <a:lstStyle/>
          <a:p>
            <a:pPr algn="just">
              <a:lnSpc>
                <a:spcPts val="2149"/>
              </a:lnSpc>
            </a:pPr>
            <a:r>
              <a:rPr lang="en-US" sz="1786">
                <a:solidFill>
                  <a:srgbClr val="000000"/>
                </a:solidFill>
                <a:latin typeface="Calibri (MS)"/>
                <a:ea typeface="Calibri (MS)"/>
                <a:cs typeface="Calibri (MS)"/>
                <a:sym typeface="Calibri (MS)"/>
              </a:rPr>
              <a:t>La </a:t>
            </a:r>
            <a:r>
              <a:rPr lang="en-US" sz="1786" b="true">
                <a:solidFill>
                  <a:srgbClr val="000000"/>
                </a:solidFill>
                <a:latin typeface="Calibri (MS) Bold"/>
                <a:ea typeface="Calibri (MS) Bold"/>
                <a:cs typeface="Calibri (MS) Bold"/>
                <a:sym typeface="Calibri (MS) Bold"/>
              </a:rPr>
              <a:t>AULP </a:t>
            </a:r>
            <a:r>
              <a:rPr lang="en-US" sz="1786">
                <a:solidFill>
                  <a:srgbClr val="000000"/>
                </a:solidFill>
                <a:latin typeface="Calibri (MS)"/>
                <a:ea typeface="Calibri (MS)"/>
                <a:cs typeface="Calibri (MS)"/>
                <a:sym typeface="Calibri (MS)"/>
              </a:rPr>
              <a:t>(Associação das Universidades de Língua Portuguesa) es una organización que reúne universidades de países que hablan la lengua portuguesa en todo el mundo.</a:t>
            </a:r>
          </a:p>
        </p:txBody>
      </p:sp>
      <p:sp>
        <p:nvSpPr>
          <p:cNvPr name="TextBox 32" id="32"/>
          <p:cNvSpPr txBox="true"/>
          <p:nvPr/>
        </p:nvSpPr>
        <p:spPr>
          <a:xfrm rot="0">
            <a:off x="6513322" y="2900287"/>
            <a:ext cx="8110220" cy="528713"/>
          </a:xfrm>
          <a:prstGeom prst="rect">
            <a:avLst/>
          </a:prstGeom>
        </p:spPr>
        <p:txBody>
          <a:bodyPr anchor="t" rtlCol="false" tIns="0" lIns="0" bIns="0" rIns="0">
            <a:spAutoFit/>
          </a:bodyPr>
          <a:lstStyle/>
          <a:p>
            <a:pPr algn="just">
              <a:lnSpc>
                <a:spcPts val="1982"/>
              </a:lnSpc>
            </a:pPr>
            <a:r>
              <a:rPr lang="en-US" sz="1648">
                <a:solidFill>
                  <a:srgbClr val="000000"/>
                </a:solidFill>
                <a:latin typeface="Calibri (MS)"/>
                <a:ea typeface="Calibri (MS)"/>
                <a:cs typeface="Calibri (MS)"/>
                <a:sym typeface="Calibri (MS)"/>
              </a:rPr>
              <a:t>La </a:t>
            </a:r>
            <a:r>
              <a:rPr lang="en-US" sz="1648" b="true">
                <a:solidFill>
                  <a:srgbClr val="000000"/>
                </a:solidFill>
                <a:latin typeface="Calibri (MS) Bold"/>
                <a:ea typeface="Calibri (MS) Bold"/>
                <a:cs typeface="Calibri (MS) Bold"/>
                <a:sym typeface="Calibri (MS) Bold"/>
              </a:rPr>
              <a:t>AUF</a:t>
            </a:r>
            <a:r>
              <a:rPr lang="en-US" sz="1648">
                <a:solidFill>
                  <a:srgbClr val="000000"/>
                </a:solidFill>
                <a:latin typeface="Calibri (MS)"/>
                <a:ea typeface="Calibri (MS)"/>
                <a:cs typeface="Calibri (MS)"/>
                <a:sym typeface="Calibri (MS)"/>
              </a:rPr>
              <a:t> (Agence Universitaire de la Francophonie) junta a más de mil universidades y instituiciones de todos los continentes, en cerca de 120 países.</a:t>
            </a:r>
          </a:p>
        </p:txBody>
      </p:sp>
      <p:sp>
        <p:nvSpPr>
          <p:cNvPr name="TextBox 33" id="33"/>
          <p:cNvSpPr txBox="true"/>
          <p:nvPr/>
        </p:nvSpPr>
        <p:spPr>
          <a:xfrm rot="0">
            <a:off x="6429904" y="1417179"/>
            <a:ext cx="8255069" cy="866555"/>
          </a:xfrm>
          <a:prstGeom prst="rect">
            <a:avLst/>
          </a:prstGeom>
        </p:spPr>
        <p:txBody>
          <a:bodyPr anchor="t" rtlCol="false" tIns="0" lIns="0" bIns="0" rIns="0">
            <a:spAutoFit/>
          </a:bodyPr>
          <a:lstStyle/>
          <a:p>
            <a:pPr algn="just">
              <a:lnSpc>
                <a:spcPts val="1684"/>
              </a:lnSpc>
            </a:pPr>
            <a:r>
              <a:rPr lang="en-US" sz="1400" b="true">
                <a:solidFill>
                  <a:srgbClr val="000000"/>
                </a:solidFill>
                <a:latin typeface="Calibri (MS) Bold"/>
                <a:ea typeface="Calibri (MS) Bold"/>
                <a:cs typeface="Calibri (MS) Bold"/>
                <a:sym typeface="Calibri (MS) Bold"/>
              </a:rPr>
              <a:t>UDUA</a:t>
            </a:r>
            <a:r>
              <a:rPr lang="en-US" sz="1400" b="true">
                <a:solidFill>
                  <a:srgbClr val="000000"/>
                </a:solidFill>
                <a:latin typeface="Calibri (MS) Bold"/>
                <a:ea typeface="Calibri (MS) Bold"/>
                <a:cs typeface="Calibri (MS) Bold"/>
                <a:sym typeface="Calibri (MS) Bold"/>
              </a:rPr>
              <a:t>LC</a:t>
            </a:r>
            <a:r>
              <a:rPr lang="en-US" sz="1400">
                <a:solidFill>
                  <a:srgbClr val="000000"/>
                </a:solidFill>
                <a:latin typeface="Calibri (MS)"/>
                <a:ea typeface="Calibri (MS)"/>
                <a:cs typeface="Calibri (MS)"/>
                <a:sym typeface="Calibri (MS)"/>
              </a:rPr>
              <a:t> es una organización no gubernamental, sin fines de lucro, reconocida por la UNESCO como un organismo consultivo regional. Busca impulsar el intercambio de estudios, la movilidad estudantil, la validación de créditos académicos y asegurar la calidad educativa. Esto se logra promoviendo la colaboración entre universidades, siempre respetando las diferencias, la diversidad y el compromiso con la sociedad.</a:t>
            </a:r>
          </a:p>
        </p:txBody>
      </p:sp>
      <p:sp>
        <p:nvSpPr>
          <p:cNvPr name="TextBox 34" id="34"/>
          <p:cNvSpPr txBox="true"/>
          <p:nvPr/>
        </p:nvSpPr>
        <p:spPr>
          <a:xfrm rot="0">
            <a:off x="6480616" y="5519792"/>
            <a:ext cx="8142926" cy="909814"/>
          </a:xfrm>
          <a:prstGeom prst="rect">
            <a:avLst/>
          </a:prstGeom>
        </p:spPr>
        <p:txBody>
          <a:bodyPr anchor="t" rtlCol="false" tIns="0" lIns="0" bIns="0" rIns="0">
            <a:spAutoFit/>
          </a:bodyPr>
          <a:lstStyle/>
          <a:p>
            <a:pPr algn="just">
              <a:lnSpc>
                <a:spcPts val="1836"/>
              </a:lnSpc>
            </a:pPr>
            <a:r>
              <a:rPr lang="en-US" sz="1250">
                <a:solidFill>
                  <a:srgbClr val="0A0A0A"/>
                </a:solidFill>
                <a:latin typeface="Inter"/>
                <a:ea typeface="Inter"/>
                <a:cs typeface="Inter"/>
                <a:sym typeface="Inter"/>
              </a:rPr>
              <a:t>La alianza </a:t>
            </a:r>
            <a:r>
              <a:rPr lang="en-US" sz="1250" b="true">
                <a:solidFill>
                  <a:srgbClr val="0A0A0A"/>
                </a:solidFill>
                <a:latin typeface="Inter Bold"/>
                <a:ea typeface="Inter Bold"/>
                <a:cs typeface="Inter Bold"/>
                <a:sym typeface="Inter Bold"/>
              </a:rPr>
              <a:t>Alemania-Brasil</a:t>
            </a:r>
            <a:r>
              <a:rPr lang="en-US" sz="1250">
                <a:solidFill>
                  <a:srgbClr val="0A0A0A"/>
                </a:solidFill>
                <a:latin typeface="Inter"/>
                <a:ea typeface="Inter"/>
                <a:cs typeface="Inter"/>
                <a:sym typeface="Inter"/>
              </a:rPr>
              <a:t> es muy importante y se centra en ampliar la colaboración en temas como energía, el medio ambiente, el clima, la ciencia, la economía, el negocio, la defensa, el trabajo, asuntos sociales y los derechos humanos, ya sea entre los dos países o con la participación de varios países, incluso dentro de las Naciones Unidas.</a:t>
            </a:r>
          </a:p>
        </p:txBody>
      </p:sp>
      <p:sp>
        <p:nvSpPr>
          <p:cNvPr name="TextBox 35" id="35"/>
          <p:cNvSpPr txBox="true"/>
          <p:nvPr/>
        </p:nvSpPr>
        <p:spPr>
          <a:xfrm rot="0">
            <a:off x="2999781" y="-9891"/>
            <a:ext cx="15288219" cy="1154014"/>
          </a:xfrm>
          <a:prstGeom prst="rect">
            <a:avLst/>
          </a:prstGeom>
        </p:spPr>
        <p:txBody>
          <a:bodyPr anchor="t" rtlCol="false" tIns="0" lIns="0" bIns="0" rIns="0">
            <a:spAutoFit/>
          </a:bodyPr>
          <a:lstStyle/>
          <a:p>
            <a:pPr algn="l">
              <a:lnSpc>
                <a:spcPts val="8617"/>
              </a:lnSpc>
            </a:pPr>
            <a:r>
              <a:rPr lang="en-US" sz="6000">
                <a:solidFill>
                  <a:srgbClr val="022B71"/>
                </a:solidFill>
                <a:latin typeface="Century Gothic Paneuropean"/>
                <a:ea typeface="Century Gothic Paneuropean"/>
                <a:cs typeface="Century Gothic Paneuropean"/>
                <a:sym typeface="Century Gothic Paneuropean"/>
              </a:rPr>
              <a:t>Asociaciones Internacionales e Networks</a:t>
            </a:r>
          </a:p>
        </p:txBody>
      </p:sp>
      <p:sp>
        <p:nvSpPr>
          <p:cNvPr name="TextBox 36" id="36"/>
          <p:cNvSpPr txBox="true"/>
          <p:nvPr/>
        </p:nvSpPr>
        <p:spPr>
          <a:xfrm rot="0">
            <a:off x="6459410" y="9117538"/>
            <a:ext cx="8282688" cy="1482732"/>
          </a:xfrm>
          <a:prstGeom prst="rect">
            <a:avLst/>
          </a:prstGeom>
        </p:spPr>
        <p:txBody>
          <a:bodyPr anchor="t" rtlCol="false" tIns="0" lIns="0" bIns="0" rIns="0">
            <a:spAutoFit/>
          </a:bodyPr>
          <a:lstStyle/>
          <a:p>
            <a:pPr algn="just">
              <a:lnSpc>
                <a:spcPts val="2276"/>
              </a:lnSpc>
            </a:pPr>
            <a:r>
              <a:rPr lang="en-US" sz="1625">
                <a:solidFill>
                  <a:srgbClr val="000000"/>
                </a:solidFill>
                <a:latin typeface="Calibri (MS)"/>
                <a:ea typeface="Calibri (MS)"/>
                <a:cs typeface="Calibri (MS)"/>
                <a:sym typeface="Calibri (MS)"/>
              </a:rPr>
              <a:t>La </a:t>
            </a:r>
            <a:r>
              <a:rPr lang="en-US" sz="1625" b="true">
                <a:solidFill>
                  <a:srgbClr val="000000"/>
                </a:solidFill>
                <a:latin typeface="Calibri (MS) Bold"/>
                <a:ea typeface="Calibri (MS) Bold"/>
                <a:cs typeface="Calibri (MS) Bold"/>
                <a:sym typeface="Calibri (MS) Bold"/>
              </a:rPr>
              <a:t>International Association of Universities</a:t>
            </a:r>
            <a:r>
              <a:rPr lang="en-US" sz="1625">
                <a:solidFill>
                  <a:srgbClr val="000000"/>
                </a:solidFill>
                <a:latin typeface="Calibri (MS)"/>
                <a:ea typeface="Calibri (MS)"/>
                <a:cs typeface="Calibri (MS)"/>
                <a:sym typeface="Calibri (MS)"/>
              </a:rPr>
              <a:t>, es una organización de miembros que sirven a la comunidad mundial de educación superior a través de análisis de conocimientos y tendencias, publicaciones, servicios de asesoramiento, aprendizaje entre pares, eventos y defensa global.</a:t>
            </a:r>
          </a:p>
          <a:p>
            <a:pPr algn="just">
              <a:lnSpc>
                <a:spcPts val="2276"/>
              </a:lnSpc>
            </a:pPr>
          </a:p>
          <a:p>
            <a:pPr algn="just">
              <a:lnSpc>
                <a:spcPts val="2276"/>
              </a:lnSpc>
            </a:pPr>
          </a:p>
        </p:txBody>
      </p:sp>
    </p:spTree>
  </p:cSld>
  <p:clrMapOvr>
    <a:masterClrMapping/>
  </p:clrMapOvr>
</p:sld>
</file>

<file path=ppt/slides/slide18.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grpSp>
        <p:nvGrpSpPr>
          <p:cNvPr name="Group 2" id="2"/>
          <p:cNvGrpSpPr/>
          <p:nvPr/>
        </p:nvGrpSpPr>
        <p:grpSpPr>
          <a:xfrm rot="0">
            <a:off x="14973807" y="9162414"/>
            <a:ext cx="3112038" cy="910270"/>
            <a:chOff x="0" y="0"/>
            <a:chExt cx="4149384" cy="1213694"/>
          </a:xfrm>
        </p:grpSpPr>
        <p:sp>
          <p:nvSpPr>
            <p:cNvPr name="Freeform 3" id="3"/>
            <p:cNvSpPr/>
            <p:nvPr/>
          </p:nvSpPr>
          <p:spPr>
            <a:xfrm flipH="false" flipV="false" rot="0">
              <a:off x="0" y="0"/>
              <a:ext cx="4149344" cy="1213739"/>
            </a:xfrm>
            <a:custGeom>
              <a:avLst/>
              <a:gdLst/>
              <a:ahLst/>
              <a:cxnLst/>
              <a:rect r="r" b="b" t="t" l="l"/>
              <a:pathLst>
                <a:path h="1213739" w="4149344">
                  <a:moveTo>
                    <a:pt x="0" y="0"/>
                  </a:moveTo>
                  <a:lnTo>
                    <a:pt x="4149344" y="0"/>
                  </a:lnTo>
                  <a:lnTo>
                    <a:pt x="4149344" y="1213739"/>
                  </a:lnTo>
                  <a:lnTo>
                    <a:pt x="0" y="1213739"/>
                  </a:lnTo>
                  <a:lnTo>
                    <a:pt x="0" y="0"/>
                  </a:lnTo>
                  <a:close/>
                </a:path>
              </a:pathLst>
            </a:custGeom>
            <a:blipFill>
              <a:blip r:embed="rId2"/>
              <a:stretch>
                <a:fillRect l="-41" t="0" r="-42" b="3"/>
              </a:stretch>
            </a:blipFill>
          </p:spPr>
        </p:sp>
      </p:grpSp>
      <p:grpSp>
        <p:nvGrpSpPr>
          <p:cNvPr name="Group 4" id="4"/>
          <p:cNvGrpSpPr/>
          <p:nvPr/>
        </p:nvGrpSpPr>
        <p:grpSpPr>
          <a:xfrm rot="0">
            <a:off x="0" y="0"/>
            <a:ext cx="2814042" cy="10287000"/>
            <a:chOff x="0" y="0"/>
            <a:chExt cx="3752056" cy="13716000"/>
          </a:xfrm>
        </p:grpSpPr>
        <p:sp>
          <p:nvSpPr>
            <p:cNvPr name="Freeform 5" id="5"/>
            <p:cNvSpPr/>
            <p:nvPr/>
          </p:nvSpPr>
          <p:spPr>
            <a:xfrm flipH="true" flipV="false" rot="0">
              <a:off x="0" y="0"/>
              <a:ext cx="3752088" cy="13716000"/>
            </a:xfrm>
            <a:custGeom>
              <a:avLst/>
              <a:gdLst/>
              <a:ahLst/>
              <a:cxnLst/>
              <a:rect r="r" b="b" t="t" l="l"/>
              <a:pathLst>
                <a:path h="13716000" w="3752088">
                  <a:moveTo>
                    <a:pt x="3752088" y="0"/>
                  </a:moveTo>
                  <a:lnTo>
                    <a:pt x="0" y="0"/>
                  </a:lnTo>
                  <a:lnTo>
                    <a:pt x="0" y="13716000"/>
                  </a:lnTo>
                  <a:lnTo>
                    <a:pt x="3752088" y="13716000"/>
                  </a:lnTo>
                  <a:lnTo>
                    <a:pt x="3752088" y="0"/>
                  </a:lnTo>
                  <a:close/>
                </a:path>
              </a:pathLst>
            </a:custGeom>
            <a:blipFill>
              <a:blip r:embed="rId3"/>
              <a:stretch>
                <a:fillRect l="-226152" t="0" r="-226151" b="0"/>
              </a:stretch>
            </a:blipFill>
          </p:spPr>
        </p:sp>
      </p:grpSp>
      <p:sp>
        <p:nvSpPr>
          <p:cNvPr name="Freeform 6" id="6"/>
          <p:cNvSpPr/>
          <p:nvPr/>
        </p:nvSpPr>
        <p:spPr>
          <a:xfrm flipH="false" flipV="false" rot="0">
            <a:off x="6840495" y="4892054"/>
            <a:ext cx="10339667" cy="1159057"/>
          </a:xfrm>
          <a:custGeom>
            <a:avLst/>
            <a:gdLst/>
            <a:ahLst/>
            <a:cxnLst/>
            <a:rect r="r" b="b" t="t" l="l"/>
            <a:pathLst>
              <a:path h="1159057" w="10339667">
                <a:moveTo>
                  <a:pt x="0" y="0"/>
                </a:moveTo>
                <a:lnTo>
                  <a:pt x="10339667" y="0"/>
                </a:lnTo>
                <a:lnTo>
                  <a:pt x="10339667" y="1159056"/>
                </a:lnTo>
                <a:lnTo>
                  <a:pt x="0" y="1159056"/>
                </a:lnTo>
                <a:lnTo>
                  <a:pt x="0" y="0"/>
                </a:lnTo>
                <a:close/>
              </a:path>
            </a:pathLst>
          </a:custGeom>
          <a:blipFill>
            <a:blip r:embed="rId4">
              <a:extLst>
                <a:ext uri="{96DAC541-7B7A-43D3-8B79-37D633B846F1}">
                  <asvg:svgBlip xmlns:asvg="http://schemas.microsoft.com/office/drawing/2016/SVG/main" r:embed="rId5"/>
                </a:ext>
              </a:extLst>
            </a:blip>
            <a:stretch>
              <a:fillRect l="0" t="-236" r="0" b="-236"/>
            </a:stretch>
          </a:blipFill>
        </p:spPr>
      </p:sp>
      <p:sp>
        <p:nvSpPr>
          <p:cNvPr name="Freeform 7" id="7"/>
          <p:cNvSpPr/>
          <p:nvPr/>
        </p:nvSpPr>
        <p:spPr>
          <a:xfrm flipH="false" flipV="false" rot="0">
            <a:off x="6742613" y="7118976"/>
            <a:ext cx="10437549" cy="1170029"/>
          </a:xfrm>
          <a:custGeom>
            <a:avLst/>
            <a:gdLst/>
            <a:ahLst/>
            <a:cxnLst/>
            <a:rect r="r" b="b" t="t" l="l"/>
            <a:pathLst>
              <a:path h="1170029" w="10437549">
                <a:moveTo>
                  <a:pt x="0" y="0"/>
                </a:moveTo>
                <a:lnTo>
                  <a:pt x="10437549" y="0"/>
                </a:lnTo>
                <a:lnTo>
                  <a:pt x="10437549" y="1170029"/>
                </a:lnTo>
                <a:lnTo>
                  <a:pt x="0" y="1170029"/>
                </a:lnTo>
                <a:lnTo>
                  <a:pt x="0" y="0"/>
                </a:lnTo>
                <a:close/>
              </a:path>
            </a:pathLst>
          </a:custGeom>
          <a:blipFill>
            <a:blip r:embed="rId6">
              <a:extLst>
                <a:ext uri="{96DAC541-7B7A-43D3-8B79-37D633B846F1}">
                  <asvg:svgBlip xmlns:asvg="http://schemas.microsoft.com/office/drawing/2016/SVG/main" r:embed="rId7"/>
                </a:ext>
              </a:extLst>
            </a:blip>
            <a:stretch>
              <a:fillRect l="0" t="-236" r="0" b="-236"/>
            </a:stretch>
          </a:blipFill>
        </p:spPr>
      </p:sp>
      <p:sp>
        <p:nvSpPr>
          <p:cNvPr name="Freeform 8" id="8"/>
          <p:cNvSpPr/>
          <p:nvPr/>
        </p:nvSpPr>
        <p:spPr>
          <a:xfrm flipH="false" flipV="false" rot="0">
            <a:off x="6921447" y="2469431"/>
            <a:ext cx="10139555" cy="1136625"/>
          </a:xfrm>
          <a:custGeom>
            <a:avLst/>
            <a:gdLst/>
            <a:ahLst/>
            <a:cxnLst/>
            <a:rect r="r" b="b" t="t" l="l"/>
            <a:pathLst>
              <a:path h="1136625" w="10139555">
                <a:moveTo>
                  <a:pt x="0" y="0"/>
                </a:moveTo>
                <a:lnTo>
                  <a:pt x="10139555" y="0"/>
                </a:lnTo>
                <a:lnTo>
                  <a:pt x="10139555" y="1136625"/>
                </a:lnTo>
                <a:lnTo>
                  <a:pt x="0" y="1136625"/>
                </a:lnTo>
                <a:lnTo>
                  <a:pt x="0" y="0"/>
                </a:lnTo>
                <a:close/>
              </a:path>
            </a:pathLst>
          </a:custGeom>
          <a:blipFill>
            <a:blip r:embed="rId8">
              <a:extLst>
                <a:ext uri="{96DAC541-7B7A-43D3-8B79-37D633B846F1}">
                  <asvg:svgBlip xmlns:asvg="http://schemas.microsoft.com/office/drawing/2016/SVG/main" r:embed="rId9"/>
                </a:ext>
              </a:extLst>
            </a:blip>
            <a:stretch>
              <a:fillRect l="0" t="-236" r="0" b="-236"/>
            </a:stretch>
          </a:blipFill>
        </p:spPr>
      </p:sp>
      <p:grpSp>
        <p:nvGrpSpPr>
          <p:cNvPr name="Group 9" id="9"/>
          <p:cNvGrpSpPr/>
          <p:nvPr/>
        </p:nvGrpSpPr>
        <p:grpSpPr>
          <a:xfrm rot="0">
            <a:off x="3857513" y="2469431"/>
            <a:ext cx="2830129" cy="865953"/>
            <a:chOff x="0" y="0"/>
            <a:chExt cx="3112422" cy="952328"/>
          </a:xfrm>
        </p:grpSpPr>
        <p:sp>
          <p:nvSpPr>
            <p:cNvPr name="Freeform 10" id="10"/>
            <p:cNvSpPr/>
            <p:nvPr/>
          </p:nvSpPr>
          <p:spPr>
            <a:xfrm flipH="false" flipV="false" rot="0">
              <a:off x="0" y="0"/>
              <a:ext cx="3112389" cy="952373"/>
            </a:xfrm>
            <a:custGeom>
              <a:avLst/>
              <a:gdLst/>
              <a:ahLst/>
              <a:cxnLst/>
              <a:rect r="r" b="b" t="t" l="l"/>
              <a:pathLst>
                <a:path h="952373" w="3112389">
                  <a:moveTo>
                    <a:pt x="0" y="0"/>
                  </a:moveTo>
                  <a:lnTo>
                    <a:pt x="3112389" y="0"/>
                  </a:lnTo>
                  <a:lnTo>
                    <a:pt x="3112389" y="952373"/>
                  </a:lnTo>
                  <a:lnTo>
                    <a:pt x="0" y="952373"/>
                  </a:lnTo>
                  <a:lnTo>
                    <a:pt x="0" y="0"/>
                  </a:lnTo>
                  <a:close/>
                </a:path>
              </a:pathLst>
            </a:custGeom>
            <a:blipFill>
              <a:blip r:embed="rId10"/>
              <a:stretch>
                <a:fillRect l="0" t="-31700" r="0" b="-31700"/>
              </a:stretch>
            </a:blipFill>
          </p:spPr>
        </p:sp>
      </p:grpSp>
      <p:grpSp>
        <p:nvGrpSpPr>
          <p:cNvPr name="Group 11" id="11"/>
          <p:cNvGrpSpPr/>
          <p:nvPr/>
        </p:nvGrpSpPr>
        <p:grpSpPr>
          <a:xfrm rot="0">
            <a:off x="3857513" y="4892054"/>
            <a:ext cx="2603178" cy="954132"/>
            <a:chOff x="0" y="0"/>
            <a:chExt cx="2807432" cy="1028996"/>
          </a:xfrm>
        </p:grpSpPr>
        <p:sp>
          <p:nvSpPr>
            <p:cNvPr name="Freeform 12" id="12"/>
            <p:cNvSpPr/>
            <p:nvPr/>
          </p:nvSpPr>
          <p:spPr>
            <a:xfrm flipH="false" flipV="false" rot="0">
              <a:off x="0" y="0"/>
              <a:ext cx="2807462" cy="1028954"/>
            </a:xfrm>
            <a:custGeom>
              <a:avLst/>
              <a:gdLst/>
              <a:ahLst/>
              <a:cxnLst/>
              <a:rect r="r" b="b" t="t" l="l"/>
              <a:pathLst>
                <a:path h="1028954" w="2807462">
                  <a:moveTo>
                    <a:pt x="0" y="0"/>
                  </a:moveTo>
                  <a:lnTo>
                    <a:pt x="2807462" y="0"/>
                  </a:lnTo>
                  <a:lnTo>
                    <a:pt x="2807462" y="1028954"/>
                  </a:lnTo>
                  <a:lnTo>
                    <a:pt x="0" y="1028954"/>
                  </a:lnTo>
                  <a:lnTo>
                    <a:pt x="0" y="0"/>
                  </a:lnTo>
                  <a:close/>
                </a:path>
              </a:pathLst>
            </a:custGeom>
            <a:blipFill>
              <a:blip r:embed="rId11"/>
              <a:stretch>
                <a:fillRect l="-36831" t="0" r="-36830" b="-4"/>
              </a:stretch>
            </a:blipFill>
          </p:spPr>
        </p:sp>
      </p:grpSp>
      <p:grpSp>
        <p:nvGrpSpPr>
          <p:cNvPr name="Group 13" id="13"/>
          <p:cNvGrpSpPr/>
          <p:nvPr/>
        </p:nvGrpSpPr>
        <p:grpSpPr>
          <a:xfrm rot="0">
            <a:off x="3857513" y="4892054"/>
            <a:ext cx="2603178" cy="954132"/>
            <a:chOff x="0" y="0"/>
            <a:chExt cx="2807432" cy="1028996"/>
          </a:xfrm>
        </p:grpSpPr>
        <p:sp>
          <p:nvSpPr>
            <p:cNvPr name="Freeform 14" id="14"/>
            <p:cNvSpPr/>
            <p:nvPr/>
          </p:nvSpPr>
          <p:spPr>
            <a:xfrm flipH="false" flipV="false" rot="0">
              <a:off x="0" y="0"/>
              <a:ext cx="2807462" cy="1028954"/>
            </a:xfrm>
            <a:custGeom>
              <a:avLst/>
              <a:gdLst/>
              <a:ahLst/>
              <a:cxnLst/>
              <a:rect r="r" b="b" t="t" l="l"/>
              <a:pathLst>
                <a:path h="1028954" w="2807462">
                  <a:moveTo>
                    <a:pt x="0" y="0"/>
                  </a:moveTo>
                  <a:lnTo>
                    <a:pt x="2807462" y="0"/>
                  </a:lnTo>
                  <a:lnTo>
                    <a:pt x="2807462" y="1028954"/>
                  </a:lnTo>
                  <a:lnTo>
                    <a:pt x="0" y="1028954"/>
                  </a:lnTo>
                  <a:lnTo>
                    <a:pt x="0" y="0"/>
                  </a:lnTo>
                  <a:close/>
                </a:path>
              </a:pathLst>
            </a:custGeom>
            <a:blipFill>
              <a:blip r:embed="rId12"/>
              <a:stretch>
                <a:fillRect l="0" t="0" r="0" b="-36423"/>
              </a:stretch>
            </a:blipFill>
          </p:spPr>
        </p:sp>
      </p:grpSp>
      <p:grpSp>
        <p:nvGrpSpPr>
          <p:cNvPr name="Group 15" id="15"/>
          <p:cNvGrpSpPr/>
          <p:nvPr/>
        </p:nvGrpSpPr>
        <p:grpSpPr>
          <a:xfrm rot="0">
            <a:off x="3769730" y="7222408"/>
            <a:ext cx="2627822" cy="963164"/>
            <a:chOff x="0" y="0"/>
            <a:chExt cx="2807432" cy="1028996"/>
          </a:xfrm>
        </p:grpSpPr>
        <p:sp>
          <p:nvSpPr>
            <p:cNvPr name="Freeform 16" id="16"/>
            <p:cNvSpPr/>
            <p:nvPr/>
          </p:nvSpPr>
          <p:spPr>
            <a:xfrm flipH="false" flipV="false" rot="0">
              <a:off x="0" y="0"/>
              <a:ext cx="2807462" cy="1028954"/>
            </a:xfrm>
            <a:custGeom>
              <a:avLst/>
              <a:gdLst/>
              <a:ahLst/>
              <a:cxnLst/>
              <a:rect r="r" b="b" t="t" l="l"/>
              <a:pathLst>
                <a:path h="1028954" w="2807462">
                  <a:moveTo>
                    <a:pt x="0" y="0"/>
                  </a:moveTo>
                  <a:lnTo>
                    <a:pt x="2807462" y="0"/>
                  </a:lnTo>
                  <a:lnTo>
                    <a:pt x="2807462" y="1028954"/>
                  </a:lnTo>
                  <a:lnTo>
                    <a:pt x="0" y="1028954"/>
                  </a:lnTo>
                  <a:lnTo>
                    <a:pt x="0" y="0"/>
                  </a:lnTo>
                  <a:close/>
                </a:path>
              </a:pathLst>
            </a:custGeom>
            <a:blipFill>
              <a:blip r:embed="rId13"/>
              <a:stretch>
                <a:fillRect l="-4836" t="-16009" r="0" b="-16009"/>
              </a:stretch>
            </a:blipFill>
          </p:spPr>
        </p:sp>
      </p:grpSp>
      <p:sp>
        <p:nvSpPr>
          <p:cNvPr name="TextBox 17" id="17"/>
          <p:cNvSpPr txBox="true"/>
          <p:nvPr/>
        </p:nvSpPr>
        <p:spPr>
          <a:xfrm rot="0">
            <a:off x="6920554" y="7269271"/>
            <a:ext cx="10081666" cy="842849"/>
          </a:xfrm>
          <a:prstGeom prst="rect">
            <a:avLst/>
          </a:prstGeom>
        </p:spPr>
        <p:txBody>
          <a:bodyPr anchor="t" rtlCol="false" tIns="0" lIns="0" bIns="0" rIns="0">
            <a:spAutoFit/>
          </a:bodyPr>
          <a:lstStyle/>
          <a:p>
            <a:pPr algn="just">
              <a:lnSpc>
                <a:spcPts val="2141"/>
              </a:lnSpc>
            </a:pPr>
            <a:r>
              <a:rPr lang="en-US" sz="2104" b="true">
                <a:solidFill>
                  <a:srgbClr val="000000"/>
                </a:solidFill>
                <a:latin typeface="Calibri (MS) Bold"/>
                <a:ea typeface="Calibri (MS) Bold"/>
                <a:cs typeface="Calibri (MS) Bold"/>
                <a:sym typeface="Calibri (MS) Bold"/>
              </a:rPr>
              <a:t>Rede Uniminas</a:t>
            </a:r>
            <a:r>
              <a:rPr lang="en-US" sz="2104">
                <a:solidFill>
                  <a:srgbClr val="000000"/>
                </a:solidFill>
                <a:latin typeface="Calibri (MS)"/>
                <a:ea typeface="Calibri (MS)"/>
                <a:cs typeface="Calibri (MS)"/>
                <a:sym typeface="Calibri (MS)"/>
              </a:rPr>
              <a:t> es un grupo de colaboración de universidades de Minas Gerais que promueve la cooperación internacional con universidades y centros de investigación extranjeros.</a:t>
            </a:r>
          </a:p>
        </p:txBody>
      </p:sp>
      <p:sp>
        <p:nvSpPr>
          <p:cNvPr name="TextBox 18" id="18"/>
          <p:cNvSpPr txBox="true"/>
          <p:nvPr/>
        </p:nvSpPr>
        <p:spPr>
          <a:xfrm rot="0">
            <a:off x="7022759" y="2595712"/>
            <a:ext cx="9898206" cy="739803"/>
          </a:xfrm>
          <a:prstGeom prst="rect">
            <a:avLst/>
          </a:prstGeom>
        </p:spPr>
        <p:txBody>
          <a:bodyPr anchor="t" rtlCol="false" tIns="0" lIns="0" bIns="0" rIns="0">
            <a:spAutoFit/>
          </a:bodyPr>
          <a:lstStyle/>
          <a:p>
            <a:pPr algn="just">
              <a:lnSpc>
                <a:spcPts val="2734"/>
              </a:lnSpc>
            </a:pPr>
            <a:r>
              <a:rPr lang="en-US" sz="2274" b="true">
                <a:solidFill>
                  <a:srgbClr val="000000"/>
                </a:solidFill>
                <a:latin typeface="Calibri (MS) Bold"/>
                <a:ea typeface="Calibri (MS) Bold"/>
                <a:cs typeface="Calibri (MS) Bold"/>
                <a:sym typeface="Calibri (MS) Bold"/>
              </a:rPr>
              <a:t>FAUBAI </a:t>
            </a:r>
            <a:r>
              <a:rPr lang="en-US" sz="2274">
                <a:solidFill>
                  <a:srgbClr val="000000"/>
                </a:solidFill>
                <a:latin typeface="Calibri (MS)"/>
                <a:ea typeface="Calibri (MS)"/>
                <a:cs typeface="Calibri (MS)"/>
                <a:sym typeface="Calibri (MS)"/>
              </a:rPr>
              <a:t>Ayuda a unir y preparar a los líderes, organiza talleres y reuniones tanto</a:t>
            </a:r>
          </a:p>
          <a:p>
            <a:pPr algn="just">
              <a:lnSpc>
                <a:spcPts val="2736"/>
              </a:lnSpc>
            </a:pPr>
            <a:r>
              <a:rPr lang="en-US" sz="2274">
                <a:solidFill>
                  <a:srgbClr val="000000"/>
                </a:solidFill>
                <a:latin typeface="Calibri (MS)"/>
                <a:ea typeface="Calibri (MS)"/>
                <a:cs typeface="Calibri (MS)"/>
                <a:sym typeface="Calibri (MS)"/>
              </a:rPr>
              <a:t>dentro del país como fuera.</a:t>
            </a:r>
          </a:p>
        </p:txBody>
      </p:sp>
      <p:sp>
        <p:nvSpPr>
          <p:cNvPr name="TextBox 19" id="19"/>
          <p:cNvSpPr txBox="true"/>
          <p:nvPr/>
        </p:nvSpPr>
        <p:spPr>
          <a:xfrm rot="0">
            <a:off x="7022759" y="4899205"/>
            <a:ext cx="10038242" cy="1161431"/>
          </a:xfrm>
          <a:prstGeom prst="rect">
            <a:avLst/>
          </a:prstGeom>
        </p:spPr>
        <p:txBody>
          <a:bodyPr anchor="t" rtlCol="false" tIns="0" lIns="0" bIns="0" rIns="0">
            <a:spAutoFit/>
          </a:bodyPr>
          <a:lstStyle/>
          <a:p>
            <a:pPr algn="just">
              <a:lnSpc>
                <a:spcPts val="2930"/>
              </a:lnSpc>
            </a:pPr>
            <a:r>
              <a:rPr lang="en-US" sz="2438" b="true">
                <a:solidFill>
                  <a:srgbClr val="000000"/>
                </a:solidFill>
                <a:latin typeface="Calibri (MS) Bold"/>
                <a:ea typeface="Calibri (MS) Bold"/>
                <a:cs typeface="Calibri (MS) Bold"/>
                <a:sym typeface="Calibri (MS) Bold"/>
              </a:rPr>
              <a:t>GCUB</a:t>
            </a:r>
            <a:r>
              <a:rPr lang="en-US" sz="2438">
                <a:solidFill>
                  <a:srgbClr val="000000"/>
                </a:solidFill>
                <a:latin typeface="Calibri (MS)"/>
                <a:ea typeface="Calibri (MS)"/>
                <a:cs typeface="Calibri (MS)"/>
                <a:sym typeface="Calibri (MS)"/>
              </a:rPr>
              <a:t> es una asociación civil de derecho privado, sin ánimo de lucro, de carácter académico, científico,y cultural, integrada por 89 instituciones de enseñanza superior brasileñas.</a:t>
            </a:r>
          </a:p>
        </p:txBody>
      </p:sp>
      <p:sp>
        <p:nvSpPr>
          <p:cNvPr name="TextBox 20" id="20"/>
          <p:cNvSpPr txBox="true"/>
          <p:nvPr/>
        </p:nvSpPr>
        <p:spPr>
          <a:xfrm rot="0">
            <a:off x="3323500" y="25059"/>
            <a:ext cx="13624664" cy="1053427"/>
          </a:xfrm>
          <a:prstGeom prst="rect">
            <a:avLst/>
          </a:prstGeom>
        </p:spPr>
        <p:txBody>
          <a:bodyPr anchor="t" rtlCol="false" tIns="0" lIns="0" bIns="0" rIns="0">
            <a:spAutoFit/>
          </a:bodyPr>
          <a:lstStyle/>
          <a:p>
            <a:pPr algn="l">
              <a:lnSpc>
                <a:spcPts val="8617"/>
              </a:lnSpc>
            </a:pPr>
            <a:r>
              <a:rPr lang="en-US" sz="6156">
                <a:solidFill>
                  <a:srgbClr val="022B71"/>
                </a:solidFill>
                <a:latin typeface="Century Gothic Paneuropean"/>
                <a:ea typeface="Century Gothic Paneuropean"/>
                <a:cs typeface="Century Gothic Paneuropean"/>
                <a:sym typeface="Century Gothic Paneuropean"/>
              </a:rPr>
              <a:t>National</a:t>
            </a:r>
            <a:r>
              <a:rPr lang="en-US" sz="6156">
                <a:solidFill>
                  <a:srgbClr val="022B71"/>
                </a:solidFill>
                <a:latin typeface="Century Gothic Paneuropean"/>
                <a:ea typeface="Century Gothic Paneuropean"/>
                <a:cs typeface="Century Gothic Paneuropean"/>
                <a:sym typeface="Century Gothic Paneuropean"/>
              </a:rPr>
              <a:t> Associations and Networks</a:t>
            </a:r>
          </a:p>
        </p:txBody>
      </p:sp>
      <p:sp>
        <p:nvSpPr>
          <p:cNvPr name="TextBox 21" id="21"/>
          <p:cNvSpPr txBox="true"/>
          <p:nvPr/>
        </p:nvSpPr>
        <p:spPr>
          <a:xfrm rot="0">
            <a:off x="4097453" y="1145363"/>
            <a:ext cx="3824362" cy="330312"/>
          </a:xfrm>
          <a:prstGeom prst="rect">
            <a:avLst/>
          </a:prstGeom>
        </p:spPr>
        <p:txBody>
          <a:bodyPr anchor="t" rtlCol="false" tIns="0" lIns="0" bIns="0" rIns="0">
            <a:spAutoFit/>
          </a:bodyPr>
          <a:lstStyle/>
          <a:p>
            <a:pPr algn="l" marL="0" indent="0" lvl="0">
              <a:lnSpc>
                <a:spcPts val="2799"/>
              </a:lnSpc>
              <a:spcBef>
                <a:spcPct val="0"/>
              </a:spcBef>
            </a:pPr>
            <a:r>
              <a:rPr lang="en-US" sz="2000" strike="noStrike" u="none">
                <a:solidFill>
                  <a:srgbClr val="022B71"/>
                </a:solidFill>
                <a:latin typeface="Century Gothic Paneuropean"/>
                <a:ea typeface="Century Gothic Paneuropean"/>
                <a:cs typeface="Century Gothic Paneuropean"/>
                <a:sym typeface="Century Gothic Paneuropean"/>
              </a:rPr>
              <a:t>focused on internationalization</a:t>
            </a:r>
          </a:p>
        </p:txBody>
      </p:sp>
    </p:spTree>
  </p:cSld>
  <p:clrMapOvr>
    <a:masterClrMapping/>
  </p:clrMapOvr>
</p:sld>
</file>

<file path=ppt/slides/slide19.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sp>
        <p:nvSpPr>
          <p:cNvPr name="Freeform 2" id="2"/>
          <p:cNvSpPr/>
          <p:nvPr/>
        </p:nvSpPr>
        <p:spPr>
          <a:xfrm flipH="false" flipV="false" rot="0">
            <a:off x="3214302" y="3901509"/>
            <a:ext cx="4588220" cy="3597306"/>
          </a:xfrm>
          <a:custGeom>
            <a:avLst/>
            <a:gdLst/>
            <a:ahLst/>
            <a:cxnLst/>
            <a:rect r="r" b="b" t="t" l="l"/>
            <a:pathLst>
              <a:path h="3597306" w="4588220">
                <a:moveTo>
                  <a:pt x="0" y="0"/>
                </a:moveTo>
                <a:lnTo>
                  <a:pt x="4588220" y="0"/>
                </a:lnTo>
                <a:lnTo>
                  <a:pt x="4588220" y="3597306"/>
                </a:lnTo>
                <a:lnTo>
                  <a:pt x="0" y="3597306"/>
                </a:lnTo>
                <a:lnTo>
                  <a:pt x="0" y="0"/>
                </a:lnTo>
                <a:close/>
              </a:path>
            </a:pathLst>
          </a:custGeom>
          <a:blipFill>
            <a:blip r:embed="rId2">
              <a:extLst>
                <a:ext uri="{96DAC541-7B7A-43D3-8B79-37D633B846F1}">
                  <asvg:svgBlip xmlns:asvg="http://schemas.microsoft.com/office/drawing/2016/SVG/main" r:embed="rId3"/>
                </a:ext>
              </a:extLst>
            </a:blip>
            <a:stretch>
              <a:fillRect l="0" t="0" r="0" b="0"/>
            </a:stretch>
          </a:blipFill>
        </p:spPr>
      </p:sp>
      <p:sp>
        <p:nvSpPr>
          <p:cNvPr name="TextBox 3" id="3"/>
          <p:cNvSpPr txBox="true"/>
          <p:nvPr/>
        </p:nvSpPr>
        <p:spPr>
          <a:xfrm rot="0">
            <a:off x="3675594" y="4925220"/>
            <a:ext cx="3672580" cy="596504"/>
          </a:xfrm>
          <a:prstGeom prst="rect">
            <a:avLst/>
          </a:prstGeom>
        </p:spPr>
        <p:txBody>
          <a:bodyPr anchor="t" rtlCol="false" tIns="0" lIns="0" bIns="0" rIns="0">
            <a:spAutoFit/>
          </a:bodyPr>
          <a:lstStyle/>
          <a:p>
            <a:pPr algn="ctr">
              <a:lnSpc>
                <a:spcPts val="2356"/>
              </a:lnSpc>
            </a:pPr>
            <a:r>
              <a:rPr lang="en-US" sz="2100" spc="6">
                <a:solidFill>
                  <a:srgbClr val="FFFFFF"/>
                </a:solidFill>
                <a:latin typeface="Century Gothic Paneuropean"/>
                <a:ea typeface="Century Gothic Paneuropean"/>
                <a:cs typeface="Century Gothic Paneuropean"/>
                <a:sym typeface="Century Gothic Paneuropean"/>
              </a:rPr>
              <a:t>Firmando Memorandos de Entendimiento (MoU)</a:t>
            </a:r>
          </a:p>
        </p:txBody>
      </p:sp>
      <p:sp>
        <p:nvSpPr>
          <p:cNvPr name="Freeform 4" id="4"/>
          <p:cNvSpPr/>
          <p:nvPr/>
        </p:nvSpPr>
        <p:spPr>
          <a:xfrm flipH="false" flipV="false" rot="0">
            <a:off x="8119700" y="3901509"/>
            <a:ext cx="4588220" cy="3597306"/>
          </a:xfrm>
          <a:custGeom>
            <a:avLst/>
            <a:gdLst/>
            <a:ahLst/>
            <a:cxnLst/>
            <a:rect r="r" b="b" t="t" l="l"/>
            <a:pathLst>
              <a:path h="3597306" w="4588220">
                <a:moveTo>
                  <a:pt x="0" y="0"/>
                </a:moveTo>
                <a:lnTo>
                  <a:pt x="4588219" y="0"/>
                </a:lnTo>
                <a:lnTo>
                  <a:pt x="4588219" y="3597306"/>
                </a:lnTo>
                <a:lnTo>
                  <a:pt x="0" y="3597306"/>
                </a:lnTo>
                <a:lnTo>
                  <a:pt x="0" y="0"/>
                </a:lnTo>
                <a:close/>
              </a:path>
            </a:pathLst>
          </a:custGeom>
          <a:blipFill>
            <a:blip r:embed="rId2">
              <a:extLst>
                <a:ext uri="{96DAC541-7B7A-43D3-8B79-37D633B846F1}">
                  <asvg:svgBlip xmlns:asvg="http://schemas.microsoft.com/office/drawing/2016/SVG/main" r:embed="rId3"/>
                </a:ext>
              </a:extLst>
            </a:blip>
            <a:stretch>
              <a:fillRect l="0" t="0" r="0" b="0"/>
            </a:stretch>
          </a:blipFill>
        </p:spPr>
      </p:sp>
      <p:sp>
        <p:nvSpPr>
          <p:cNvPr name="TextBox 5" id="5"/>
          <p:cNvSpPr txBox="true"/>
          <p:nvPr/>
        </p:nvSpPr>
        <p:spPr>
          <a:xfrm rot="0">
            <a:off x="3647019" y="6171135"/>
            <a:ext cx="3672580" cy="594006"/>
          </a:xfrm>
          <a:prstGeom prst="rect">
            <a:avLst/>
          </a:prstGeom>
        </p:spPr>
        <p:txBody>
          <a:bodyPr anchor="t" rtlCol="false" tIns="0" lIns="0" bIns="0" rIns="0">
            <a:spAutoFit/>
          </a:bodyPr>
          <a:lstStyle/>
          <a:p>
            <a:pPr algn="ctr">
              <a:lnSpc>
                <a:spcPts val="2356"/>
              </a:lnSpc>
            </a:pPr>
            <a:r>
              <a:rPr lang="en-US" sz="1963">
                <a:solidFill>
                  <a:srgbClr val="FFFFFF"/>
                </a:solidFill>
                <a:latin typeface="Century Gothic Paneuropean"/>
                <a:ea typeface="Century Gothic Paneuropean"/>
                <a:cs typeface="Century Gothic Paneuropean"/>
                <a:sym typeface="Century Gothic Paneuropean"/>
              </a:rPr>
              <a:t>Acuerdos de cooperación específicos</a:t>
            </a:r>
          </a:p>
        </p:txBody>
      </p:sp>
      <p:sp>
        <p:nvSpPr>
          <p:cNvPr name="TextBox 6" id="6"/>
          <p:cNvSpPr txBox="true"/>
          <p:nvPr/>
        </p:nvSpPr>
        <p:spPr>
          <a:xfrm rot="0">
            <a:off x="8577519" y="6133035"/>
            <a:ext cx="3672581" cy="336351"/>
          </a:xfrm>
          <a:prstGeom prst="rect">
            <a:avLst/>
          </a:prstGeom>
        </p:spPr>
        <p:txBody>
          <a:bodyPr anchor="t" rtlCol="false" tIns="0" lIns="0" bIns="0" rIns="0">
            <a:spAutoFit/>
          </a:bodyPr>
          <a:lstStyle/>
          <a:p>
            <a:pPr algn="ctr">
              <a:lnSpc>
                <a:spcPts val="2356"/>
              </a:lnSpc>
            </a:pPr>
            <a:r>
              <a:rPr lang="en-US" sz="2100">
                <a:solidFill>
                  <a:srgbClr val="FFFFFF"/>
                </a:solidFill>
                <a:latin typeface="Calibri (MS)"/>
                <a:ea typeface="Calibri (MS)"/>
                <a:cs typeface="Calibri (MS)"/>
                <a:sym typeface="Calibri (MS)"/>
              </a:rPr>
              <a:t>Doble Titulación</a:t>
            </a:r>
          </a:p>
        </p:txBody>
      </p:sp>
      <p:sp>
        <p:nvSpPr>
          <p:cNvPr name="Freeform 7" id="7"/>
          <p:cNvSpPr/>
          <p:nvPr/>
        </p:nvSpPr>
        <p:spPr>
          <a:xfrm flipH="false" flipV="false" rot="0">
            <a:off x="13022198" y="3926373"/>
            <a:ext cx="4588220" cy="3597306"/>
          </a:xfrm>
          <a:custGeom>
            <a:avLst/>
            <a:gdLst/>
            <a:ahLst/>
            <a:cxnLst/>
            <a:rect r="r" b="b" t="t" l="l"/>
            <a:pathLst>
              <a:path h="3597306" w="4588220">
                <a:moveTo>
                  <a:pt x="0" y="0"/>
                </a:moveTo>
                <a:lnTo>
                  <a:pt x="4588219" y="0"/>
                </a:lnTo>
                <a:lnTo>
                  <a:pt x="4588219" y="3597306"/>
                </a:lnTo>
                <a:lnTo>
                  <a:pt x="0" y="3597306"/>
                </a:lnTo>
                <a:lnTo>
                  <a:pt x="0" y="0"/>
                </a:lnTo>
                <a:close/>
              </a:path>
            </a:pathLst>
          </a:custGeom>
          <a:blipFill>
            <a:blip r:embed="rId2">
              <a:extLst>
                <a:ext uri="{96DAC541-7B7A-43D3-8B79-37D633B846F1}">
                  <asvg:svgBlip xmlns:asvg="http://schemas.microsoft.com/office/drawing/2016/SVG/main" r:embed="rId3"/>
                </a:ext>
              </a:extLst>
            </a:blip>
            <a:stretch>
              <a:fillRect l="0" t="0" r="0" b="0"/>
            </a:stretch>
          </a:blipFill>
        </p:spPr>
      </p:sp>
      <p:sp>
        <p:nvSpPr>
          <p:cNvPr name="TextBox 8" id="8"/>
          <p:cNvSpPr txBox="true"/>
          <p:nvPr/>
        </p:nvSpPr>
        <p:spPr>
          <a:xfrm rot="0">
            <a:off x="8734484" y="4915695"/>
            <a:ext cx="3672581" cy="286230"/>
          </a:xfrm>
          <a:prstGeom prst="rect">
            <a:avLst/>
          </a:prstGeom>
        </p:spPr>
        <p:txBody>
          <a:bodyPr anchor="t" rtlCol="false" tIns="0" lIns="0" bIns="0" rIns="0">
            <a:spAutoFit/>
          </a:bodyPr>
          <a:lstStyle/>
          <a:p>
            <a:pPr algn="ctr">
              <a:lnSpc>
                <a:spcPts val="2356"/>
              </a:lnSpc>
            </a:pPr>
            <a:r>
              <a:rPr lang="en-US" sz="1963">
                <a:solidFill>
                  <a:srgbClr val="FFFFFF"/>
                </a:solidFill>
                <a:latin typeface="Century Gothic Paneuropean"/>
                <a:ea typeface="Century Gothic Paneuropean"/>
                <a:cs typeface="Century Gothic Paneuropean"/>
                <a:sym typeface="Century Gothic Paneuropean"/>
              </a:rPr>
              <a:t>Programas de Cotutela</a:t>
            </a:r>
          </a:p>
        </p:txBody>
      </p:sp>
      <p:sp>
        <p:nvSpPr>
          <p:cNvPr name="TextBox 9" id="9"/>
          <p:cNvSpPr txBox="true"/>
          <p:nvPr/>
        </p:nvSpPr>
        <p:spPr>
          <a:xfrm rot="0">
            <a:off x="13586720" y="5499545"/>
            <a:ext cx="3672580" cy="1209560"/>
          </a:xfrm>
          <a:prstGeom prst="rect">
            <a:avLst/>
          </a:prstGeom>
        </p:spPr>
        <p:txBody>
          <a:bodyPr anchor="t" rtlCol="false" tIns="0" lIns="0" bIns="0" rIns="0">
            <a:spAutoFit/>
          </a:bodyPr>
          <a:lstStyle/>
          <a:p>
            <a:pPr algn="ctr">
              <a:lnSpc>
                <a:spcPts val="2356"/>
              </a:lnSpc>
            </a:pPr>
            <a:r>
              <a:rPr lang="en-US" sz="1963">
                <a:solidFill>
                  <a:srgbClr val="FFFFFF"/>
                </a:solidFill>
                <a:latin typeface="Century Gothic Paneuropean"/>
                <a:ea typeface="Century Gothic Paneuropean"/>
                <a:cs typeface="Century Gothic Paneuropean"/>
                <a:sym typeface="Century Gothic Paneuropean"/>
              </a:rPr>
              <a:t>Movilidad de estudiantes, investigadores, profesores y personal administrative y técnico</a:t>
            </a:r>
          </a:p>
        </p:txBody>
      </p:sp>
      <p:grpSp>
        <p:nvGrpSpPr>
          <p:cNvPr name="Group 10" id="10"/>
          <p:cNvGrpSpPr/>
          <p:nvPr/>
        </p:nvGrpSpPr>
        <p:grpSpPr>
          <a:xfrm rot="0">
            <a:off x="14921622" y="9139944"/>
            <a:ext cx="3112038" cy="910271"/>
            <a:chOff x="0" y="0"/>
            <a:chExt cx="4149384" cy="1213694"/>
          </a:xfrm>
        </p:grpSpPr>
        <p:sp>
          <p:nvSpPr>
            <p:cNvPr name="Freeform 11" id="11"/>
            <p:cNvSpPr/>
            <p:nvPr/>
          </p:nvSpPr>
          <p:spPr>
            <a:xfrm flipH="false" flipV="false" rot="0">
              <a:off x="0" y="0"/>
              <a:ext cx="4149344" cy="1213739"/>
            </a:xfrm>
            <a:custGeom>
              <a:avLst/>
              <a:gdLst/>
              <a:ahLst/>
              <a:cxnLst/>
              <a:rect r="r" b="b" t="t" l="l"/>
              <a:pathLst>
                <a:path h="1213739" w="4149344">
                  <a:moveTo>
                    <a:pt x="0" y="0"/>
                  </a:moveTo>
                  <a:lnTo>
                    <a:pt x="4149344" y="0"/>
                  </a:lnTo>
                  <a:lnTo>
                    <a:pt x="4149344" y="1213739"/>
                  </a:lnTo>
                  <a:lnTo>
                    <a:pt x="0" y="1213739"/>
                  </a:lnTo>
                  <a:lnTo>
                    <a:pt x="0" y="0"/>
                  </a:lnTo>
                  <a:close/>
                </a:path>
              </a:pathLst>
            </a:custGeom>
            <a:blipFill>
              <a:blip r:embed="rId4"/>
              <a:stretch>
                <a:fillRect l="-41" t="0" r="-42" b="3"/>
              </a:stretch>
            </a:blipFill>
          </p:spPr>
        </p:sp>
      </p:grpSp>
      <p:sp>
        <p:nvSpPr>
          <p:cNvPr name="TextBox 12" id="12"/>
          <p:cNvSpPr txBox="true"/>
          <p:nvPr/>
        </p:nvSpPr>
        <p:spPr>
          <a:xfrm rot="0">
            <a:off x="3045912" y="94704"/>
            <a:ext cx="14987747" cy="2275572"/>
          </a:xfrm>
          <a:prstGeom prst="rect">
            <a:avLst/>
          </a:prstGeom>
        </p:spPr>
        <p:txBody>
          <a:bodyPr anchor="t" rtlCol="false" tIns="0" lIns="0" bIns="0" rIns="0">
            <a:spAutoFit/>
          </a:bodyPr>
          <a:lstStyle/>
          <a:p>
            <a:pPr algn="l">
              <a:lnSpc>
                <a:spcPts val="8617"/>
              </a:lnSpc>
            </a:pPr>
            <a:r>
              <a:rPr lang="en-US" sz="6000">
                <a:solidFill>
                  <a:srgbClr val="022B71"/>
                </a:solidFill>
                <a:latin typeface="Century Gothic Paneuropean"/>
                <a:ea typeface="Century Gothic Paneuropean"/>
                <a:cs typeface="Century Gothic Paneuropean"/>
                <a:sym typeface="Century Gothic Paneuropean"/>
              </a:rPr>
              <a:t>¿Cómo podemos colaborar internacionalmente?</a:t>
            </a:r>
          </a:p>
        </p:txBody>
      </p:sp>
      <p:grpSp>
        <p:nvGrpSpPr>
          <p:cNvPr name="Group 13" id="13"/>
          <p:cNvGrpSpPr/>
          <p:nvPr/>
        </p:nvGrpSpPr>
        <p:grpSpPr>
          <a:xfrm rot="0">
            <a:off x="0" y="0"/>
            <a:ext cx="2731587" cy="10287000"/>
            <a:chOff x="0" y="0"/>
            <a:chExt cx="3642116" cy="13716000"/>
          </a:xfrm>
        </p:grpSpPr>
        <p:sp>
          <p:nvSpPr>
            <p:cNvPr name="Freeform 14" id="14"/>
            <p:cNvSpPr/>
            <p:nvPr/>
          </p:nvSpPr>
          <p:spPr>
            <a:xfrm flipH="true" flipV="false" rot="0">
              <a:off x="0" y="0"/>
              <a:ext cx="3642106" cy="13716000"/>
            </a:xfrm>
            <a:custGeom>
              <a:avLst/>
              <a:gdLst/>
              <a:ahLst/>
              <a:cxnLst/>
              <a:rect r="r" b="b" t="t" l="l"/>
              <a:pathLst>
                <a:path h="13716000" w="3642106">
                  <a:moveTo>
                    <a:pt x="3642106" y="0"/>
                  </a:moveTo>
                  <a:lnTo>
                    <a:pt x="0" y="0"/>
                  </a:lnTo>
                  <a:lnTo>
                    <a:pt x="0" y="13716000"/>
                  </a:lnTo>
                  <a:lnTo>
                    <a:pt x="3642106" y="13716000"/>
                  </a:lnTo>
                  <a:lnTo>
                    <a:pt x="3642106" y="0"/>
                  </a:lnTo>
                  <a:close/>
                </a:path>
              </a:pathLst>
            </a:custGeom>
            <a:blipFill>
              <a:blip r:embed="rId5"/>
              <a:stretch>
                <a:fillRect l="-234491" t="0" r="-234491" b="0"/>
              </a:stretch>
            </a:blipFill>
          </p:spPr>
        </p:sp>
      </p:grpSp>
    </p:spTree>
  </p:cSld>
  <p:clrMapOvr>
    <a:masterClrMapping/>
  </p:clrMapOvr>
</p:sld>
</file>

<file path=ppt/slides/slide20.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grpSp>
        <p:nvGrpSpPr>
          <p:cNvPr name="Group 2" id="2"/>
          <p:cNvGrpSpPr/>
          <p:nvPr/>
        </p:nvGrpSpPr>
        <p:grpSpPr>
          <a:xfrm rot="0">
            <a:off x="14921622" y="9139944"/>
            <a:ext cx="3112038" cy="910271"/>
            <a:chOff x="0" y="0"/>
            <a:chExt cx="4149384" cy="1213694"/>
          </a:xfrm>
        </p:grpSpPr>
        <p:sp>
          <p:nvSpPr>
            <p:cNvPr name="Freeform 3" id="3"/>
            <p:cNvSpPr/>
            <p:nvPr/>
          </p:nvSpPr>
          <p:spPr>
            <a:xfrm flipH="false" flipV="false" rot="0">
              <a:off x="0" y="0"/>
              <a:ext cx="4149344" cy="1213739"/>
            </a:xfrm>
            <a:custGeom>
              <a:avLst/>
              <a:gdLst/>
              <a:ahLst/>
              <a:cxnLst/>
              <a:rect r="r" b="b" t="t" l="l"/>
              <a:pathLst>
                <a:path h="1213739" w="4149344">
                  <a:moveTo>
                    <a:pt x="0" y="0"/>
                  </a:moveTo>
                  <a:lnTo>
                    <a:pt x="4149344" y="0"/>
                  </a:lnTo>
                  <a:lnTo>
                    <a:pt x="4149344" y="1213739"/>
                  </a:lnTo>
                  <a:lnTo>
                    <a:pt x="0" y="1213739"/>
                  </a:lnTo>
                  <a:lnTo>
                    <a:pt x="0" y="0"/>
                  </a:lnTo>
                  <a:close/>
                </a:path>
              </a:pathLst>
            </a:custGeom>
            <a:blipFill>
              <a:blip r:embed="rId2"/>
              <a:stretch>
                <a:fillRect l="-41" t="0" r="-42" b="3"/>
              </a:stretch>
            </a:blipFill>
          </p:spPr>
        </p:sp>
      </p:grpSp>
      <p:grpSp>
        <p:nvGrpSpPr>
          <p:cNvPr name="Group 4" id="4"/>
          <p:cNvGrpSpPr/>
          <p:nvPr/>
        </p:nvGrpSpPr>
        <p:grpSpPr>
          <a:xfrm rot="0">
            <a:off x="2417248" y="2449838"/>
            <a:ext cx="5509791" cy="5509791"/>
            <a:chOff x="0" y="0"/>
            <a:chExt cx="7346388" cy="7346388"/>
          </a:xfrm>
        </p:grpSpPr>
        <p:sp>
          <p:nvSpPr>
            <p:cNvPr name="Freeform 5" id="5"/>
            <p:cNvSpPr/>
            <p:nvPr/>
          </p:nvSpPr>
          <p:spPr>
            <a:xfrm flipH="false" flipV="false" rot="0">
              <a:off x="0" y="0"/>
              <a:ext cx="7346442" cy="7346442"/>
            </a:xfrm>
            <a:custGeom>
              <a:avLst/>
              <a:gdLst/>
              <a:ahLst/>
              <a:cxnLst/>
              <a:rect r="r" b="b" t="t" l="l"/>
              <a:pathLst>
                <a:path h="7346442" w="7346442">
                  <a:moveTo>
                    <a:pt x="0" y="0"/>
                  </a:moveTo>
                  <a:lnTo>
                    <a:pt x="7346442" y="0"/>
                  </a:lnTo>
                  <a:lnTo>
                    <a:pt x="7346442" y="7346442"/>
                  </a:lnTo>
                  <a:lnTo>
                    <a:pt x="0" y="7346442"/>
                  </a:lnTo>
                  <a:lnTo>
                    <a:pt x="0" y="0"/>
                  </a:lnTo>
                  <a:close/>
                </a:path>
              </a:pathLst>
            </a:custGeom>
            <a:blipFill>
              <a:blip r:embed="rId3"/>
              <a:stretch>
                <a:fillRect l="0" t="0" r="0" b="0"/>
              </a:stretch>
            </a:blipFill>
          </p:spPr>
        </p:sp>
      </p:grpSp>
      <p:grpSp>
        <p:nvGrpSpPr>
          <p:cNvPr name="Group 6" id="6"/>
          <p:cNvGrpSpPr/>
          <p:nvPr/>
        </p:nvGrpSpPr>
        <p:grpSpPr>
          <a:xfrm rot="0">
            <a:off x="13061913" y="2388604"/>
            <a:ext cx="5509791" cy="5509791"/>
            <a:chOff x="0" y="0"/>
            <a:chExt cx="7346388" cy="7346388"/>
          </a:xfrm>
        </p:grpSpPr>
        <p:sp>
          <p:nvSpPr>
            <p:cNvPr name="Freeform 7" id="7"/>
            <p:cNvSpPr/>
            <p:nvPr/>
          </p:nvSpPr>
          <p:spPr>
            <a:xfrm flipH="false" flipV="false" rot="0">
              <a:off x="0" y="0"/>
              <a:ext cx="7346442" cy="7346442"/>
            </a:xfrm>
            <a:custGeom>
              <a:avLst/>
              <a:gdLst/>
              <a:ahLst/>
              <a:cxnLst/>
              <a:rect r="r" b="b" t="t" l="l"/>
              <a:pathLst>
                <a:path h="7346442" w="7346442">
                  <a:moveTo>
                    <a:pt x="0" y="0"/>
                  </a:moveTo>
                  <a:lnTo>
                    <a:pt x="7346442" y="0"/>
                  </a:lnTo>
                  <a:lnTo>
                    <a:pt x="7346442" y="7346442"/>
                  </a:lnTo>
                  <a:lnTo>
                    <a:pt x="0" y="7346442"/>
                  </a:lnTo>
                  <a:lnTo>
                    <a:pt x="0" y="0"/>
                  </a:lnTo>
                  <a:close/>
                </a:path>
              </a:pathLst>
            </a:custGeom>
            <a:blipFill>
              <a:blip r:embed="rId4"/>
              <a:stretch>
                <a:fillRect l="0" t="0" r="0" b="0"/>
              </a:stretch>
            </a:blipFill>
          </p:spPr>
        </p:sp>
      </p:grpSp>
      <p:grpSp>
        <p:nvGrpSpPr>
          <p:cNvPr name="Group 8" id="8"/>
          <p:cNvGrpSpPr/>
          <p:nvPr/>
        </p:nvGrpSpPr>
        <p:grpSpPr>
          <a:xfrm rot="0">
            <a:off x="7784890" y="2449838"/>
            <a:ext cx="5509791" cy="5509791"/>
            <a:chOff x="0" y="0"/>
            <a:chExt cx="7346388" cy="7346388"/>
          </a:xfrm>
        </p:grpSpPr>
        <p:sp>
          <p:nvSpPr>
            <p:cNvPr name="Freeform 9" id="9"/>
            <p:cNvSpPr/>
            <p:nvPr/>
          </p:nvSpPr>
          <p:spPr>
            <a:xfrm flipH="false" flipV="false" rot="0">
              <a:off x="0" y="0"/>
              <a:ext cx="7346442" cy="7346442"/>
            </a:xfrm>
            <a:custGeom>
              <a:avLst/>
              <a:gdLst/>
              <a:ahLst/>
              <a:cxnLst/>
              <a:rect r="r" b="b" t="t" l="l"/>
              <a:pathLst>
                <a:path h="7346442" w="7346442">
                  <a:moveTo>
                    <a:pt x="0" y="0"/>
                  </a:moveTo>
                  <a:lnTo>
                    <a:pt x="7346442" y="0"/>
                  </a:lnTo>
                  <a:lnTo>
                    <a:pt x="7346442" y="7346442"/>
                  </a:lnTo>
                  <a:lnTo>
                    <a:pt x="0" y="7346442"/>
                  </a:lnTo>
                  <a:lnTo>
                    <a:pt x="0" y="0"/>
                  </a:lnTo>
                  <a:close/>
                </a:path>
              </a:pathLst>
            </a:custGeom>
            <a:blipFill>
              <a:blip r:embed="rId5"/>
              <a:stretch>
                <a:fillRect l="0" t="0" r="0" b="0"/>
              </a:stretch>
            </a:blipFill>
          </p:spPr>
        </p:sp>
      </p:grpSp>
      <p:sp>
        <p:nvSpPr>
          <p:cNvPr name="TextBox 10" id="10"/>
          <p:cNvSpPr txBox="true"/>
          <p:nvPr/>
        </p:nvSpPr>
        <p:spPr>
          <a:xfrm rot="0">
            <a:off x="3045912" y="94704"/>
            <a:ext cx="14987747" cy="1191729"/>
          </a:xfrm>
          <a:prstGeom prst="rect">
            <a:avLst/>
          </a:prstGeom>
        </p:spPr>
        <p:txBody>
          <a:bodyPr anchor="t" rtlCol="false" tIns="0" lIns="0" bIns="0" rIns="0">
            <a:spAutoFit/>
          </a:bodyPr>
          <a:lstStyle/>
          <a:p>
            <a:pPr algn="l">
              <a:lnSpc>
                <a:spcPts val="8601"/>
              </a:lnSpc>
            </a:pPr>
            <a:r>
              <a:rPr lang="en-US" sz="6144" spc="6">
                <a:solidFill>
                  <a:srgbClr val="373372"/>
                </a:solidFill>
                <a:latin typeface="Century Gothic Paneuropean"/>
                <a:ea typeface="Century Gothic Paneuropean"/>
                <a:cs typeface="Century Gothic Paneuropean"/>
                <a:sym typeface="Century Gothic Paneuropean"/>
              </a:rPr>
              <a:t>UFU en los rankings </a:t>
            </a:r>
          </a:p>
        </p:txBody>
      </p:sp>
      <p:grpSp>
        <p:nvGrpSpPr>
          <p:cNvPr name="Group 11" id="11"/>
          <p:cNvGrpSpPr/>
          <p:nvPr/>
        </p:nvGrpSpPr>
        <p:grpSpPr>
          <a:xfrm rot="0">
            <a:off x="0" y="13639"/>
            <a:ext cx="2731587" cy="10287000"/>
            <a:chOff x="0" y="0"/>
            <a:chExt cx="3642116" cy="13716000"/>
          </a:xfrm>
        </p:grpSpPr>
        <p:sp>
          <p:nvSpPr>
            <p:cNvPr name="Freeform 12" id="12"/>
            <p:cNvSpPr/>
            <p:nvPr/>
          </p:nvSpPr>
          <p:spPr>
            <a:xfrm flipH="true" flipV="false" rot="0">
              <a:off x="0" y="0"/>
              <a:ext cx="3642106" cy="13716000"/>
            </a:xfrm>
            <a:custGeom>
              <a:avLst/>
              <a:gdLst/>
              <a:ahLst/>
              <a:cxnLst/>
              <a:rect r="r" b="b" t="t" l="l"/>
              <a:pathLst>
                <a:path h="13716000" w="3642106">
                  <a:moveTo>
                    <a:pt x="3642106" y="0"/>
                  </a:moveTo>
                  <a:lnTo>
                    <a:pt x="0" y="0"/>
                  </a:lnTo>
                  <a:lnTo>
                    <a:pt x="0" y="13716000"/>
                  </a:lnTo>
                  <a:lnTo>
                    <a:pt x="3642106" y="13716000"/>
                  </a:lnTo>
                  <a:lnTo>
                    <a:pt x="3642106" y="0"/>
                  </a:lnTo>
                  <a:close/>
                </a:path>
              </a:pathLst>
            </a:custGeom>
            <a:blipFill>
              <a:blip r:embed="rId6"/>
              <a:stretch>
                <a:fillRect l="-234491" t="0" r="-234491" b="0"/>
              </a:stretch>
            </a:blipFill>
          </p:spPr>
        </p:sp>
      </p:grpSp>
    </p:spTree>
  </p:cSld>
  <p:clrMapOvr>
    <a:masterClrMapping/>
  </p:clrMapOvr>
</p:sld>
</file>

<file path=ppt/slides/slide21.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grpSp>
        <p:nvGrpSpPr>
          <p:cNvPr name="Group 2" id="2"/>
          <p:cNvGrpSpPr/>
          <p:nvPr/>
        </p:nvGrpSpPr>
        <p:grpSpPr>
          <a:xfrm rot="5400000">
            <a:off x="6547827" y="-2026737"/>
            <a:ext cx="7947463" cy="15532881"/>
            <a:chOff x="0" y="0"/>
            <a:chExt cx="10596618" cy="20710508"/>
          </a:xfrm>
        </p:grpSpPr>
        <p:sp>
          <p:nvSpPr>
            <p:cNvPr name="Freeform 3" id="3"/>
            <p:cNvSpPr/>
            <p:nvPr/>
          </p:nvSpPr>
          <p:spPr>
            <a:xfrm flipH="false" flipV="false" rot="0">
              <a:off x="0" y="0"/>
              <a:ext cx="10596626" cy="20710525"/>
            </a:xfrm>
            <a:custGeom>
              <a:avLst/>
              <a:gdLst/>
              <a:ahLst/>
              <a:cxnLst/>
              <a:rect r="r" b="b" t="t" l="l"/>
              <a:pathLst>
                <a:path h="20710525" w="10596626">
                  <a:moveTo>
                    <a:pt x="0" y="0"/>
                  </a:moveTo>
                  <a:lnTo>
                    <a:pt x="10596626" y="0"/>
                  </a:lnTo>
                  <a:lnTo>
                    <a:pt x="10596626" y="20710525"/>
                  </a:lnTo>
                  <a:lnTo>
                    <a:pt x="0" y="20710525"/>
                  </a:lnTo>
                  <a:lnTo>
                    <a:pt x="0" y="0"/>
                  </a:lnTo>
                  <a:close/>
                </a:path>
              </a:pathLst>
            </a:custGeom>
            <a:blipFill>
              <a:blip r:embed="rId2"/>
              <a:stretch>
                <a:fillRect l="-19045" t="0" r="-19045" b="0"/>
              </a:stretch>
            </a:blipFill>
          </p:spPr>
        </p:sp>
      </p:grpSp>
      <p:grpSp>
        <p:nvGrpSpPr>
          <p:cNvPr name="Group 4" id="4"/>
          <p:cNvGrpSpPr/>
          <p:nvPr/>
        </p:nvGrpSpPr>
        <p:grpSpPr>
          <a:xfrm rot="0">
            <a:off x="14967546" y="9258300"/>
            <a:ext cx="3112038" cy="910270"/>
            <a:chOff x="0" y="0"/>
            <a:chExt cx="4149384" cy="1213694"/>
          </a:xfrm>
        </p:grpSpPr>
        <p:sp>
          <p:nvSpPr>
            <p:cNvPr name="Freeform 5" id="5"/>
            <p:cNvSpPr/>
            <p:nvPr/>
          </p:nvSpPr>
          <p:spPr>
            <a:xfrm flipH="false" flipV="false" rot="0">
              <a:off x="0" y="0"/>
              <a:ext cx="4149344" cy="1213739"/>
            </a:xfrm>
            <a:custGeom>
              <a:avLst/>
              <a:gdLst/>
              <a:ahLst/>
              <a:cxnLst/>
              <a:rect r="r" b="b" t="t" l="l"/>
              <a:pathLst>
                <a:path h="1213739" w="4149344">
                  <a:moveTo>
                    <a:pt x="0" y="0"/>
                  </a:moveTo>
                  <a:lnTo>
                    <a:pt x="4149344" y="0"/>
                  </a:lnTo>
                  <a:lnTo>
                    <a:pt x="4149344" y="1213739"/>
                  </a:lnTo>
                  <a:lnTo>
                    <a:pt x="0" y="1213739"/>
                  </a:lnTo>
                  <a:lnTo>
                    <a:pt x="0" y="0"/>
                  </a:lnTo>
                  <a:close/>
                </a:path>
              </a:pathLst>
            </a:custGeom>
            <a:blipFill>
              <a:blip r:embed="rId3"/>
              <a:stretch>
                <a:fillRect l="-41" t="0" r="-42" b="3"/>
              </a:stretch>
            </a:blipFill>
          </p:spPr>
        </p:sp>
      </p:grpSp>
      <p:grpSp>
        <p:nvGrpSpPr>
          <p:cNvPr name="Group 6" id="6"/>
          <p:cNvGrpSpPr/>
          <p:nvPr/>
        </p:nvGrpSpPr>
        <p:grpSpPr>
          <a:xfrm rot="0">
            <a:off x="12856989" y="144261"/>
            <a:ext cx="5431011" cy="1768878"/>
            <a:chOff x="0" y="0"/>
            <a:chExt cx="7241348" cy="2358504"/>
          </a:xfrm>
        </p:grpSpPr>
        <p:sp>
          <p:nvSpPr>
            <p:cNvPr name="Freeform 7" id="7"/>
            <p:cNvSpPr/>
            <p:nvPr/>
          </p:nvSpPr>
          <p:spPr>
            <a:xfrm flipH="false" flipV="false" rot="0">
              <a:off x="0" y="0"/>
              <a:ext cx="7241286" cy="2358517"/>
            </a:xfrm>
            <a:custGeom>
              <a:avLst/>
              <a:gdLst/>
              <a:ahLst/>
              <a:cxnLst/>
              <a:rect r="r" b="b" t="t" l="l"/>
              <a:pathLst>
                <a:path h="2358517" w="7241286">
                  <a:moveTo>
                    <a:pt x="0" y="0"/>
                  </a:moveTo>
                  <a:lnTo>
                    <a:pt x="7241286" y="0"/>
                  </a:lnTo>
                  <a:lnTo>
                    <a:pt x="7241286" y="2358517"/>
                  </a:lnTo>
                  <a:lnTo>
                    <a:pt x="0" y="2358517"/>
                  </a:lnTo>
                  <a:lnTo>
                    <a:pt x="0" y="0"/>
                  </a:lnTo>
                  <a:close/>
                </a:path>
              </a:pathLst>
            </a:custGeom>
            <a:blipFill>
              <a:blip r:embed="rId4"/>
              <a:stretch>
                <a:fillRect l="0" t="0" r="0" b="0"/>
              </a:stretch>
            </a:blipFill>
          </p:spPr>
        </p:sp>
      </p:grpSp>
      <p:sp>
        <p:nvSpPr>
          <p:cNvPr name="TextBox 8" id="8"/>
          <p:cNvSpPr txBox="true"/>
          <p:nvPr/>
        </p:nvSpPr>
        <p:spPr>
          <a:xfrm rot="0">
            <a:off x="3282838" y="-156963"/>
            <a:ext cx="9574150" cy="1338643"/>
          </a:xfrm>
          <a:prstGeom prst="rect">
            <a:avLst/>
          </a:prstGeom>
        </p:spPr>
        <p:txBody>
          <a:bodyPr anchor="t" rtlCol="false" tIns="0" lIns="0" bIns="0" rIns="0">
            <a:spAutoFit/>
          </a:bodyPr>
          <a:lstStyle/>
          <a:p>
            <a:pPr algn="l">
              <a:lnSpc>
                <a:spcPts val="9021"/>
              </a:lnSpc>
            </a:pPr>
            <a:r>
              <a:rPr lang="en-US" sz="4800" spc="6">
                <a:solidFill>
                  <a:srgbClr val="373372"/>
                </a:solidFill>
                <a:latin typeface="Century Gothic Paneuropean"/>
                <a:ea typeface="Century Gothic Paneuropean"/>
                <a:cs typeface="Century Gothic Paneuropean"/>
                <a:sym typeface="Century Gothic Paneuropean"/>
              </a:rPr>
              <a:t>Informe de progreso de los ODS</a:t>
            </a:r>
          </a:p>
        </p:txBody>
      </p:sp>
      <p:grpSp>
        <p:nvGrpSpPr>
          <p:cNvPr name="Group 9" id="9"/>
          <p:cNvGrpSpPr/>
          <p:nvPr/>
        </p:nvGrpSpPr>
        <p:grpSpPr>
          <a:xfrm rot="0">
            <a:off x="0" y="27279"/>
            <a:ext cx="2731587" cy="10287000"/>
            <a:chOff x="0" y="0"/>
            <a:chExt cx="3642116" cy="13716000"/>
          </a:xfrm>
        </p:grpSpPr>
        <p:sp>
          <p:nvSpPr>
            <p:cNvPr name="Freeform 10" id="10"/>
            <p:cNvSpPr/>
            <p:nvPr/>
          </p:nvSpPr>
          <p:spPr>
            <a:xfrm flipH="true" flipV="false" rot="0">
              <a:off x="0" y="0"/>
              <a:ext cx="3642106" cy="13716000"/>
            </a:xfrm>
            <a:custGeom>
              <a:avLst/>
              <a:gdLst/>
              <a:ahLst/>
              <a:cxnLst/>
              <a:rect r="r" b="b" t="t" l="l"/>
              <a:pathLst>
                <a:path h="13716000" w="3642106">
                  <a:moveTo>
                    <a:pt x="3642106" y="0"/>
                  </a:moveTo>
                  <a:lnTo>
                    <a:pt x="0" y="0"/>
                  </a:lnTo>
                  <a:lnTo>
                    <a:pt x="0" y="13716000"/>
                  </a:lnTo>
                  <a:lnTo>
                    <a:pt x="3642106" y="13716000"/>
                  </a:lnTo>
                  <a:lnTo>
                    <a:pt x="3642106" y="0"/>
                  </a:lnTo>
                  <a:close/>
                </a:path>
              </a:pathLst>
            </a:custGeom>
            <a:blipFill>
              <a:blip r:embed="rId5"/>
              <a:stretch>
                <a:fillRect l="-234491" t="0" r="-234491" b="0"/>
              </a:stretch>
            </a:blipFill>
          </p:spPr>
        </p:sp>
      </p:grpSp>
    </p:spTree>
  </p:cSld>
  <p:clrMapOvr>
    <a:masterClrMapping/>
  </p:clrMapOvr>
</p:sld>
</file>

<file path=ppt/slides/slide22.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grpSp>
        <p:nvGrpSpPr>
          <p:cNvPr name="Group 2" id="2"/>
          <p:cNvGrpSpPr/>
          <p:nvPr/>
        </p:nvGrpSpPr>
        <p:grpSpPr>
          <a:xfrm rot="0">
            <a:off x="10351738" y="5556732"/>
            <a:ext cx="3246433" cy="3246433"/>
            <a:chOff x="0" y="0"/>
            <a:chExt cx="4328578" cy="4328578"/>
          </a:xfrm>
        </p:grpSpPr>
        <p:sp>
          <p:nvSpPr>
            <p:cNvPr name="Freeform 3" id="3"/>
            <p:cNvSpPr/>
            <p:nvPr/>
          </p:nvSpPr>
          <p:spPr>
            <a:xfrm flipH="false" flipV="false" rot="0">
              <a:off x="0" y="0"/>
              <a:ext cx="4328541" cy="4328541"/>
            </a:xfrm>
            <a:custGeom>
              <a:avLst/>
              <a:gdLst/>
              <a:ahLst/>
              <a:cxnLst/>
              <a:rect r="r" b="b" t="t" l="l"/>
              <a:pathLst>
                <a:path h="4328541" w="4328541">
                  <a:moveTo>
                    <a:pt x="0" y="0"/>
                  </a:moveTo>
                  <a:lnTo>
                    <a:pt x="4328541" y="0"/>
                  </a:lnTo>
                  <a:lnTo>
                    <a:pt x="4328541" y="4328541"/>
                  </a:lnTo>
                  <a:lnTo>
                    <a:pt x="0" y="4328541"/>
                  </a:lnTo>
                  <a:lnTo>
                    <a:pt x="0" y="0"/>
                  </a:lnTo>
                  <a:close/>
                </a:path>
              </a:pathLst>
            </a:custGeom>
            <a:blipFill>
              <a:blip r:embed="rId2"/>
              <a:stretch>
                <a:fillRect l="0" t="0" r="0" b="0"/>
              </a:stretch>
            </a:blipFill>
          </p:spPr>
        </p:sp>
      </p:grpSp>
      <p:grpSp>
        <p:nvGrpSpPr>
          <p:cNvPr name="Group 4" id="4"/>
          <p:cNvGrpSpPr/>
          <p:nvPr/>
        </p:nvGrpSpPr>
        <p:grpSpPr>
          <a:xfrm rot="0">
            <a:off x="3363813" y="2581930"/>
            <a:ext cx="2474074" cy="2474074"/>
            <a:chOff x="0" y="0"/>
            <a:chExt cx="3298766" cy="3298766"/>
          </a:xfrm>
        </p:grpSpPr>
        <p:sp>
          <p:nvSpPr>
            <p:cNvPr name="Freeform 5" id="5"/>
            <p:cNvSpPr/>
            <p:nvPr/>
          </p:nvSpPr>
          <p:spPr>
            <a:xfrm flipH="false" flipV="false" rot="0">
              <a:off x="0" y="0"/>
              <a:ext cx="3298825" cy="3298825"/>
            </a:xfrm>
            <a:custGeom>
              <a:avLst/>
              <a:gdLst/>
              <a:ahLst/>
              <a:cxnLst/>
              <a:rect r="r" b="b" t="t" l="l"/>
              <a:pathLst>
                <a:path h="3298825" w="3298825">
                  <a:moveTo>
                    <a:pt x="0" y="0"/>
                  </a:moveTo>
                  <a:lnTo>
                    <a:pt x="3298825" y="0"/>
                  </a:lnTo>
                  <a:lnTo>
                    <a:pt x="3298825" y="3298825"/>
                  </a:lnTo>
                  <a:lnTo>
                    <a:pt x="0" y="3298825"/>
                  </a:lnTo>
                  <a:lnTo>
                    <a:pt x="0" y="0"/>
                  </a:lnTo>
                  <a:close/>
                </a:path>
              </a:pathLst>
            </a:custGeom>
            <a:blipFill>
              <a:blip r:embed="rId3"/>
              <a:stretch>
                <a:fillRect l="0" t="0" r="1" b="1"/>
              </a:stretch>
            </a:blipFill>
          </p:spPr>
        </p:sp>
      </p:grpSp>
      <p:grpSp>
        <p:nvGrpSpPr>
          <p:cNvPr name="Group 6" id="6"/>
          <p:cNvGrpSpPr/>
          <p:nvPr/>
        </p:nvGrpSpPr>
        <p:grpSpPr>
          <a:xfrm rot="0">
            <a:off x="3398236" y="6241938"/>
            <a:ext cx="2474074" cy="2474074"/>
            <a:chOff x="0" y="0"/>
            <a:chExt cx="3298766" cy="3298766"/>
          </a:xfrm>
        </p:grpSpPr>
        <p:sp>
          <p:nvSpPr>
            <p:cNvPr name="Freeform 7" id="7"/>
            <p:cNvSpPr/>
            <p:nvPr/>
          </p:nvSpPr>
          <p:spPr>
            <a:xfrm flipH="false" flipV="false" rot="0">
              <a:off x="0" y="0"/>
              <a:ext cx="3298825" cy="3298825"/>
            </a:xfrm>
            <a:custGeom>
              <a:avLst/>
              <a:gdLst/>
              <a:ahLst/>
              <a:cxnLst/>
              <a:rect r="r" b="b" t="t" l="l"/>
              <a:pathLst>
                <a:path h="3298825" w="3298825">
                  <a:moveTo>
                    <a:pt x="0" y="0"/>
                  </a:moveTo>
                  <a:lnTo>
                    <a:pt x="3298825" y="0"/>
                  </a:lnTo>
                  <a:lnTo>
                    <a:pt x="3298825" y="3298825"/>
                  </a:lnTo>
                  <a:lnTo>
                    <a:pt x="0" y="3298825"/>
                  </a:lnTo>
                  <a:lnTo>
                    <a:pt x="0" y="0"/>
                  </a:lnTo>
                  <a:close/>
                </a:path>
              </a:pathLst>
            </a:custGeom>
            <a:blipFill>
              <a:blip r:embed="rId4"/>
              <a:stretch>
                <a:fillRect l="0" t="0" r="1" b="1"/>
              </a:stretch>
            </a:blipFill>
          </p:spPr>
        </p:sp>
      </p:grpSp>
      <p:grpSp>
        <p:nvGrpSpPr>
          <p:cNvPr name="Group 8" id="8"/>
          <p:cNvGrpSpPr/>
          <p:nvPr/>
        </p:nvGrpSpPr>
        <p:grpSpPr>
          <a:xfrm rot="0">
            <a:off x="14845081" y="8803164"/>
            <a:ext cx="3112038" cy="910271"/>
            <a:chOff x="0" y="0"/>
            <a:chExt cx="4149384" cy="1213694"/>
          </a:xfrm>
        </p:grpSpPr>
        <p:sp>
          <p:nvSpPr>
            <p:cNvPr name="Freeform 9" id="9"/>
            <p:cNvSpPr/>
            <p:nvPr/>
          </p:nvSpPr>
          <p:spPr>
            <a:xfrm flipH="false" flipV="false" rot="0">
              <a:off x="0" y="0"/>
              <a:ext cx="4149344" cy="1213739"/>
            </a:xfrm>
            <a:custGeom>
              <a:avLst/>
              <a:gdLst/>
              <a:ahLst/>
              <a:cxnLst/>
              <a:rect r="r" b="b" t="t" l="l"/>
              <a:pathLst>
                <a:path h="1213739" w="4149344">
                  <a:moveTo>
                    <a:pt x="0" y="0"/>
                  </a:moveTo>
                  <a:lnTo>
                    <a:pt x="4149344" y="0"/>
                  </a:lnTo>
                  <a:lnTo>
                    <a:pt x="4149344" y="1213739"/>
                  </a:lnTo>
                  <a:lnTo>
                    <a:pt x="0" y="1213739"/>
                  </a:lnTo>
                  <a:lnTo>
                    <a:pt x="0" y="0"/>
                  </a:lnTo>
                  <a:close/>
                </a:path>
              </a:pathLst>
            </a:custGeom>
            <a:blipFill>
              <a:blip r:embed="rId5"/>
              <a:stretch>
                <a:fillRect l="-41" t="0" r="-42" b="3"/>
              </a:stretch>
            </a:blipFill>
          </p:spPr>
        </p:sp>
      </p:grpSp>
      <p:grpSp>
        <p:nvGrpSpPr>
          <p:cNvPr name="Group 10" id="10"/>
          <p:cNvGrpSpPr/>
          <p:nvPr/>
        </p:nvGrpSpPr>
        <p:grpSpPr>
          <a:xfrm rot="0">
            <a:off x="10529720" y="2253030"/>
            <a:ext cx="2890470" cy="2890470"/>
            <a:chOff x="0" y="0"/>
            <a:chExt cx="3853960" cy="3853960"/>
          </a:xfrm>
        </p:grpSpPr>
        <p:sp>
          <p:nvSpPr>
            <p:cNvPr name="Freeform 11" id="11"/>
            <p:cNvSpPr/>
            <p:nvPr/>
          </p:nvSpPr>
          <p:spPr>
            <a:xfrm flipH="false" flipV="false" rot="0">
              <a:off x="0" y="0"/>
              <a:ext cx="3853942" cy="3853942"/>
            </a:xfrm>
            <a:custGeom>
              <a:avLst/>
              <a:gdLst/>
              <a:ahLst/>
              <a:cxnLst/>
              <a:rect r="r" b="b" t="t" l="l"/>
              <a:pathLst>
                <a:path h="3853942" w="3853942">
                  <a:moveTo>
                    <a:pt x="0" y="0"/>
                  </a:moveTo>
                  <a:lnTo>
                    <a:pt x="3853942" y="0"/>
                  </a:lnTo>
                  <a:lnTo>
                    <a:pt x="3853942" y="3853942"/>
                  </a:lnTo>
                  <a:lnTo>
                    <a:pt x="0" y="3853942"/>
                  </a:lnTo>
                  <a:lnTo>
                    <a:pt x="0" y="0"/>
                  </a:lnTo>
                  <a:close/>
                </a:path>
              </a:pathLst>
            </a:custGeom>
            <a:blipFill>
              <a:blip r:embed="rId6"/>
              <a:stretch>
                <a:fillRect l="0" t="0" r="0" b="0"/>
              </a:stretch>
            </a:blipFill>
          </p:spPr>
        </p:sp>
      </p:grpSp>
      <p:sp>
        <p:nvSpPr>
          <p:cNvPr name="TextBox 12" id="12"/>
          <p:cNvSpPr txBox="true"/>
          <p:nvPr/>
        </p:nvSpPr>
        <p:spPr>
          <a:xfrm rot="0">
            <a:off x="3282838" y="-61713"/>
            <a:ext cx="14868807" cy="1763632"/>
          </a:xfrm>
          <a:prstGeom prst="rect">
            <a:avLst/>
          </a:prstGeom>
        </p:spPr>
        <p:txBody>
          <a:bodyPr anchor="t" rtlCol="false" tIns="0" lIns="0" bIns="0" rIns="0">
            <a:spAutoFit/>
          </a:bodyPr>
          <a:lstStyle/>
          <a:p>
            <a:pPr algn="l">
              <a:lnSpc>
                <a:spcPts val="9021"/>
              </a:lnSpc>
            </a:pPr>
            <a:r>
              <a:rPr lang="en-US" sz="5700" spc="6">
                <a:solidFill>
                  <a:srgbClr val="373372"/>
                </a:solidFill>
                <a:latin typeface="Century Gothic Paneuropean"/>
                <a:ea typeface="Century Gothic Paneuropean"/>
                <a:cs typeface="Century Gothic Paneuropean"/>
                <a:sym typeface="Century Gothic Paneuropean"/>
              </a:rPr>
              <a:t>¡Descubra algunos de nuestros proyectos!</a:t>
            </a:r>
          </a:p>
          <a:p>
            <a:pPr algn="l">
              <a:lnSpc>
                <a:spcPts val="2850"/>
              </a:lnSpc>
            </a:pPr>
          </a:p>
        </p:txBody>
      </p:sp>
      <p:sp>
        <p:nvSpPr>
          <p:cNvPr name="TextBox 13" id="13"/>
          <p:cNvSpPr txBox="true"/>
          <p:nvPr/>
        </p:nvSpPr>
        <p:spPr>
          <a:xfrm rot="0">
            <a:off x="6086623" y="6175263"/>
            <a:ext cx="4104056" cy="2731145"/>
          </a:xfrm>
          <a:prstGeom prst="rect">
            <a:avLst/>
          </a:prstGeom>
        </p:spPr>
        <p:txBody>
          <a:bodyPr anchor="t" rtlCol="false" tIns="0" lIns="0" bIns="0" rIns="0">
            <a:spAutoFit/>
          </a:bodyPr>
          <a:lstStyle/>
          <a:p>
            <a:pPr algn="just">
              <a:lnSpc>
                <a:spcPts val="2158"/>
              </a:lnSpc>
            </a:pPr>
            <a:r>
              <a:rPr lang="en-US" sz="1800">
                <a:solidFill>
                  <a:srgbClr val="000000"/>
                </a:solidFill>
                <a:latin typeface="Calibri (MS)"/>
                <a:ea typeface="Calibri (MS)"/>
                <a:cs typeface="Calibri (MS)"/>
                <a:sym typeface="Calibri (MS)"/>
              </a:rPr>
              <a:t>Ganador mundial del premio "Best Use of Technology" en NASA Space Apps Challenge, a </a:t>
            </a:r>
            <a:r>
              <a:rPr lang="en-US" sz="1800" b="true">
                <a:solidFill>
                  <a:srgbClr val="000000"/>
                </a:solidFill>
                <a:latin typeface="Calibri (MS) Bold"/>
                <a:ea typeface="Calibri (MS) Bold"/>
                <a:cs typeface="Calibri (MS) Bold"/>
                <a:sym typeface="Calibri (MS) Bold"/>
              </a:rPr>
              <a:t>42 Quake Heroes</a:t>
            </a:r>
            <a:r>
              <a:rPr lang="en-US" sz="1800">
                <a:solidFill>
                  <a:srgbClr val="000000"/>
                </a:solidFill>
                <a:latin typeface="Calibri (MS)"/>
                <a:ea typeface="Calibri (MS)"/>
                <a:cs typeface="Calibri (MS)"/>
                <a:sym typeface="Calibri (MS)"/>
              </a:rPr>
              <a:t> tiene como objetivo detectar con precisión el inicio de eventos sísmicos en Marte y la Luna utilizando datos de velocidad del suelo. Utiliza una red neuronal profunda (DNN) basada en la arquitectura UNet, diseñada inicialmente para tareas de segmentación de imágenes.</a:t>
            </a:r>
          </a:p>
        </p:txBody>
      </p:sp>
      <p:sp>
        <p:nvSpPr>
          <p:cNvPr name="TextBox 14" id="14"/>
          <p:cNvSpPr txBox="true"/>
          <p:nvPr/>
        </p:nvSpPr>
        <p:spPr>
          <a:xfrm rot="0">
            <a:off x="13598170" y="6733642"/>
            <a:ext cx="4049034" cy="1384623"/>
          </a:xfrm>
          <a:prstGeom prst="rect">
            <a:avLst/>
          </a:prstGeom>
        </p:spPr>
        <p:txBody>
          <a:bodyPr anchor="t" rtlCol="false" tIns="0" lIns="0" bIns="0" rIns="0">
            <a:spAutoFit/>
          </a:bodyPr>
          <a:lstStyle/>
          <a:p>
            <a:pPr algn="just">
              <a:lnSpc>
                <a:spcPts val="2158"/>
              </a:lnSpc>
            </a:pPr>
            <a:r>
              <a:rPr lang="en-US" sz="1800" b="true">
                <a:solidFill>
                  <a:srgbClr val="000000"/>
                </a:solidFill>
                <a:latin typeface="Calibri (MS) Bold"/>
                <a:ea typeface="Calibri (MS) Bold"/>
                <a:cs typeface="Calibri (MS) Bold"/>
                <a:sym typeface="Calibri (MS) Bold"/>
              </a:rPr>
              <a:t>Tucano Aerodesign</a:t>
            </a:r>
            <a:r>
              <a:rPr lang="en-US" sz="1800">
                <a:solidFill>
                  <a:srgbClr val="000000"/>
                </a:solidFill>
                <a:latin typeface="Calibri (MS)"/>
                <a:ea typeface="Calibri (MS)"/>
                <a:cs typeface="Calibri (MS)"/>
                <a:sym typeface="Calibri (MS)"/>
              </a:rPr>
              <a:t> es un equipo de aerodesign de la UFU, dedicado al desarrollo y construcción de aeronaves a escala para desafíos de competencias de ingeniería.</a:t>
            </a:r>
          </a:p>
        </p:txBody>
      </p:sp>
      <p:sp>
        <p:nvSpPr>
          <p:cNvPr name="TextBox 15" id="15"/>
          <p:cNvSpPr txBox="true"/>
          <p:nvPr/>
        </p:nvSpPr>
        <p:spPr>
          <a:xfrm rot="0">
            <a:off x="6086623" y="2802173"/>
            <a:ext cx="4104056" cy="1384623"/>
          </a:xfrm>
          <a:prstGeom prst="rect">
            <a:avLst/>
          </a:prstGeom>
        </p:spPr>
        <p:txBody>
          <a:bodyPr anchor="t" rtlCol="false" tIns="0" lIns="0" bIns="0" rIns="0">
            <a:spAutoFit/>
          </a:bodyPr>
          <a:lstStyle/>
          <a:p>
            <a:pPr algn="just">
              <a:lnSpc>
                <a:spcPts val="2158"/>
              </a:lnSpc>
            </a:pPr>
            <a:r>
              <a:rPr lang="en-US" sz="1800" b="true">
                <a:solidFill>
                  <a:srgbClr val="000000"/>
                </a:solidFill>
                <a:latin typeface="Calibri (MS) Bold"/>
                <a:ea typeface="Calibri (MS) Bold"/>
                <a:cs typeface="Calibri (MS) Bold"/>
                <a:sym typeface="Calibri (MS) Bold"/>
              </a:rPr>
              <a:t>La EPTA (</a:t>
            </a:r>
            <a:r>
              <a:rPr lang="en-US" sz="1800">
                <a:solidFill>
                  <a:srgbClr val="000000"/>
                </a:solidFill>
                <a:latin typeface="Calibri (MS)"/>
                <a:ea typeface="Calibri (MS)"/>
                <a:cs typeface="Calibri (MS)"/>
                <a:sym typeface="Calibri (MS)"/>
              </a:rPr>
              <a:t>Equipo de Propulsión y Tecnología Aeroespacial</a:t>
            </a:r>
            <a:r>
              <a:rPr lang="en-US" sz="1800" b="true">
                <a:solidFill>
                  <a:srgbClr val="000000"/>
                </a:solidFill>
                <a:latin typeface="Calibri (MS) Bold"/>
                <a:ea typeface="Calibri (MS) Bold"/>
                <a:cs typeface="Calibri (MS) Bold"/>
                <a:sym typeface="Calibri (MS) Bold"/>
              </a:rPr>
              <a:t> )</a:t>
            </a:r>
            <a:r>
              <a:rPr lang="en-US" sz="1800">
                <a:solidFill>
                  <a:srgbClr val="000000"/>
                </a:solidFill>
                <a:latin typeface="Calibri (MS)"/>
                <a:ea typeface="Calibri (MS)"/>
                <a:cs typeface="Calibri (MS)"/>
                <a:sym typeface="Calibri (MS)"/>
              </a:rPr>
              <a:t> es un proyecto de extension de la UFU enfocado en el desarrollo de cohetes experimentales y la promoción del modelismo espacial en Brasil.</a:t>
            </a:r>
          </a:p>
        </p:txBody>
      </p:sp>
      <p:sp>
        <p:nvSpPr>
          <p:cNvPr name="TextBox 16" id="16"/>
          <p:cNvSpPr txBox="true"/>
          <p:nvPr/>
        </p:nvSpPr>
        <p:spPr>
          <a:xfrm rot="0">
            <a:off x="13628386" y="2802173"/>
            <a:ext cx="4049034" cy="2192536"/>
          </a:xfrm>
          <a:prstGeom prst="rect">
            <a:avLst/>
          </a:prstGeom>
        </p:spPr>
        <p:txBody>
          <a:bodyPr anchor="t" rtlCol="false" tIns="0" lIns="0" bIns="0" rIns="0">
            <a:spAutoFit/>
          </a:bodyPr>
          <a:lstStyle/>
          <a:p>
            <a:pPr algn="just">
              <a:lnSpc>
                <a:spcPts val="2158"/>
              </a:lnSpc>
            </a:pPr>
            <a:r>
              <a:rPr lang="en-US" sz="1800" b="true">
                <a:solidFill>
                  <a:srgbClr val="000000"/>
                </a:solidFill>
                <a:latin typeface="Calibri (MS) Bold"/>
                <a:ea typeface="Calibri (MS) Bold"/>
                <a:cs typeface="Calibri (MS) Bold"/>
                <a:sym typeface="Calibri (MS) Bold"/>
              </a:rPr>
              <a:t>WinGs: </a:t>
            </a:r>
            <a:r>
              <a:rPr lang="en-US" sz="1800">
                <a:solidFill>
                  <a:srgbClr val="000000"/>
                </a:solidFill>
                <a:latin typeface="Calibri (MS)"/>
                <a:ea typeface="Calibri (MS)"/>
                <a:cs typeface="Calibri (MS)"/>
                <a:sym typeface="Calibri (MS)"/>
              </a:rPr>
              <a:t> el proyecto tiene como objetivo incentivar a las niñas a comprometerse en Ciencias, Tecnología, Ingeniería y Matemáticas (STEM). Al promover actividades prácticas y educativas, el equipo busca romper las barreras sociales y culturales que limitan la participación femenina en estas áreas.</a:t>
            </a:r>
          </a:p>
        </p:txBody>
      </p:sp>
      <p:grpSp>
        <p:nvGrpSpPr>
          <p:cNvPr name="Group 17" id="17"/>
          <p:cNvGrpSpPr/>
          <p:nvPr/>
        </p:nvGrpSpPr>
        <p:grpSpPr>
          <a:xfrm rot="0">
            <a:off x="0" y="0"/>
            <a:ext cx="2731587" cy="10287000"/>
            <a:chOff x="0" y="0"/>
            <a:chExt cx="3642116" cy="13716000"/>
          </a:xfrm>
        </p:grpSpPr>
        <p:sp>
          <p:nvSpPr>
            <p:cNvPr name="Freeform 18" id="18"/>
            <p:cNvSpPr/>
            <p:nvPr/>
          </p:nvSpPr>
          <p:spPr>
            <a:xfrm flipH="true" flipV="false" rot="0">
              <a:off x="0" y="0"/>
              <a:ext cx="3642106" cy="13716000"/>
            </a:xfrm>
            <a:custGeom>
              <a:avLst/>
              <a:gdLst/>
              <a:ahLst/>
              <a:cxnLst/>
              <a:rect r="r" b="b" t="t" l="l"/>
              <a:pathLst>
                <a:path h="13716000" w="3642106">
                  <a:moveTo>
                    <a:pt x="3642106" y="0"/>
                  </a:moveTo>
                  <a:lnTo>
                    <a:pt x="0" y="0"/>
                  </a:lnTo>
                  <a:lnTo>
                    <a:pt x="0" y="13716000"/>
                  </a:lnTo>
                  <a:lnTo>
                    <a:pt x="3642106" y="13716000"/>
                  </a:lnTo>
                  <a:lnTo>
                    <a:pt x="3642106" y="0"/>
                  </a:lnTo>
                  <a:close/>
                </a:path>
              </a:pathLst>
            </a:custGeom>
            <a:blipFill>
              <a:blip r:embed="rId7"/>
              <a:stretch>
                <a:fillRect l="-234491" t="0" r="-234491" b="0"/>
              </a:stretch>
            </a:blipFill>
          </p:spPr>
        </p:sp>
      </p:grpSp>
    </p:spTree>
  </p:cSld>
  <p:clrMapOvr>
    <a:masterClrMapping/>
  </p:clrMapOvr>
</p:sld>
</file>

<file path=ppt/slides/slide23.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grpSp>
        <p:nvGrpSpPr>
          <p:cNvPr name="Group 2" id="2"/>
          <p:cNvGrpSpPr/>
          <p:nvPr/>
        </p:nvGrpSpPr>
        <p:grpSpPr>
          <a:xfrm rot="0">
            <a:off x="14921622" y="9139944"/>
            <a:ext cx="3112038" cy="910271"/>
            <a:chOff x="0" y="0"/>
            <a:chExt cx="4149384" cy="1213694"/>
          </a:xfrm>
        </p:grpSpPr>
        <p:sp>
          <p:nvSpPr>
            <p:cNvPr name="Freeform 3" id="3"/>
            <p:cNvSpPr/>
            <p:nvPr/>
          </p:nvSpPr>
          <p:spPr>
            <a:xfrm flipH="false" flipV="false" rot="0">
              <a:off x="0" y="0"/>
              <a:ext cx="4149344" cy="1213739"/>
            </a:xfrm>
            <a:custGeom>
              <a:avLst/>
              <a:gdLst/>
              <a:ahLst/>
              <a:cxnLst/>
              <a:rect r="r" b="b" t="t" l="l"/>
              <a:pathLst>
                <a:path h="1213739" w="4149344">
                  <a:moveTo>
                    <a:pt x="0" y="0"/>
                  </a:moveTo>
                  <a:lnTo>
                    <a:pt x="4149344" y="0"/>
                  </a:lnTo>
                  <a:lnTo>
                    <a:pt x="4149344" y="1213739"/>
                  </a:lnTo>
                  <a:lnTo>
                    <a:pt x="0" y="1213739"/>
                  </a:lnTo>
                  <a:lnTo>
                    <a:pt x="0" y="0"/>
                  </a:lnTo>
                  <a:close/>
                </a:path>
              </a:pathLst>
            </a:custGeom>
            <a:blipFill>
              <a:blip r:embed="rId2"/>
              <a:stretch>
                <a:fillRect l="-41" t="0" r="-42" b="3"/>
              </a:stretch>
            </a:blipFill>
          </p:spPr>
        </p:sp>
      </p:grpSp>
      <p:sp>
        <p:nvSpPr>
          <p:cNvPr name="TextBox 4" id="4"/>
          <p:cNvSpPr txBox="true"/>
          <p:nvPr/>
        </p:nvSpPr>
        <p:spPr>
          <a:xfrm rot="0">
            <a:off x="3306715" y="365544"/>
            <a:ext cx="14043114" cy="1202487"/>
          </a:xfrm>
          <a:prstGeom prst="rect">
            <a:avLst/>
          </a:prstGeom>
        </p:spPr>
        <p:txBody>
          <a:bodyPr anchor="t" rtlCol="false" tIns="0" lIns="0" bIns="0" rIns="0">
            <a:spAutoFit/>
          </a:bodyPr>
          <a:lstStyle/>
          <a:p>
            <a:pPr algn="l">
              <a:lnSpc>
                <a:spcPts val="9021"/>
              </a:lnSpc>
            </a:pPr>
            <a:r>
              <a:rPr lang="en-US" sz="6444" spc="6">
                <a:solidFill>
                  <a:srgbClr val="373372"/>
                </a:solidFill>
                <a:latin typeface="Century Gothic Paneuropean"/>
                <a:ea typeface="Century Gothic Paneuropean"/>
                <a:cs typeface="Century Gothic Paneuropean"/>
                <a:sym typeface="Century Gothic Paneuropean"/>
              </a:rPr>
              <a:t>¡Descubra Nuestro Website!</a:t>
            </a:r>
          </a:p>
        </p:txBody>
      </p:sp>
      <p:grpSp>
        <p:nvGrpSpPr>
          <p:cNvPr name="Group 5" id="5"/>
          <p:cNvGrpSpPr/>
          <p:nvPr/>
        </p:nvGrpSpPr>
        <p:grpSpPr>
          <a:xfrm rot="0">
            <a:off x="0" y="35463"/>
            <a:ext cx="2731587" cy="10287000"/>
            <a:chOff x="0" y="0"/>
            <a:chExt cx="3642116" cy="13716000"/>
          </a:xfrm>
        </p:grpSpPr>
        <p:sp>
          <p:nvSpPr>
            <p:cNvPr name="Freeform 6" id="6"/>
            <p:cNvSpPr/>
            <p:nvPr/>
          </p:nvSpPr>
          <p:spPr>
            <a:xfrm flipH="true" flipV="false" rot="0">
              <a:off x="0" y="0"/>
              <a:ext cx="3642106" cy="13716000"/>
            </a:xfrm>
            <a:custGeom>
              <a:avLst/>
              <a:gdLst/>
              <a:ahLst/>
              <a:cxnLst/>
              <a:rect r="r" b="b" t="t" l="l"/>
              <a:pathLst>
                <a:path h="13716000" w="3642106">
                  <a:moveTo>
                    <a:pt x="3642106" y="0"/>
                  </a:moveTo>
                  <a:lnTo>
                    <a:pt x="0" y="0"/>
                  </a:lnTo>
                  <a:lnTo>
                    <a:pt x="0" y="13716000"/>
                  </a:lnTo>
                  <a:lnTo>
                    <a:pt x="3642106" y="13716000"/>
                  </a:lnTo>
                  <a:lnTo>
                    <a:pt x="3642106" y="0"/>
                  </a:lnTo>
                  <a:close/>
                </a:path>
              </a:pathLst>
            </a:custGeom>
            <a:blipFill>
              <a:blip r:embed="rId3"/>
              <a:stretch>
                <a:fillRect l="-234491" t="0" r="-234491" b="0"/>
              </a:stretch>
            </a:blipFill>
          </p:spPr>
        </p:sp>
      </p:grpSp>
      <p:sp>
        <p:nvSpPr>
          <p:cNvPr name="TextBox 7" id="7"/>
          <p:cNvSpPr txBox="true"/>
          <p:nvPr/>
        </p:nvSpPr>
        <p:spPr>
          <a:xfrm rot="0">
            <a:off x="4865908" y="6446243"/>
            <a:ext cx="4278092" cy="728500"/>
          </a:xfrm>
          <a:prstGeom prst="rect">
            <a:avLst/>
          </a:prstGeom>
        </p:spPr>
        <p:txBody>
          <a:bodyPr anchor="t" rtlCol="false" tIns="0" lIns="0" bIns="0" rIns="0">
            <a:spAutoFit/>
          </a:bodyPr>
          <a:lstStyle/>
          <a:p>
            <a:pPr algn="l">
              <a:lnSpc>
                <a:spcPts val="5459"/>
              </a:lnSpc>
            </a:pPr>
            <a:r>
              <a:rPr lang="en-US" sz="3900" u="sng">
                <a:solidFill>
                  <a:srgbClr val="000000"/>
                </a:solidFill>
                <a:latin typeface="Arimo"/>
                <a:ea typeface="Arimo"/>
                <a:cs typeface="Arimo"/>
                <a:sym typeface="Arimo"/>
                <a:hlinkClick r:id="rId4" tooltip="https://dri.ufu.br"/>
              </a:rPr>
              <a:t>https://dri.ufu.br</a:t>
            </a:r>
          </a:p>
        </p:txBody>
      </p:sp>
    </p:spTree>
  </p:cSld>
  <p:clrMapOvr>
    <a:masterClrMapping/>
  </p:clrMapOvr>
</p:sld>
</file>

<file path=ppt/slides/slide24.xml><?xml version="1.0" encoding="utf-8"?>
<p:sld xmlns:p="http://schemas.openxmlformats.org/presentationml/2006/main" xmlns:a="http://schemas.openxmlformats.org/drawingml/2006/main" xmlns:r="http://schemas.openxmlformats.org/officeDocument/2006/relationships">
  <p:cSld>
    <p:spTree>
      <p:nvGrpSpPr>
        <p:cNvPr id="1" name=""/>
        <p:cNvGrpSpPr/>
        <p:nvPr/>
      </p:nvGrpSpPr>
      <p:grpSpPr>
        <a:xfrm>
          <a:off x="0" y="0"/>
          <a:ext cx="0" cy="0"/>
          <a:chOff x="0" y="0"/>
          <a:chExt cx="0" cy="0"/>
        </a:xfrm>
      </p:grpSpPr>
      <p:grpSp>
        <p:nvGrpSpPr>
          <p:cNvPr name="Group 2" id="2"/>
          <p:cNvGrpSpPr/>
          <p:nvPr/>
        </p:nvGrpSpPr>
        <p:grpSpPr>
          <a:xfrm rot="0">
            <a:off x="12203028" y="8389024"/>
            <a:ext cx="5943762" cy="1738551"/>
            <a:chOff x="0" y="0"/>
            <a:chExt cx="7925016" cy="2318068"/>
          </a:xfrm>
        </p:grpSpPr>
        <p:sp>
          <p:nvSpPr>
            <p:cNvPr name="Freeform 3" id="3"/>
            <p:cNvSpPr/>
            <p:nvPr/>
          </p:nvSpPr>
          <p:spPr>
            <a:xfrm flipH="false" flipV="false" rot="0">
              <a:off x="0" y="0"/>
              <a:ext cx="7925054" cy="2318131"/>
            </a:xfrm>
            <a:custGeom>
              <a:avLst/>
              <a:gdLst/>
              <a:ahLst/>
              <a:cxnLst/>
              <a:rect r="r" b="b" t="t" l="l"/>
              <a:pathLst>
                <a:path h="2318131" w="7925054">
                  <a:moveTo>
                    <a:pt x="0" y="0"/>
                  </a:moveTo>
                  <a:lnTo>
                    <a:pt x="7925054" y="0"/>
                  </a:lnTo>
                  <a:lnTo>
                    <a:pt x="7925054" y="2318131"/>
                  </a:lnTo>
                  <a:lnTo>
                    <a:pt x="0" y="2318131"/>
                  </a:lnTo>
                  <a:lnTo>
                    <a:pt x="0" y="0"/>
                  </a:lnTo>
                  <a:close/>
                </a:path>
              </a:pathLst>
            </a:custGeom>
            <a:blipFill>
              <a:blip r:embed="rId2"/>
              <a:stretch>
                <a:fillRect l="-41" t="0" r="-40" b="2"/>
              </a:stretch>
            </a:blipFill>
          </p:spPr>
        </p:sp>
      </p:grpSp>
      <p:grpSp>
        <p:nvGrpSpPr>
          <p:cNvPr name="Group 4" id="4"/>
          <p:cNvGrpSpPr/>
          <p:nvPr/>
        </p:nvGrpSpPr>
        <p:grpSpPr>
          <a:xfrm rot="0">
            <a:off x="0" y="-2663622"/>
            <a:ext cx="18288000" cy="10845222"/>
            <a:chOff x="0" y="0"/>
            <a:chExt cx="24384000" cy="14460296"/>
          </a:xfrm>
        </p:grpSpPr>
        <p:sp>
          <p:nvSpPr>
            <p:cNvPr name="Freeform 5" id="5"/>
            <p:cNvSpPr/>
            <p:nvPr/>
          </p:nvSpPr>
          <p:spPr>
            <a:xfrm flipH="true" flipV="false" rot="0">
              <a:off x="0" y="0"/>
              <a:ext cx="24384000" cy="14460347"/>
            </a:xfrm>
            <a:custGeom>
              <a:avLst/>
              <a:gdLst/>
              <a:ahLst/>
              <a:cxnLst/>
              <a:rect r="r" b="b" t="t" l="l"/>
              <a:pathLst>
                <a:path h="14460347" w="24384000">
                  <a:moveTo>
                    <a:pt x="24384000" y="0"/>
                  </a:moveTo>
                  <a:lnTo>
                    <a:pt x="0" y="0"/>
                  </a:lnTo>
                  <a:lnTo>
                    <a:pt x="0" y="14460347"/>
                  </a:lnTo>
                  <a:lnTo>
                    <a:pt x="24384000" y="14460347"/>
                  </a:lnTo>
                  <a:lnTo>
                    <a:pt x="24384000" y="0"/>
                  </a:lnTo>
                  <a:close/>
                </a:path>
              </a:pathLst>
            </a:custGeom>
            <a:blipFill>
              <a:blip r:embed="rId3"/>
              <a:stretch>
                <a:fillRect l="0" t="-5805" r="0" b="-5804"/>
              </a:stretch>
            </a:blipFill>
          </p:spPr>
        </p:sp>
      </p:grpSp>
      <p:sp>
        <p:nvSpPr>
          <p:cNvPr name="TextBox 6" id="6"/>
          <p:cNvSpPr txBox="true"/>
          <p:nvPr/>
        </p:nvSpPr>
        <p:spPr>
          <a:xfrm rot="0">
            <a:off x="662932" y="8180853"/>
            <a:ext cx="8938268" cy="1791583"/>
          </a:xfrm>
          <a:prstGeom prst="rect">
            <a:avLst/>
          </a:prstGeom>
        </p:spPr>
        <p:txBody>
          <a:bodyPr anchor="t" rtlCol="false" tIns="0" lIns="0" bIns="0" rIns="0">
            <a:spAutoFit/>
          </a:bodyPr>
          <a:lstStyle/>
          <a:p>
            <a:pPr algn="l">
              <a:lnSpc>
                <a:spcPts val="8391"/>
              </a:lnSpc>
            </a:pPr>
            <a:r>
              <a:rPr lang="en-US" sz="6000" spc="6">
                <a:solidFill>
                  <a:srgbClr val="373372"/>
                </a:solidFill>
                <a:latin typeface="Century Gothic Paneuropean"/>
                <a:ea typeface="Century Gothic Paneuropean"/>
                <a:cs typeface="Century Gothic Paneuropean"/>
                <a:sym typeface="Century Gothic Paneuropean"/>
              </a:rPr>
              <a:t>¡Gracias!</a:t>
            </a:r>
          </a:p>
          <a:p>
            <a:pPr algn="l">
              <a:lnSpc>
                <a:spcPts val="5038"/>
              </a:lnSpc>
            </a:pPr>
            <a:r>
              <a:rPr lang="en-US" sz="3600" spc="3">
                <a:solidFill>
                  <a:srgbClr val="373372"/>
                </a:solidFill>
                <a:latin typeface="Century Gothic Paneuropean"/>
                <a:ea typeface="Century Gothic Paneuropean"/>
                <a:cs typeface="Century Gothic Paneuropean"/>
                <a:sym typeface="Century Gothic Paneuropean"/>
              </a:rPr>
              <a:t>Nuestro contacto: international@ufu.br</a:t>
            </a:r>
          </a:p>
        </p:txBody>
      </p:sp>
    </p:spTree>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0</TotalTime>
  <Words>0</Words>
  <Application>Microsoft Office PowerPoint</Application>
  <PresentationFormat>On-screen Show (4:3)</PresentationFormat>
  <Paragraphs>0</Paragraphs>
  <Slides>0</Slides>
  <Notes>0</Notes>
  <HiddenSlides>0</HiddenSlides>
  <MMClips>0</MMClips>
  <ScaleCrop>false</ScaleCrop>
  <HeadingPairs>
    <vt:vector size="4" baseType="variant">
      <vt:variant>
        <vt:lpstr>Theme</vt:lpstr>
      </vt:variant>
      <vt:variant>
        <vt:i4>1</vt:i4>
      </vt:variant>
      <vt:variant>
        <vt:lpstr>Slide Titles</vt:lpstr>
      </vt:variant>
      <vt:variant>
        <vt:i4>0</vt:i4>
      </vt:variant>
    </vt:vector>
  </HeadingPairs>
  <TitlesOfParts>
    <vt:vector size="1" baseType="lpstr">
      <vt:lpstr>Office Theme</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xsi="http://www.w3.org/2001/XMLSchema-instance">
  <dcterms:created xsi:type="dcterms:W3CDTF">2006-08-16T00:00:00Z</dcterms:created>
  <dc:identifier>DAGqn4mb4z8</dc:identifier>
  <dcterms:modified xsi:type="dcterms:W3CDTF">2011-08-01T06:04:30Z</dcterms:modified>
  <cp:revision>1</cp:revision>
  <dc:title>bienvenido a la ufu - site</dc:title>
</cp:coreProperties>
</file>