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Mosse Thai Bold" charset="1" panose="00000500000000000000"/>
      <p:regular r:id="rId32"/>
    </p:embeddedFont>
    <p:embeddedFont>
      <p:font typeface="Mosse Thai" charset="1" panose="00000500000000000000"/>
      <p:regular r:id="rId33"/>
    </p:embeddedFont>
    <p:embeddedFont>
      <p:font typeface="Century Gothic Paneuropean" charset="1" panose="020B0502020202020204"/>
      <p:regular r:id="rId34"/>
    </p:embeddedFont>
    <p:embeddedFont>
      <p:font typeface="Arimo" charset="1" panose="020B0604020202020204"/>
      <p:regular r:id="rId35"/>
    </p:embeddedFont>
    <p:embeddedFont>
      <p:font typeface="Century Gothic Paneuropean Bold" charset="1" panose="020B0702020202020204"/>
      <p:regular r:id="rId36"/>
    </p:embeddedFont>
    <p:embeddedFont>
      <p:font typeface="Calibri (MS)" charset="1" panose="020F0502020204030204"/>
      <p:regular r:id="rId37"/>
    </p:embeddedFont>
    <p:embeddedFont>
      <p:font typeface="Calibri (MS) Bold" charset="1" panose="020F070203040403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20" Target="../media/image19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svg" Type="http://schemas.openxmlformats.org/officeDocument/2006/relationships/image"/><Relationship Id="rId11" Target="../media/image62.png" Type="http://schemas.openxmlformats.org/officeDocument/2006/relationships/image"/><Relationship Id="rId12" Target="../media/image63.svg" Type="http://schemas.openxmlformats.org/officeDocument/2006/relationships/image"/><Relationship Id="rId13" Target="../media/image64.png" Type="http://schemas.openxmlformats.org/officeDocument/2006/relationships/image"/><Relationship Id="rId14" Target="../media/image65.svg" Type="http://schemas.openxmlformats.org/officeDocument/2006/relationships/image"/><Relationship Id="rId15" Target="../media/image66.png" Type="http://schemas.openxmlformats.org/officeDocument/2006/relationships/image"/><Relationship Id="rId16" Target="../media/image67.svg" Type="http://schemas.openxmlformats.org/officeDocument/2006/relationships/image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20.jpeg" Type="http://schemas.openxmlformats.org/officeDocument/2006/relationships/image"/><Relationship Id="rId5" Target="../media/image56.png" Type="http://schemas.openxmlformats.org/officeDocument/2006/relationships/image"/><Relationship Id="rId6" Target="../media/image57.svg" Type="http://schemas.openxmlformats.org/officeDocument/2006/relationships/image"/><Relationship Id="rId7" Target="../media/image58.png" Type="http://schemas.openxmlformats.org/officeDocument/2006/relationships/image"/><Relationship Id="rId8" Target="../media/image59.svg" Type="http://schemas.openxmlformats.org/officeDocument/2006/relationships/image"/><Relationship Id="rId9" Target="../media/image6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46.jpeg" Type="http://schemas.openxmlformats.org/officeDocument/2006/relationships/image"/><Relationship Id="rId4" Target="https://youtu.be/JuRnbN1_lg0" TargetMode="External" Type="http://schemas.openxmlformats.org/officeDocument/2006/relationships/hyperlink"/><Relationship Id="rId5" Target="../media/image30.jpeg" Type="http://schemas.openxmlformats.org/officeDocument/2006/relationships/image"/><Relationship Id="rId6" Target="https://youtu.be/JuRnbN1_lg0" TargetMode="External" Type="http://schemas.openxmlformats.org/officeDocument/2006/relationships/video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80.png" Type="http://schemas.openxmlformats.org/officeDocument/2006/relationships/image"/><Relationship Id="rId17" Target="../media/image81.svg" Type="http://schemas.openxmlformats.org/officeDocument/2006/relationships/image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46.jpeg" Type="http://schemas.openxmlformats.org/officeDocument/2006/relationships/image"/><Relationship Id="rId5" Target="../media/image20.jpe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90.png" Type="http://schemas.openxmlformats.org/officeDocument/2006/relationships/image"/><Relationship Id="rId15" Target="../media/image91.svg" Type="http://schemas.openxmlformats.org/officeDocument/2006/relationships/image"/><Relationship Id="rId16" Target="../media/image92.png" Type="http://schemas.openxmlformats.org/officeDocument/2006/relationships/image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46.jpeg" Type="http://schemas.openxmlformats.org/officeDocument/2006/relationships/image"/><Relationship Id="rId5" Target="../media/image20.jpe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20.jpeg" Type="http://schemas.openxmlformats.org/officeDocument/2006/relationships/image"/><Relationship Id="rId4" Target="../media/image93.png" Type="http://schemas.openxmlformats.org/officeDocument/2006/relationships/image"/><Relationship Id="rId5" Target="../media/image9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32.jpeg" Type="http://schemas.openxmlformats.org/officeDocument/2006/relationships/image"/><Relationship Id="rId4" Target="../media/image95.png" Type="http://schemas.openxmlformats.org/officeDocument/2006/relationships/image"/><Relationship Id="rId5" Target="../media/image96.png" Type="http://schemas.openxmlformats.org/officeDocument/2006/relationships/image"/><Relationship Id="rId6" Target="../media/image97.png" Type="http://schemas.openxmlformats.org/officeDocument/2006/relationships/image"/><Relationship Id="rId7" Target="../media/image98.png" Type="http://schemas.openxmlformats.org/officeDocument/2006/relationships/image"/><Relationship Id="rId8" Target="../media/image9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32.jpeg" Type="http://schemas.openxmlformats.org/officeDocument/2006/relationships/image"/><Relationship Id="rId4" Target="../media/image100.png" Type="http://schemas.openxmlformats.org/officeDocument/2006/relationships/image"/><Relationship Id="rId5" Target="../media/image101.png" Type="http://schemas.openxmlformats.org/officeDocument/2006/relationships/image"/><Relationship Id="rId6" Target="../media/image10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0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svg" Type="http://schemas.openxmlformats.org/officeDocument/2006/relationships/image"/><Relationship Id="rId11" Target="../media/image108.jpeg" Type="http://schemas.openxmlformats.org/officeDocument/2006/relationships/image"/><Relationship Id="rId12" Target="../media/image109.png" Type="http://schemas.openxmlformats.org/officeDocument/2006/relationships/image"/><Relationship Id="rId13" Target="../media/image110.svg" Type="http://schemas.openxmlformats.org/officeDocument/2006/relationships/image"/><Relationship Id="rId14" Target="../media/image111.png" Type="http://schemas.openxmlformats.org/officeDocument/2006/relationships/image"/><Relationship Id="rId15" Target="../media/image112.png" Type="http://schemas.openxmlformats.org/officeDocument/2006/relationships/image"/><Relationship Id="rId16" Target="../media/image113.svg" Type="http://schemas.openxmlformats.org/officeDocument/2006/relationships/image"/><Relationship Id="rId2" Target="../media/image20.jpeg" Type="http://schemas.openxmlformats.org/officeDocument/2006/relationships/image"/><Relationship Id="rId3" Target="../media/image104.png" Type="http://schemas.openxmlformats.org/officeDocument/2006/relationships/image"/><Relationship Id="rId4" Target="../media/image105.sv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0.png" Type="http://schemas.openxmlformats.org/officeDocument/2006/relationships/image"/><Relationship Id="rId8" Target="../media/image61.sv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svg" Type="http://schemas.openxmlformats.org/officeDocument/2006/relationships/image"/><Relationship Id="rId11" Target="../media/image121.png" Type="http://schemas.openxmlformats.org/officeDocument/2006/relationships/image"/><Relationship Id="rId12" Target="../media/image122.svg" Type="http://schemas.openxmlformats.org/officeDocument/2006/relationships/image"/><Relationship Id="rId13" Target="../media/image123.png" Type="http://schemas.openxmlformats.org/officeDocument/2006/relationships/image"/><Relationship Id="rId14" Target="../media/image124.svg" Type="http://schemas.openxmlformats.org/officeDocument/2006/relationships/image"/><Relationship Id="rId2" Target="../media/image108.jpeg" Type="http://schemas.openxmlformats.org/officeDocument/2006/relationships/image"/><Relationship Id="rId3" Target="../media/image20.jpe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18.png" Type="http://schemas.openxmlformats.org/officeDocument/2006/relationships/image"/><Relationship Id="rId9" Target="../media/image1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1.png" Type="http://schemas.openxmlformats.org/officeDocument/2006/relationships/image"/><Relationship Id="rId2" Target="../media/image20.jpeg" Type="http://schemas.openxmlformats.org/officeDocument/2006/relationships/image"/><Relationship Id="rId3" Target="../media/image108.jpeg" Type="http://schemas.openxmlformats.org/officeDocument/2006/relationships/image"/><Relationship Id="rId4" Target="../media/image125.png" Type="http://schemas.openxmlformats.org/officeDocument/2006/relationships/image"/><Relationship Id="rId5" Target="../media/image126.png" Type="http://schemas.openxmlformats.org/officeDocument/2006/relationships/image"/><Relationship Id="rId6" Target="../media/image127.png" Type="http://schemas.openxmlformats.org/officeDocument/2006/relationships/image"/><Relationship Id="rId7" Target="../media/image128.png" Type="http://schemas.openxmlformats.org/officeDocument/2006/relationships/image"/><Relationship Id="rId8" Target="../media/image129.png" Type="http://schemas.openxmlformats.org/officeDocument/2006/relationships/image"/><Relationship Id="rId9" Target="../media/image13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08.jpeg" Type="http://schemas.openxmlformats.org/officeDocument/2006/relationships/image"/><Relationship Id="rId4" Target="../media/image132.png" Type="http://schemas.openxmlformats.org/officeDocument/2006/relationships/image"/><Relationship Id="rId5" Target="../media/image133.png" Type="http://schemas.openxmlformats.org/officeDocument/2006/relationships/image"/><Relationship Id="rId6" Target="../media/image134.png" Type="http://schemas.openxmlformats.org/officeDocument/2006/relationships/image"/><Relationship Id="rId7" Target="../media/image13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6.png" Type="http://schemas.openxmlformats.org/officeDocument/2006/relationships/image"/><Relationship Id="rId3" Target="../media/image137.svg" Type="http://schemas.openxmlformats.org/officeDocument/2006/relationships/image"/><Relationship Id="rId4" Target="../media/image20.jpeg" Type="http://schemas.openxmlformats.org/officeDocument/2006/relationships/image"/><Relationship Id="rId5" Target="../media/image108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38.png" Type="http://schemas.openxmlformats.org/officeDocument/2006/relationships/image"/><Relationship Id="rId4" Target="../media/image139.png" Type="http://schemas.openxmlformats.org/officeDocument/2006/relationships/image"/><Relationship Id="rId5" Target="../media/image140.png" Type="http://schemas.openxmlformats.org/officeDocument/2006/relationships/image"/><Relationship Id="rId6" Target="../media/image108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41.png" Type="http://schemas.openxmlformats.org/officeDocument/2006/relationships/image"/><Relationship Id="rId4" Target="../media/image108.jpeg" Type="http://schemas.openxmlformats.org/officeDocument/2006/relationships/image"/><Relationship Id="rId5" Target="../media/image14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08.jpeg" Type="http://schemas.openxmlformats.org/officeDocument/2006/relationships/image"/><Relationship Id="rId4" Target="../media/image143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0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https://www.youtube.com/watch?v=mLvM_WXJk0I" TargetMode="External" Type="http://schemas.openxmlformats.org/officeDocument/2006/relationships/hyperlink"/><Relationship Id="rId5" Target="../media/image30.jpeg" Type="http://schemas.openxmlformats.org/officeDocument/2006/relationships/image"/><Relationship Id="rId6" Target="https://www.youtube.com/watch?v=mLvM_WXJk0I" TargetMode="External" Type="http://schemas.openxmlformats.org/officeDocument/2006/relationships/video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21.jpe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20.jpeg" Type="http://schemas.openxmlformats.org/officeDocument/2006/relationships/image"/><Relationship Id="rId8" Target="../media/image21.jpe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11" Target="../media/image53.svg" Type="http://schemas.openxmlformats.org/officeDocument/2006/relationships/image"/><Relationship Id="rId12" Target="../media/image54.png" Type="http://schemas.openxmlformats.org/officeDocument/2006/relationships/image"/><Relationship Id="rId13" Target="../media/image55.svg" Type="http://schemas.openxmlformats.org/officeDocument/2006/relationships/image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32.jpe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62375"/>
            <a:ext cx="18427030" cy="11079252"/>
            <a:chOff x="0" y="0"/>
            <a:chExt cx="24569374" cy="147723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69420" cy="14772387"/>
            </a:xfrm>
            <a:custGeom>
              <a:avLst/>
              <a:gdLst/>
              <a:ahLst/>
              <a:cxnLst/>
              <a:rect r="r" b="b" t="t" l="l"/>
              <a:pathLst>
                <a:path h="14772387" w="24569420">
                  <a:moveTo>
                    <a:pt x="0" y="0"/>
                  </a:moveTo>
                  <a:lnTo>
                    <a:pt x="24569420" y="0"/>
                  </a:lnTo>
                  <a:lnTo>
                    <a:pt x="24569420" y="14772387"/>
                  </a:lnTo>
                  <a:lnTo>
                    <a:pt x="0" y="1477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 l="0" t="-11" r="0" b="-1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796044" y="8468542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30"/>
                </a:lnTo>
                <a:lnTo>
                  <a:pt x="0" y="701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74287" y="7507431"/>
            <a:ext cx="2126332" cy="2440052"/>
            <a:chOff x="0" y="0"/>
            <a:chExt cx="2835109" cy="32534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5"/>
              <a:stretch>
                <a:fillRect l="-78157" t="-1352" r="-12750" b="-802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" y="1075543"/>
            <a:ext cx="10858498" cy="304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3"/>
              </a:lnSpc>
            </a:pPr>
            <a:r>
              <a:rPr lang="en-US" b="true" sz="12804" spc="-254">
                <a:solidFill>
                  <a:srgbClr val="373372"/>
                </a:solidFill>
                <a:latin typeface="Mosse Thai Bold"/>
                <a:ea typeface="Mosse Thai Bold"/>
                <a:cs typeface="Mosse Thai Bold"/>
                <a:sym typeface="Mosse Thai Bold"/>
              </a:rPr>
              <a:t>BIENVENIDO A LA UFU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48741" y="5215509"/>
            <a:ext cx="2126332" cy="2440052"/>
            <a:chOff x="0" y="0"/>
            <a:chExt cx="2835109" cy="32534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200" y="76200"/>
              <a:ext cx="2556256" cy="2974594"/>
            </a:xfrm>
            <a:custGeom>
              <a:avLst/>
              <a:gdLst/>
              <a:ahLst/>
              <a:cxnLst/>
              <a:rect r="r" b="b" t="t" l="l"/>
              <a:pathLst>
                <a:path h="2974594" w="2556256">
                  <a:moveTo>
                    <a:pt x="1278128" y="0"/>
                  </a:moveTo>
                  <a:lnTo>
                    <a:pt x="2556256" y="743585"/>
                  </a:lnTo>
                  <a:lnTo>
                    <a:pt x="2556256" y="2230882"/>
                  </a:lnTo>
                  <a:lnTo>
                    <a:pt x="1278128" y="2974594"/>
                  </a:lnTo>
                  <a:lnTo>
                    <a:pt x="0" y="2230882"/>
                  </a:lnTo>
                  <a:lnTo>
                    <a:pt x="0" y="743585"/>
                  </a:lnTo>
                  <a:lnTo>
                    <a:pt x="1278128" y="0"/>
                  </a:lnTo>
                  <a:close/>
                </a:path>
              </a:pathLst>
            </a:custGeom>
            <a:blipFill>
              <a:blip r:embed="rId6"/>
              <a:stretch>
                <a:fillRect l="0" t="-5389" r="0" b="-2372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95"/>
              <a:ext cx="2708656" cy="3127057"/>
            </a:xfrm>
            <a:custGeom>
              <a:avLst/>
              <a:gdLst/>
              <a:ahLst/>
              <a:cxnLst/>
              <a:rect r="r" b="b" t="t" l="l"/>
              <a:pathLst>
                <a:path h="3127057" w="2708656">
                  <a:moveTo>
                    <a:pt x="1392682" y="10382"/>
                  </a:moveTo>
                  <a:lnTo>
                    <a:pt x="2670810" y="754094"/>
                  </a:lnTo>
                  <a:cubicBezTo>
                    <a:pt x="2694305" y="767683"/>
                    <a:pt x="2708656" y="792829"/>
                    <a:pt x="2708656" y="820007"/>
                  </a:cubicBezTo>
                  <a:lnTo>
                    <a:pt x="2708656" y="2307177"/>
                  </a:lnTo>
                  <a:cubicBezTo>
                    <a:pt x="2708656" y="2334355"/>
                    <a:pt x="2694178" y="2359374"/>
                    <a:pt x="2670810" y="2373090"/>
                  </a:cubicBezTo>
                  <a:lnTo>
                    <a:pt x="1392682" y="3116675"/>
                  </a:lnTo>
                  <a:cubicBezTo>
                    <a:pt x="1368933" y="3130518"/>
                    <a:pt x="1339723" y="3130518"/>
                    <a:pt x="1316101" y="3116675"/>
                  </a:cubicBezTo>
                  <a:lnTo>
                    <a:pt x="37846" y="2373090"/>
                  </a:lnTo>
                  <a:cubicBezTo>
                    <a:pt x="14478" y="2359374"/>
                    <a:pt x="0" y="2334355"/>
                    <a:pt x="0" y="2307177"/>
                  </a:cubicBezTo>
                  <a:lnTo>
                    <a:pt x="0" y="819880"/>
                  </a:lnTo>
                  <a:cubicBezTo>
                    <a:pt x="0" y="792702"/>
                    <a:pt x="14478" y="767683"/>
                    <a:pt x="37846" y="753967"/>
                  </a:cubicBezTo>
                  <a:lnTo>
                    <a:pt x="1315974" y="10382"/>
                  </a:lnTo>
                  <a:cubicBezTo>
                    <a:pt x="1339723" y="-3461"/>
                    <a:pt x="1368933" y="-3461"/>
                    <a:pt x="1392555" y="10382"/>
                  </a:cubicBezTo>
                  <a:moveTo>
                    <a:pt x="1315974" y="142081"/>
                  </a:moveTo>
                  <a:lnTo>
                    <a:pt x="1354328" y="76295"/>
                  </a:lnTo>
                  <a:lnTo>
                    <a:pt x="1392682" y="142208"/>
                  </a:lnTo>
                  <a:lnTo>
                    <a:pt x="114554" y="885793"/>
                  </a:lnTo>
                  <a:lnTo>
                    <a:pt x="76200" y="819880"/>
                  </a:lnTo>
                  <a:lnTo>
                    <a:pt x="152400" y="819880"/>
                  </a:lnTo>
                  <a:lnTo>
                    <a:pt x="152400" y="2307177"/>
                  </a:lnTo>
                  <a:lnTo>
                    <a:pt x="76200" y="2307177"/>
                  </a:lnTo>
                  <a:lnTo>
                    <a:pt x="114554" y="2241264"/>
                  </a:lnTo>
                  <a:lnTo>
                    <a:pt x="1392682" y="2984849"/>
                  </a:lnTo>
                  <a:lnTo>
                    <a:pt x="1354328" y="3050762"/>
                  </a:lnTo>
                  <a:lnTo>
                    <a:pt x="1315974" y="2984849"/>
                  </a:lnTo>
                  <a:lnTo>
                    <a:pt x="2594102" y="2241264"/>
                  </a:lnTo>
                  <a:lnTo>
                    <a:pt x="2632456" y="2307177"/>
                  </a:lnTo>
                  <a:lnTo>
                    <a:pt x="2556256" y="2307177"/>
                  </a:lnTo>
                  <a:lnTo>
                    <a:pt x="2556256" y="819880"/>
                  </a:lnTo>
                  <a:lnTo>
                    <a:pt x="2632456" y="819880"/>
                  </a:lnTo>
                  <a:lnTo>
                    <a:pt x="2594102" y="885793"/>
                  </a:lnTo>
                  <a:lnTo>
                    <a:pt x="1315974" y="142208"/>
                  </a:lnTo>
                  <a:close/>
                </a:path>
              </a:pathLst>
            </a:custGeom>
            <a:solidFill>
              <a:srgbClr val="373372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459454" y="8151457"/>
            <a:ext cx="2307050" cy="250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2740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VICERRECTORA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748996" y="6170070"/>
            <a:ext cx="5970459" cy="701529"/>
          </a:xfrm>
          <a:custGeom>
            <a:avLst/>
            <a:gdLst/>
            <a:ahLst/>
            <a:cxnLst/>
            <a:rect r="r" b="b" t="t" l="l"/>
            <a:pathLst>
              <a:path h="701529" w="5970459">
                <a:moveTo>
                  <a:pt x="0" y="0"/>
                </a:moveTo>
                <a:lnTo>
                  <a:pt x="5970459" y="0"/>
                </a:lnTo>
                <a:lnTo>
                  <a:pt x="5970459" y="701528"/>
                </a:lnTo>
                <a:lnTo>
                  <a:pt x="0" y="70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579" r="0" b="-1579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65809" y="5821833"/>
            <a:ext cx="1444654" cy="264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2749" spc="-54">
                <a:solidFill>
                  <a:srgbClr val="373372"/>
                </a:solidFill>
                <a:latin typeface="Mosse Thai"/>
                <a:ea typeface="Mosse Thai"/>
                <a:cs typeface="Mosse Thai"/>
                <a:sym typeface="Mosse Thai"/>
              </a:rPr>
              <a:t>RECTOR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75073" y="6330334"/>
            <a:ext cx="5675710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Prof. Dr. Carlos Henrique de Carvalho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875073" y="8628807"/>
            <a:ext cx="5954727" cy="39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sse Thai"/>
                <a:ea typeface="Mosse Thai"/>
                <a:cs typeface="Mosse Thai"/>
                <a:sym typeface="Mosse Thai"/>
              </a:rPr>
              <a:t>Profª. Dra. Catarina Machado Azeredo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512855" y="-1558607"/>
            <a:ext cx="9319817" cy="8258207"/>
          </a:xfrm>
          <a:custGeom>
            <a:avLst/>
            <a:gdLst/>
            <a:ahLst/>
            <a:cxnLst/>
            <a:rect r="r" b="b" t="t" l="l"/>
            <a:pathLst>
              <a:path h="8258207" w="9319817">
                <a:moveTo>
                  <a:pt x="0" y="0"/>
                </a:moveTo>
                <a:lnTo>
                  <a:pt x="9319817" y="0"/>
                </a:lnTo>
                <a:lnTo>
                  <a:pt x="9319817" y="8258207"/>
                </a:lnTo>
                <a:lnTo>
                  <a:pt x="0" y="8258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679359" y="2570497"/>
            <a:ext cx="17704122" cy="14653191"/>
          </a:xfrm>
          <a:custGeom>
            <a:avLst/>
            <a:gdLst/>
            <a:ahLst/>
            <a:cxnLst/>
            <a:rect r="r" b="b" t="t" l="l"/>
            <a:pathLst>
              <a:path h="14653191" w="17704122">
                <a:moveTo>
                  <a:pt x="0" y="0"/>
                </a:moveTo>
                <a:lnTo>
                  <a:pt x="17704121" y="0"/>
                </a:lnTo>
                <a:lnTo>
                  <a:pt x="17704121" y="14653190"/>
                </a:lnTo>
                <a:lnTo>
                  <a:pt x="0" y="14653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459454" y="6834677"/>
            <a:ext cx="8091757" cy="5024863"/>
          </a:xfrm>
          <a:custGeom>
            <a:avLst/>
            <a:gdLst/>
            <a:ahLst/>
            <a:cxnLst/>
            <a:rect r="r" b="b" t="t" l="l"/>
            <a:pathLst>
              <a:path h="5024863" w="8091757">
                <a:moveTo>
                  <a:pt x="0" y="0"/>
                </a:moveTo>
                <a:lnTo>
                  <a:pt x="8091756" y="0"/>
                </a:lnTo>
                <a:lnTo>
                  <a:pt x="8091756" y="5024863"/>
                </a:lnTo>
                <a:lnTo>
                  <a:pt x="0" y="5024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1868917">
            <a:off x="12457415" y="7504893"/>
            <a:ext cx="2481507" cy="117872"/>
            <a:chOff x="0" y="0"/>
            <a:chExt cx="3308676" cy="15716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308731" cy="157226"/>
            </a:xfrm>
            <a:custGeom>
              <a:avLst/>
              <a:gdLst/>
              <a:ahLst/>
              <a:cxnLst/>
              <a:rect r="r" b="b" t="t" l="l"/>
              <a:pathLst>
                <a:path h="157226" w="3308731">
                  <a:moveTo>
                    <a:pt x="0" y="0"/>
                  </a:moveTo>
                  <a:lnTo>
                    <a:pt x="3308731" y="0"/>
                  </a:lnTo>
                  <a:lnTo>
                    <a:pt x="3308731" y="157226"/>
                  </a:lnTo>
                  <a:lnTo>
                    <a:pt x="0" y="15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933" r="1" b="-892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-1901483">
            <a:off x="15284170" y="7477711"/>
            <a:ext cx="2481507" cy="117872"/>
            <a:chOff x="0" y="0"/>
            <a:chExt cx="3308676" cy="15716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308731" cy="157226"/>
            </a:xfrm>
            <a:custGeom>
              <a:avLst/>
              <a:gdLst/>
              <a:ahLst/>
              <a:cxnLst/>
              <a:rect r="r" b="b" t="t" l="l"/>
              <a:pathLst>
                <a:path h="157226" w="3308731">
                  <a:moveTo>
                    <a:pt x="0" y="0"/>
                  </a:moveTo>
                  <a:lnTo>
                    <a:pt x="3308731" y="0"/>
                  </a:lnTo>
                  <a:lnTo>
                    <a:pt x="3308731" y="157226"/>
                  </a:lnTo>
                  <a:lnTo>
                    <a:pt x="0" y="157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933" r="1" b="-892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9577081" y="-100204"/>
            <a:ext cx="8274580" cy="2695336"/>
          </a:xfrm>
          <a:custGeom>
            <a:avLst/>
            <a:gdLst/>
            <a:ahLst/>
            <a:cxnLst/>
            <a:rect r="r" b="b" t="t" l="l"/>
            <a:pathLst>
              <a:path h="2695336" w="8274580">
                <a:moveTo>
                  <a:pt x="0" y="0"/>
                </a:moveTo>
                <a:lnTo>
                  <a:pt x="8274580" y="0"/>
                </a:lnTo>
                <a:lnTo>
                  <a:pt x="8274580" y="2695336"/>
                </a:lnTo>
                <a:lnTo>
                  <a:pt x="0" y="2695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266664" y="2034141"/>
            <a:ext cx="5558197" cy="6527278"/>
          </a:xfrm>
          <a:custGeom>
            <a:avLst/>
            <a:gdLst/>
            <a:ahLst/>
            <a:cxnLst/>
            <a:rect r="r" b="b" t="t" l="l"/>
            <a:pathLst>
              <a:path h="6527278" w="5558197">
                <a:moveTo>
                  <a:pt x="0" y="0"/>
                </a:moveTo>
                <a:lnTo>
                  <a:pt x="5558197" y="0"/>
                </a:lnTo>
                <a:lnTo>
                  <a:pt x="5558197" y="6527278"/>
                </a:lnTo>
                <a:lnTo>
                  <a:pt x="0" y="65272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563555" y="2383272"/>
            <a:ext cx="5005818" cy="5789629"/>
          </a:xfrm>
          <a:custGeom>
            <a:avLst/>
            <a:gdLst/>
            <a:ahLst/>
            <a:cxnLst/>
            <a:rect r="r" b="b" t="t" l="l"/>
            <a:pathLst>
              <a:path h="5789629" w="5005818">
                <a:moveTo>
                  <a:pt x="0" y="0"/>
                </a:moveTo>
                <a:lnTo>
                  <a:pt x="5005819" y="0"/>
                </a:lnTo>
                <a:lnTo>
                  <a:pt x="5005819" y="5789629"/>
                </a:lnTo>
                <a:lnTo>
                  <a:pt x="0" y="578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2563555" y="2794151"/>
            <a:ext cx="4967864" cy="4967864"/>
            <a:chOff x="0" y="0"/>
            <a:chExt cx="6623819" cy="662381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623812" cy="6623812"/>
            </a:xfrm>
            <a:custGeom>
              <a:avLst/>
              <a:gdLst/>
              <a:ahLst/>
              <a:cxnLst/>
              <a:rect r="r" b="b" t="t" l="l"/>
              <a:pathLst>
                <a:path h="6623812" w="6623812">
                  <a:moveTo>
                    <a:pt x="0" y="0"/>
                  </a:moveTo>
                  <a:lnTo>
                    <a:pt x="6623812" y="0"/>
                  </a:lnTo>
                  <a:lnTo>
                    <a:pt x="6623812" y="6623812"/>
                  </a:lnTo>
                  <a:lnTo>
                    <a:pt x="0" y="6623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874546" y="1628151"/>
            <a:ext cx="6413454" cy="7498201"/>
            <a:chOff x="0" y="0"/>
            <a:chExt cx="695214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7867"/>
              <a:ext cx="695214" cy="797066"/>
            </a:xfrm>
            <a:custGeom>
              <a:avLst/>
              <a:gdLst/>
              <a:ahLst/>
              <a:cxnLst/>
              <a:rect r="r" b="b" t="t" l="l"/>
              <a:pathLst>
                <a:path h="797066" w="695214">
                  <a:moveTo>
                    <a:pt x="372684" y="6792"/>
                  </a:moveTo>
                  <a:lnTo>
                    <a:pt x="670138" y="180674"/>
                  </a:lnTo>
                  <a:cubicBezTo>
                    <a:pt x="685668" y="189753"/>
                    <a:pt x="695214" y="206391"/>
                    <a:pt x="695214" y="224380"/>
                  </a:cubicBezTo>
                  <a:lnTo>
                    <a:pt x="695214" y="572686"/>
                  </a:lnTo>
                  <a:cubicBezTo>
                    <a:pt x="695214" y="590675"/>
                    <a:pt x="685668" y="607313"/>
                    <a:pt x="670138" y="616392"/>
                  </a:cubicBezTo>
                  <a:lnTo>
                    <a:pt x="372684" y="790274"/>
                  </a:lnTo>
                  <a:cubicBezTo>
                    <a:pt x="357192" y="799330"/>
                    <a:pt x="338022" y="799330"/>
                    <a:pt x="322531" y="790274"/>
                  </a:cubicBezTo>
                  <a:lnTo>
                    <a:pt x="25076" y="616392"/>
                  </a:lnTo>
                  <a:cubicBezTo>
                    <a:pt x="9546" y="607313"/>
                    <a:pt x="0" y="590675"/>
                    <a:pt x="0" y="572686"/>
                  </a:cubicBezTo>
                  <a:lnTo>
                    <a:pt x="0" y="224380"/>
                  </a:lnTo>
                  <a:cubicBezTo>
                    <a:pt x="0" y="206391"/>
                    <a:pt x="9546" y="189753"/>
                    <a:pt x="25076" y="180674"/>
                  </a:cubicBezTo>
                  <a:lnTo>
                    <a:pt x="322531" y="6792"/>
                  </a:lnTo>
                  <a:cubicBezTo>
                    <a:pt x="338022" y="-2264"/>
                    <a:pt x="357192" y="-2264"/>
                    <a:pt x="372684" y="6792"/>
                  </a:cubicBezTo>
                  <a:close/>
                </a:path>
              </a:pathLst>
            </a:custGeom>
            <a:ln w="1905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130175"/>
              <a:ext cx="695214" cy="542925"/>
            </a:xfrm>
            <a:prstGeom prst="rect">
              <a:avLst/>
            </a:prstGeom>
          </p:spPr>
          <p:txBody>
            <a:bodyPr anchor="ctr" rtlCol="false" tIns="46565" lIns="46565" bIns="46565" rIns="46565"/>
            <a:lstStyle/>
            <a:p>
              <a:pPr algn="ctr">
                <a:lnSpc>
                  <a:spcPts val="771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42923" t="0" r="-34292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748882" y="2205432"/>
            <a:ext cx="2103792" cy="4772240"/>
          </a:xfrm>
          <a:custGeom>
            <a:avLst/>
            <a:gdLst/>
            <a:ahLst/>
            <a:cxnLst/>
            <a:rect r="r" b="b" t="t" l="l"/>
            <a:pathLst>
              <a:path h="4772240" w="2103792">
                <a:moveTo>
                  <a:pt x="0" y="0"/>
                </a:moveTo>
                <a:lnTo>
                  <a:pt x="2103792" y="0"/>
                </a:lnTo>
                <a:lnTo>
                  <a:pt x="2103792" y="4772240"/>
                </a:lnTo>
                <a:lnTo>
                  <a:pt x="0" y="4772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06686" y="2186572"/>
            <a:ext cx="2072660" cy="4772240"/>
          </a:xfrm>
          <a:custGeom>
            <a:avLst/>
            <a:gdLst/>
            <a:ahLst/>
            <a:cxnLst/>
            <a:rect r="r" b="b" t="t" l="l"/>
            <a:pathLst>
              <a:path h="4772240" w="2072660">
                <a:moveTo>
                  <a:pt x="0" y="0"/>
                </a:moveTo>
                <a:lnTo>
                  <a:pt x="2072659" y="0"/>
                </a:lnTo>
                <a:lnTo>
                  <a:pt x="2072659" y="4772240"/>
                </a:lnTo>
                <a:lnTo>
                  <a:pt x="0" y="4772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659100" y="7143750"/>
            <a:ext cx="2217026" cy="1735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+3.000 personal administrativo (staff)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968530" y="2384602"/>
            <a:ext cx="1382370" cy="151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</a:pPr>
            <a:r>
              <a:rPr lang="en-US" sz="66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678106" y="2205432"/>
            <a:ext cx="2103792" cy="4772240"/>
          </a:xfrm>
          <a:custGeom>
            <a:avLst/>
            <a:gdLst/>
            <a:ahLst/>
            <a:cxnLst/>
            <a:rect r="r" b="b" t="t" l="l"/>
            <a:pathLst>
              <a:path h="4772240" w="2103792">
                <a:moveTo>
                  <a:pt x="0" y="0"/>
                </a:moveTo>
                <a:lnTo>
                  <a:pt x="2103793" y="0"/>
                </a:lnTo>
                <a:lnTo>
                  <a:pt x="2103793" y="4772240"/>
                </a:lnTo>
                <a:lnTo>
                  <a:pt x="0" y="4772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983559" y="7212200"/>
            <a:ext cx="1646841" cy="889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profesores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78485" y="2403460"/>
            <a:ext cx="1359441" cy="151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</a:pPr>
            <a:r>
              <a:rPr lang="en-US" sz="66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6719964" y="2205432"/>
            <a:ext cx="2103792" cy="4772240"/>
          </a:xfrm>
          <a:custGeom>
            <a:avLst/>
            <a:gdLst/>
            <a:ahLst/>
            <a:cxnLst/>
            <a:rect r="r" b="b" t="t" l="l"/>
            <a:pathLst>
              <a:path h="4772240" w="2103792">
                <a:moveTo>
                  <a:pt x="0" y="0"/>
                </a:moveTo>
                <a:lnTo>
                  <a:pt x="2103792" y="0"/>
                </a:lnTo>
                <a:lnTo>
                  <a:pt x="2103792" y="4772240"/>
                </a:lnTo>
                <a:lnTo>
                  <a:pt x="0" y="4772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689646" y="7212200"/>
            <a:ext cx="2134110" cy="1735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+28.000 estudiantes con registro activo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866568" y="2434077"/>
            <a:ext cx="1728260" cy="151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</a:pPr>
            <a:r>
              <a:rPr lang="en-US" sz="66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+28k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9714602" y="2205432"/>
            <a:ext cx="2072659" cy="4772240"/>
          </a:xfrm>
          <a:custGeom>
            <a:avLst/>
            <a:gdLst/>
            <a:ahLst/>
            <a:cxnLst/>
            <a:rect r="r" b="b" t="t" l="l"/>
            <a:pathLst>
              <a:path h="4772240" w="2072659">
                <a:moveTo>
                  <a:pt x="0" y="0"/>
                </a:moveTo>
                <a:lnTo>
                  <a:pt x="2072659" y="0"/>
                </a:lnTo>
                <a:lnTo>
                  <a:pt x="2072659" y="4772240"/>
                </a:lnTo>
                <a:lnTo>
                  <a:pt x="0" y="47722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011567" y="4395706"/>
            <a:ext cx="1478729" cy="1540618"/>
          </a:xfrm>
          <a:custGeom>
            <a:avLst/>
            <a:gdLst/>
            <a:ahLst/>
            <a:cxnLst/>
            <a:rect r="r" b="b" t="t" l="l"/>
            <a:pathLst>
              <a:path h="1540618" w="1478729">
                <a:moveTo>
                  <a:pt x="0" y="0"/>
                </a:moveTo>
                <a:lnTo>
                  <a:pt x="1478729" y="0"/>
                </a:lnTo>
                <a:lnTo>
                  <a:pt x="1478729" y="1540619"/>
                </a:lnTo>
                <a:lnTo>
                  <a:pt x="0" y="15406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60134" r="0" b="-6013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161773" y="4395706"/>
            <a:ext cx="1178319" cy="1393710"/>
          </a:xfrm>
          <a:custGeom>
            <a:avLst/>
            <a:gdLst/>
            <a:ahLst/>
            <a:cxnLst/>
            <a:rect r="r" b="b" t="t" l="l"/>
            <a:pathLst>
              <a:path h="1393710" w="1178319">
                <a:moveTo>
                  <a:pt x="0" y="0"/>
                </a:moveTo>
                <a:lnTo>
                  <a:pt x="1178319" y="0"/>
                </a:lnTo>
                <a:lnTo>
                  <a:pt x="1178319" y="1393710"/>
                </a:lnTo>
                <a:lnTo>
                  <a:pt x="0" y="13937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113" r="0" b="-113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295455" y="333360"/>
            <a:ext cx="10682806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</a:t>
            </a:r>
          </a:p>
        </p:txBody>
      </p:sp>
      <p:sp>
        <p:nvSpPr>
          <p:cNvPr name="TextBox 22" id="22"/>
          <p:cNvSpPr txBox="true"/>
          <p:nvPr/>
        </p:nvSpPr>
        <p:spPr>
          <a:xfrm rot="60000">
            <a:off x="4142359" y="7225369"/>
            <a:ext cx="1281014" cy="889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+35.000 personas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52636" y="2434077"/>
            <a:ext cx="1728260" cy="151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</a:pPr>
            <a:r>
              <a:rPr lang="en-US" sz="66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+35k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11567" y="2633578"/>
            <a:ext cx="2072660" cy="151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</a:pPr>
            <a:r>
              <a:rPr lang="en-US" sz="660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14602" y="7222854"/>
            <a:ext cx="2055111" cy="914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+ 1.000</a:t>
            </a:r>
          </a:p>
          <a:p>
            <a:pPr algn="ctr">
              <a:lnSpc>
                <a:spcPts val="3240"/>
              </a:lnSpc>
            </a:pPr>
            <a:r>
              <a:rPr lang="en-US" sz="2700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becas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90802" y="29109"/>
            <a:ext cx="14043114" cy="1188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6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la UFU!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0"/>
            <a:ext cx="2875088" cy="10409466"/>
            <a:chOff x="0" y="0"/>
            <a:chExt cx="3833450" cy="138792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33495" cy="13879322"/>
            </a:xfrm>
            <a:custGeom>
              <a:avLst/>
              <a:gdLst/>
              <a:ahLst/>
              <a:cxnLst/>
              <a:rect r="r" b="b" t="t" l="l"/>
              <a:pathLst>
                <a:path h="13879322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879322"/>
                  </a:lnTo>
                  <a:lnTo>
                    <a:pt x="0" y="138793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888" t="0" r="-55631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936800" y="9434288"/>
            <a:ext cx="9923109" cy="615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0"/>
              </a:lnSpc>
            </a:pPr>
            <a:r>
              <a:rPr lang="en-US" sz="3492" u="sng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  <a:hlinkClick r:id="rId4" tooltip="https://youtu.be/JuRnbN1_lg0"/>
              </a:rPr>
              <a:t>https://www.youtube.com/watch?v=0sSN29KHzY4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572384" y="1458052"/>
            <a:ext cx="13916016" cy="78216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17349" y="1916054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190" t="0" r="-54965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261941" y="2371034"/>
            <a:ext cx="547016" cy="544281"/>
          </a:xfrm>
          <a:custGeom>
            <a:avLst/>
            <a:gdLst/>
            <a:ahLst/>
            <a:cxnLst/>
            <a:rect r="r" b="b" t="t" l="l"/>
            <a:pathLst>
              <a:path h="544281" w="547016">
                <a:moveTo>
                  <a:pt x="0" y="0"/>
                </a:moveTo>
                <a:lnTo>
                  <a:pt x="547015" y="0"/>
                </a:lnTo>
                <a:lnTo>
                  <a:pt x="547015" y="544280"/>
                </a:lnTo>
                <a:lnTo>
                  <a:pt x="0" y="54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51" r="0" b="-2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95810" y="4620148"/>
            <a:ext cx="669890" cy="523351"/>
          </a:xfrm>
          <a:custGeom>
            <a:avLst/>
            <a:gdLst/>
            <a:ahLst/>
            <a:cxnLst/>
            <a:rect r="r" b="b" t="t" l="l"/>
            <a:pathLst>
              <a:path h="523351" w="669890">
                <a:moveTo>
                  <a:pt x="0" y="0"/>
                </a:moveTo>
                <a:lnTo>
                  <a:pt x="669890" y="0"/>
                </a:lnTo>
                <a:lnTo>
                  <a:pt x="669890" y="523352"/>
                </a:lnTo>
                <a:lnTo>
                  <a:pt x="0" y="523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78" r="0" b="-47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95810" y="5719143"/>
            <a:ext cx="520116" cy="650145"/>
          </a:xfrm>
          <a:custGeom>
            <a:avLst/>
            <a:gdLst/>
            <a:ahLst/>
            <a:cxnLst/>
            <a:rect r="r" b="b" t="t" l="l"/>
            <a:pathLst>
              <a:path h="650145" w="520116">
                <a:moveTo>
                  <a:pt x="0" y="0"/>
                </a:moveTo>
                <a:lnTo>
                  <a:pt x="520116" y="0"/>
                </a:lnTo>
                <a:lnTo>
                  <a:pt x="520116" y="650145"/>
                </a:lnTo>
                <a:lnTo>
                  <a:pt x="0" y="65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724" t="0" r="-724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62675" y="3444147"/>
            <a:ext cx="668079" cy="615468"/>
          </a:xfrm>
          <a:custGeom>
            <a:avLst/>
            <a:gdLst/>
            <a:ahLst/>
            <a:cxnLst/>
            <a:rect r="r" b="b" t="t" l="l"/>
            <a:pathLst>
              <a:path h="615468" w="668079">
                <a:moveTo>
                  <a:pt x="0" y="0"/>
                </a:moveTo>
                <a:lnTo>
                  <a:pt x="668079" y="0"/>
                </a:lnTo>
                <a:lnTo>
                  <a:pt x="668079" y="615468"/>
                </a:lnTo>
                <a:lnTo>
                  <a:pt x="0" y="615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451" r="0" b="-451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62676" y="6867681"/>
            <a:ext cx="668079" cy="652212"/>
          </a:xfrm>
          <a:custGeom>
            <a:avLst/>
            <a:gdLst/>
            <a:ahLst/>
            <a:cxnLst/>
            <a:rect r="r" b="b" t="t" l="l"/>
            <a:pathLst>
              <a:path h="652212" w="668079">
                <a:moveTo>
                  <a:pt x="668079" y="0"/>
                </a:moveTo>
                <a:lnTo>
                  <a:pt x="0" y="0"/>
                </a:lnTo>
                <a:lnTo>
                  <a:pt x="0" y="652212"/>
                </a:lnTo>
                <a:lnTo>
                  <a:pt x="668079" y="652212"/>
                </a:lnTo>
                <a:lnTo>
                  <a:pt x="6680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27" t="0" r="-22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36734" y="7881312"/>
            <a:ext cx="881637" cy="749392"/>
          </a:xfrm>
          <a:custGeom>
            <a:avLst/>
            <a:gdLst/>
            <a:ahLst/>
            <a:cxnLst/>
            <a:rect r="r" b="b" t="t" l="l"/>
            <a:pathLst>
              <a:path h="749392" w="881637">
                <a:moveTo>
                  <a:pt x="0" y="0"/>
                </a:moveTo>
                <a:lnTo>
                  <a:pt x="881637" y="0"/>
                </a:lnTo>
                <a:lnTo>
                  <a:pt x="881637" y="749392"/>
                </a:lnTo>
                <a:lnTo>
                  <a:pt x="0" y="749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31" t="0" r="-31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95810" y="7950927"/>
            <a:ext cx="10086732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+50 oportunidades de Educación a Distancia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18317" y="3556188"/>
            <a:ext cx="11976268" cy="363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31 programas de Doctorado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18316" y="6815900"/>
            <a:ext cx="1206486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44 cursos de Especialización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02980" y="4546545"/>
            <a:ext cx="12014960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42 programas de Maestría Académica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5810" y="2276460"/>
            <a:ext cx="1308153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99 carreras de Grado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02980" y="5822189"/>
            <a:ext cx="12828833" cy="363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 programas de Maestría Profesional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95455" y="333360"/>
            <a:ext cx="13587726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Nuestra Universidad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75088" y="1964301"/>
            <a:ext cx="14885918" cy="7060340"/>
          </a:xfrm>
          <a:custGeom>
            <a:avLst/>
            <a:gdLst/>
            <a:ahLst/>
            <a:cxnLst/>
            <a:rect r="r" b="b" t="t" l="l"/>
            <a:pathLst>
              <a:path h="7060340" w="14885918">
                <a:moveTo>
                  <a:pt x="0" y="0"/>
                </a:moveTo>
                <a:lnTo>
                  <a:pt x="14885917" y="0"/>
                </a:lnTo>
                <a:lnTo>
                  <a:pt x="14885917" y="7060339"/>
                </a:lnTo>
                <a:lnTo>
                  <a:pt x="0" y="706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5" r="0" b="-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6815" t="0" r="-54903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" t="0" r="-42" b="3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172989" y="2400799"/>
            <a:ext cx="584809" cy="515362"/>
          </a:xfrm>
          <a:custGeom>
            <a:avLst/>
            <a:gdLst/>
            <a:ahLst/>
            <a:cxnLst/>
            <a:rect r="r" b="b" t="t" l="l"/>
            <a:pathLst>
              <a:path h="515362" w="584809">
                <a:moveTo>
                  <a:pt x="0" y="0"/>
                </a:moveTo>
                <a:lnTo>
                  <a:pt x="584809" y="0"/>
                </a:lnTo>
                <a:lnTo>
                  <a:pt x="584809" y="515363"/>
                </a:lnTo>
                <a:lnTo>
                  <a:pt x="0" y="515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331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73344" y="5763288"/>
            <a:ext cx="555498" cy="593322"/>
          </a:xfrm>
          <a:custGeom>
            <a:avLst/>
            <a:gdLst/>
            <a:ahLst/>
            <a:cxnLst/>
            <a:rect r="r" b="b" t="t" l="l"/>
            <a:pathLst>
              <a:path h="593322" w="555498">
                <a:moveTo>
                  <a:pt x="0" y="0"/>
                </a:moveTo>
                <a:lnTo>
                  <a:pt x="555498" y="0"/>
                </a:lnTo>
                <a:lnTo>
                  <a:pt x="555498" y="593322"/>
                </a:lnTo>
                <a:lnTo>
                  <a:pt x="0" y="59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3" t="0" r="-1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9849" y="6878515"/>
            <a:ext cx="541245" cy="638810"/>
          </a:xfrm>
          <a:custGeom>
            <a:avLst/>
            <a:gdLst/>
            <a:ahLst/>
            <a:cxnLst/>
            <a:rect r="r" b="b" t="t" l="l"/>
            <a:pathLst>
              <a:path h="638810" w="541245">
                <a:moveTo>
                  <a:pt x="0" y="0"/>
                </a:moveTo>
                <a:lnTo>
                  <a:pt x="541245" y="0"/>
                </a:lnTo>
                <a:lnTo>
                  <a:pt x="541245" y="638810"/>
                </a:lnTo>
                <a:lnTo>
                  <a:pt x="0" y="6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538" r="0" b="-5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9483" y="4653244"/>
            <a:ext cx="523222" cy="505565"/>
          </a:xfrm>
          <a:custGeom>
            <a:avLst/>
            <a:gdLst/>
            <a:ahLst/>
            <a:cxnLst/>
            <a:rect r="r" b="b" t="t" l="l"/>
            <a:pathLst>
              <a:path h="505565" w="523222">
                <a:moveTo>
                  <a:pt x="0" y="0"/>
                </a:moveTo>
                <a:lnTo>
                  <a:pt x="523223" y="0"/>
                </a:lnTo>
                <a:lnTo>
                  <a:pt x="523223" y="505565"/>
                </a:lnTo>
                <a:lnTo>
                  <a:pt x="0" y="505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05" r="0" b="-8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92492" y="3496533"/>
            <a:ext cx="593981" cy="593981"/>
          </a:xfrm>
          <a:custGeom>
            <a:avLst/>
            <a:gdLst/>
            <a:ahLst/>
            <a:cxnLst/>
            <a:rect r="r" b="b" t="t" l="l"/>
            <a:pathLst>
              <a:path h="593981" w="593981">
                <a:moveTo>
                  <a:pt x="0" y="0"/>
                </a:moveTo>
                <a:lnTo>
                  <a:pt x="593980" y="0"/>
                </a:lnTo>
                <a:lnTo>
                  <a:pt x="593980" y="593981"/>
                </a:lnTo>
                <a:lnTo>
                  <a:pt x="0" y="593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094522" y="7982672"/>
            <a:ext cx="715326" cy="631354"/>
            <a:chOff x="0" y="0"/>
            <a:chExt cx="953768" cy="8418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53770" cy="841756"/>
            </a:xfrm>
            <a:custGeom>
              <a:avLst/>
              <a:gdLst/>
              <a:ahLst/>
              <a:cxnLst/>
              <a:rect r="r" b="b" t="t" l="l"/>
              <a:pathLst>
                <a:path h="841756" w="953770">
                  <a:moveTo>
                    <a:pt x="0" y="0"/>
                  </a:moveTo>
                  <a:lnTo>
                    <a:pt x="953770" y="0"/>
                  </a:lnTo>
                  <a:lnTo>
                    <a:pt x="953770" y="841756"/>
                  </a:lnTo>
                  <a:lnTo>
                    <a:pt x="0" y="841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5665" t="0" r="-35664" b="-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024161" y="7931636"/>
            <a:ext cx="10086732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Entorno Virtual de Aprendizaje (EVA) utilizado: Moodle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12706" y="3571495"/>
            <a:ext cx="11976268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 carreras de Grado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706" y="6815661"/>
            <a:ext cx="1206486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cursos de Actualización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932174" y="4539314"/>
            <a:ext cx="12014960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 cursos de Especialización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73344" y="2291769"/>
            <a:ext cx="13081534" cy="47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 programas de Educación a Distancia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32174" y="5823918"/>
            <a:ext cx="12828833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225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cursos de Extensión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95453" y="333360"/>
            <a:ext cx="10191946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Educación a Distancia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6503" t="0" r="-54934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329985" y="339161"/>
            <a:ext cx="13101315" cy="1714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0"/>
              </a:lnSpc>
            </a:pPr>
            <a:r>
              <a:rPr lang="en-US" sz="48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Nuestras áreas generales de conocimiento</a:t>
            </a:r>
          </a:p>
          <a:p>
            <a:pPr algn="l">
              <a:lnSpc>
                <a:spcPts val="683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831311" y="2051514"/>
            <a:ext cx="13546532" cy="6671667"/>
          </a:xfrm>
          <a:custGeom>
            <a:avLst/>
            <a:gdLst/>
            <a:ahLst/>
            <a:cxnLst/>
            <a:rect r="r" b="b" t="t" l="l"/>
            <a:pathLst>
              <a:path h="6671667" w="13546532">
                <a:moveTo>
                  <a:pt x="0" y="0"/>
                </a:moveTo>
                <a:lnTo>
                  <a:pt x="13546532" y="0"/>
                </a:lnTo>
                <a:lnTo>
                  <a:pt x="13546532" y="6671666"/>
                </a:lnTo>
                <a:lnTo>
                  <a:pt x="0" y="6671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356420" y="4394554"/>
            <a:ext cx="2496312" cy="1890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Áreas </a:t>
            </a:r>
          </a:p>
          <a:p>
            <a:pPr algn="ctr">
              <a:lnSpc>
                <a:spcPts val="4051"/>
              </a:lnSpc>
              <a:spcBef>
                <a:spcPct val="0"/>
              </a:spcBef>
            </a:pPr>
            <a:r>
              <a:rPr lang="en-US" sz="289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generales de conocimiento</a:t>
            </a:r>
          </a:p>
          <a:p>
            <a:pPr algn="ctr">
              <a:lnSpc>
                <a:spcPts val="2823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200697" y="2416441"/>
            <a:ext cx="2533660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Biológicas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30580" y="3649237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Médicas y de la Salud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70401" y="5003385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Ingeniería y Computación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89451" y="6203043"/>
            <a:ext cx="2375201" cy="1044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Agronómicas y Veterinarias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91172" y="7958141"/>
            <a:ext cx="2375201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Hum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227534" y="7717055"/>
            <a:ext cx="302224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Multidisciplinario: Tecnología/Gestión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577569" y="6385233"/>
            <a:ext cx="2375201" cy="691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Mult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idisciplinary: Engineering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596619" y="5036285"/>
            <a:ext cx="2375201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S</a:t>
            </a: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ociales Aplicadas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50521" y="3668287"/>
            <a:ext cx="2900068" cy="69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Ciencias Matemáticas y Naturales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541529" y="2357701"/>
            <a:ext cx="2375201" cy="3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201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Lenguas y Artes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048101" y="2517825"/>
            <a:ext cx="4496793" cy="2995988"/>
          </a:xfrm>
          <a:custGeom>
            <a:avLst/>
            <a:gdLst/>
            <a:ahLst/>
            <a:cxnLst/>
            <a:rect r="r" b="b" t="t" l="l"/>
            <a:pathLst>
              <a:path h="2995988" w="4496793">
                <a:moveTo>
                  <a:pt x="0" y="0"/>
                </a:moveTo>
                <a:lnTo>
                  <a:pt x="4496793" y="0"/>
                </a:lnTo>
                <a:lnTo>
                  <a:pt x="4496793" y="2995988"/>
                </a:lnTo>
                <a:lnTo>
                  <a:pt x="0" y="2995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adicionales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10777" y="1920455"/>
            <a:ext cx="3690481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5 restaurantes universitarios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647207" y="6383667"/>
            <a:ext cx="4496793" cy="2979125"/>
          </a:xfrm>
          <a:custGeom>
            <a:avLst/>
            <a:gdLst/>
            <a:ahLst/>
            <a:cxnLst/>
            <a:rect r="r" b="b" t="t" l="l"/>
            <a:pathLst>
              <a:path h="2979125" w="4496793">
                <a:moveTo>
                  <a:pt x="0" y="0"/>
                </a:moveTo>
                <a:lnTo>
                  <a:pt x="4496793" y="0"/>
                </a:lnTo>
                <a:lnTo>
                  <a:pt x="4496793" y="2979126"/>
                </a:lnTo>
                <a:lnTo>
                  <a:pt x="0" y="297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80643" y="6383667"/>
            <a:ext cx="4851156" cy="3060648"/>
          </a:xfrm>
          <a:custGeom>
            <a:avLst/>
            <a:gdLst/>
            <a:ahLst/>
            <a:cxnLst/>
            <a:rect r="r" b="b" t="t" l="l"/>
            <a:pathLst>
              <a:path h="3060648" w="4851156">
                <a:moveTo>
                  <a:pt x="0" y="0"/>
                </a:moveTo>
                <a:lnTo>
                  <a:pt x="4851156" y="0"/>
                </a:lnTo>
                <a:lnTo>
                  <a:pt x="4851156" y="3060649"/>
                </a:lnTo>
                <a:lnTo>
                  <a:pt x="0" y="30606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20" t="0" r="-959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857793" y="2557677"/>
            <a:ext cx="5033384" cy="2894196"/>
          </a:xfrm>
          <a:custGeom>
            <a:avLst/>
            <a:gdLst/>
            <a:ahLst/>
            <a:cxnLst/>
            <a:rect r="r" b="b" t="t" l="l"/>
            <a:pathLst>
              <a:path h="2894196" w="5033384">
                <a:moveTo>
                  <a:pt x="0" y="0"/>
                </a:moveTo>
                <a:lnTo>
                  <a:pt x="5033384" y="0"/>
                </a:lnTo>
                <a:lnTo>
                  <a:pt x="5033384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04076" y="2568721"/>
            <a:ext cx="4376856" cy="2894196"/>
          </a:xfrm>
          <a:custGeom>
            <a:avLst/>
            <a:gdLst/>
            <a:ahLst/>
            <a:cxnLst/>
            <a:rect r="r" b="b" t="t" l="l"/>
            <a:pathLst>
              <a:path h="2894196" w="4376856">
                <a:moveTo>
                  <a:pt x="0" y="0"/>
                </a:moveTo>
                <a:lnTo>
                  <a:pt x="4376856" y="0"/>
                </a:lnTo>
                <a:lnTo>
                  <a:pt x="4376856" y="2894196"/>
                </a:lnTo>
                <a:lnTo>
                  <a:pt x="0" y="28941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80621" y="5866238"/>
            <a:ext cx="3251200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est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ón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de r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d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io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FM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30744" y="1920455"/>
            <a:ext cx="3161348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6 centros deportivos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51360" y="5866238"/>
            <a:ext cx="3888486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1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canal de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 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elevis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ó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98490" y="1920454"/>
            <a:ext cx="1788029" cy="461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8"/>
              </a:lnSpc>
              <a:spcBef>
                <a:spcPct val="0"/>
              </a:spcBef>
            </a:pP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9 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b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ib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l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ot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ca</a:t>
            </a:r>
            <a:r>
              <a:rPr lang="en-US" sz="2448" strike="noStrike" u="none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5756" t="0" r="-55009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91791" y="9266105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516662" y="6158273"/>
            <a:ext cx="5523426" cy="3652365"/>
          </a:xfrm>
          <a:custGeom>
            <a:avLst/>
            <a:gdLst/>
            <a:ahLst/>
            <a:cxnLst/>
            <a:rect r="r" b="b" t="t" l="l"/>
            <a:pathLst>
              <a:path h="3652365" w="5523426">
                <a:moveTo>
                  <a:pt x="0" y="0"/>
                </a:moveTo>
                <a:lnTo>
                  <a:pt x="5523426" y="0"/>
                </a:lnTo>
                <a:lnTo>
                  <a:pt x="5523426" y="3652365"/>
                </a:lnTo>
                <a:lnTo>
                  <a:pt x="0" y="3652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97119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91720" y="2352404"/>
            <a:ext cx="5474869" cy="3627101"/>
          </a:xfrm>
          <a:custGeom>
            <a:avLst/>
            <a:gdLst/>
            <a:ahLst/>
            <a:cxnLst/>
            <a:rect r="r" b="b" t="t" l="l"/>
            <a:pathLst>
              <a:path h="3627101" w="5474869">
                <a:moveTo>
                  <a:pt x="0" y="0"/>
                </a:moveTo>
                <a:lnTo>
                  <a:pt x="5474869" y="0"/>
                </a:lnTo>
                <a:lnTo>
                  <a:pt x="5474869" y="3627100"/>
                </a:lnTo>
                <a:lnTo>
                  <a:pt x="0" y="362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874890" y="1709811"/>
            <a:ext cx="3987091" cy="46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</a:pPr>
            <a:r>
              <a:rPr lang="en-US" sz="2448">
                <a:solidFill>
                  <a:srgbClr val="231F20"/>
                </a:solidFill>
                <a:latin typeface="Calibri (MS)"/>
                <a:ea typeface="Calibri (MS)"/>
                <a:cs typeface="Calibri (MS)"/>
                <a:sym typeface="Calibri (MS)"/>
              </a:rPr>
              <a:t>3 hospitales universitarios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9985" y="329636"/>
            <a:ext cx="13101315" cy="106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0"/>
              </a:lnSpc>
            </a:pPr>
            <a:r>
              <a:rPr lang="en-US" sz="6278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Números adicionales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1920458"/>
            <a:ext cx="18288000" cy="9883678"/>
            <a:chOff x="0" y="0"/>
            <a:chExt cx="24384000" cy="13178238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3178282"/>
            </a:xfrm>
            <a:custGeom>
              <a:avLst/>
              <a:gdLst/>
              <a:ahLst/>
              <a:cxnLst/>
              <a:rect r="r" b="b" t="t" l="l"/>
              <a:pathLst>
                <a:path h="13178282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3178282"/>
                  </a:lnTo>
                  <a:lnTo>
                    <a:pt x="24384000" y="13178282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11234" r="0" b="-1123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43097" y="7895051"/>
            <a:ext cx="11540096" cy="2240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nuestra Oficina de Relaciones Internacionales!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295455" y="333360"/>
            <a:ext cx="13620945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 internacionales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672564" y="2208062"/>
            <a:ext cx="1625370" cy="3742369"/>
          </a:xfrm>
          <a:custGeom>
            <a:avLst/>
            <a:gdLst/>
            <a:ahLst/>
            <a:cxnLst/>
            <a:rect r="r" b="b" t="t" l="l"/>
            <a:pathLst>
              <a:path h="3742369" w="1625370">
                <a:moveTo>
                  <a:pt x="0" y="0"/>
                </a:moveTo>
                <a:lnTo>
                  <a:pt x="1625370" y="0"/>
                </a:lnTo>
                <a:lnTo>
                  <a:pt x="1625370" y="3742369"/>
                </a:lnTo>
                <a:lnTo>
                  <a:pt x="0" y="3742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799395" y="2377434"/>
            <a:ext cx="1355294" cy="1006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1"/>
              </a:lnSpc>
            </a:pPr>
            <a:r>
              <a:rPr lang="en-US" sz="518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12218" y="6144850"/>
            <a:ext cx="1625370" cy="1011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+210</a:t>
            </a:r>
          </a:p>
          <a:p>
            <a:pPr algn="ctr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universidades sócias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434578" y="2166114"/>
            <a:ext cx="1625370" cy="3742369"/>
          </a:xfrm>
          <a:custGeom>
            <a:avLst/>
            <a:gdLst/>
            <a:ahLst/>
            <a:cxnLst/>
            <a:rect r="r" b="b" t="t" l="l"/>
            <a:pathLst>
              <a:path h="3742369" w="1625370">
                <a:moveTo>
                  <a:pt x="0" y="0"/>
                </a:moveTo>
                <a:lnTo>
                  <a:pt x="1625371" y="0"/>
                </a:lnTo>
                <a:lnTo>
                  <a:pt x="1625371" y="3742369"/>
                </a:lnTo>
                <a:lnTo>
                  <a:pt x="0" y="3742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" r="0" b="-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781908" y="2335526"/>
            <a:ext cx="1013985" cy="1006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1"/>
              </a:lnSpc>
            </a:pPr>
            <a:r>
              <a:rPr lang="en-US" sz="518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</a:t>
            </a:r>
            <a:r>
              <a:rPr lang="en-US" sz="518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65619" y="6131541"/>
            <a:ext cx="1832317" cy="689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  +10 </a:t>
            </a:r>
          </a:p>
          <a:p>
            <a:pPr algn="l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doble titulación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984554" y="2208062"/>
            <a:ext cx="1649784" cy="3742369"/>
          </a:xfrm>
          <a:custGeom>
            <a:avLst/>
            <a:gdLst/>
            <a:ahLst/>
            <a:cxnLst/>
            <a:rect r="r" b="b" t="t" l="l"/>
            <a:pathLst>
              <a:path h="3742369" w="1649784">
                <a:moveTo>
                  <a:pt x="0" y="0"/>
                </a:moveTo>
                <a:lnTo>
                  <a:pt x="1649785" y="0"/>
                </a:lnTo>
                <a:lnTo>
                  <a:pt x="1649785" y="3742369"/>
                </a:lnTo>
                <a:lnTo>
                  <a:pt x="0" y="3742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091252" y="6173488"/>
            <a:ext cx="1543086" cy="1011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2540"/>
              </a:lnSpc>
            </a:pPr>
            <a:r>
              <a:rPr lang="en-US" sz="2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profesores internacioales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98529" y="2419383"/>
            <a:ext cx="1066068" cy="1006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1"/>
              </a:lnSpc>
            </a:pPr>
            <a:r>
              <a:rPr lang="en-US" sz="518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+40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52577" y="6131540"/>
            <a:ext cx="1772634" cy="1011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117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  <a:p>
            <a:pPr algn="ctr">
              <a:lnSpc>
                <a:spcPts val="2540"/>
              </a:lnSpc>
            </a:pPr>
            <a:r>
              <a:rPr lang="en-US" sz="2117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programas internacionales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431224" y="2293859"/>
            <a:ext cx="1623102" cy="3681842"/>
          </a:xfrm>
          <a:custGeom>
            <a:avLst/>
            <a:gdLst/>
            <a:ahLst/>
            <a:cxnLst/>
            <a:rect r="r" b="b" t="t" l="l"/>
            <a:pathLst>
              <a:path h="3681842" w="1623102">
                <a:moveTo>
                  <a:pt x="0" y="0"/>
                </a:moveTo>
                <a:lnTo>
                  <a:pt x="1623102" y="0"/>
                </a:lnTo>
                <a:lnTo>
                  <a:pt x="1623102" y="3681842"/>
                </a:lnTo>
                <a:lnTo>
                  <a:pt x="0" y="3681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493847" y="6131540"/>
            <a:ext cx="1447738" cy="136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2117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+2.000 </a:t>
            </a:r>
          </a:p>
          <a:p>
            <a:pPr algn="ctr">
              <a:lnSpc>
                <a:spcPts val="2540"/>
              </a:lnSpc>
            </a:pPr>
            <a:r>
              <a:rPr lang="en-US" sz="2117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estudiantes de movilidad internacional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732292" y="2466514"/>
            <a:ext cx="1020964" cy="1171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4"/>
              </a:lnSpc>
            </a:pPr>
            <a:r>
              <a:rPr lang="en-US" sz="509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+2k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-19050" y="0"/>
            <a:ext cx="2738242" cy="10287000"/>
            <a:chOff x="0" y="0"/>
            <a:chExt cx="3650990" cy="13716000"/>
          </a:xfrm>
        </p:grpSpPr>
        <p:sp>
          <p:nvSpPr>
            <p:cNvPr name="Freeform 19" id="19"/>
            <p:cNvSpPr/>
            <p:nvPr/>
          </p:nvSpPr>
          <p:spPr>
            <a:xfrm flipH="true" flipV="false" rot="0">
              <a:off x="0" y="0"/>
              <a:ext cx="365099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50996">
                  <a:moveTo>
                    <a:pt x="365099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50996" y="13716000"/>
                  </a:lnTo>
                  <a:lnTo>
                    <a:pt x="3650996" y="0"/>
                  </a:lnTo>
                  <a:close/>
                </a:path>
              </a:pathLst>
            </a:custGeom>
            <a:blipFill>
              <a:blip r:embed="rId11"/>
              <a:stretch>
                <a:fillRect l="-233798" t="0" r="-233798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3193919" y="2208062"/>
            <a:ext cx="1631292" cy="3700421"/>
          </a:xfrm>
          <a:custGeom>
            <a:avLst/>
            <a:gdLst/>
            <a:ahLst/>
            <a:cxnLst/>
            <a:rect r="r" b="b" t="t" l="l"/>
            <a:pathLst>
              <a:path h="3700421" w="1631292">
                <a:moveTo>
                  <a:pt x="0" y="0"/>
                </a:moveTo>
                <a:lnTo>
                  <a:pt x="1631292" y="0"/>
                </a:lnTo>
                <a:lnTo>
                  <a:pt x="1631292" y="3700421"/>
                </a:lnTo>
                <a:lnTo>
                  <a:pt x="0" y="37004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57" t="0" r="-157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3453540" y="2303290"/>
            <a:ext cx="1112050" cy="1108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1"/>
              </a:lnSpc>
            </a:pPr>
            <a:r>
              <a:rPr lang="en-US" sz="573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+10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793040" y="2251619"/>
            <a:ext cx="1641723" cy="3724082"/>
          </a:xfrm>
          <a:custGeom>
            <a:avLst/>
            <a:gdLst/>
            <a:ahLst/>
            <a:cxnLst/>
            <a:rect r="r" b="b" t="t" l="l"/>
            <a:pathLst>
              <a:path h="3724082" w="1641723">
                <a:moveTo>
                  <a:pt x="0" y="0"/>
                </a:moveTo>
                <a:lnTo>
                  <a:pt x="1641723" y="0"/>
                </a:lnTo>
                <a:lnTo>
                  <a:pt x="1641723" y="3724082"/>
                </a:lnTo>
                <a:lnTo>
                  <a:pt x="0" y="37240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7" t="0" r="-157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990463" y="3934302"/>
            <a:ext cx="1139777" cy="1141043"/>
            <a:chOff x="0" y="0"/>
            <a:chExt cx="333684" cy="33405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33684" cy="334055"/>
            </a:xfrm>
            <a:custGeom>
              <a:avLst/>
              <a:gdLst/>
              <a:ahLst/>
              <a:cxnLst/>
              <a:rect r="r" b="b" t="t" l="l"/>
              <a:pathLst>
                <a:path h="334055" w="333684">
                  <a:moveTo>
                    <a:pt x="0" y="0"/>
                  </a:moveTo>
                  <a:lnTo>
                    <a:pt x="333684" y="0"/>
                  </a:lnTo>
                  <a:lnTo>
                    <a:pt x="333684" y="334055"/>
                  </a:lnTo>
                  <a:lnTo>
                    <a:pt x="0" y="334055"/>
                  </a:lnTo>
                  <a:close/>
                </a:path>
              </a:pathLst>
            </a:custGeom>
            <a:solidFill>
              <a:srgbClr val="FFCC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333684" cy="3912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6119653" y="4602201"/>
            <a:ext cx="1010587" cy="150017"/>
          </a:xfrm>
          <a:custGeom>
            <a:avLst/>
            <a:gdLst/>
            <a:ahLst/>
            <a:cxnLst/>
            <a:rect r="r" b="b" t="t" l="l"/>
            <a:pathLst>
              <a:path h="150017" w="1010587">
                <a:moveTo>
                  <a:pt x="0" y="0"/>
                </a:moveTo>
                <a:lnTo>
                  <a:pt x="1010587" y="0"/>
                </a:lnTo>
                <a:lnTo>
                  <a:pt x="1010587" y="150017"/>
                </a:lnTo>
                <a:lnTo>
                  <a:pt x="0" y="1500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506563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195197" y="3825265"/>
            <a:ext cx="859500" cy="679558"/>
          </a:xfrm>
          <a:custGeom>
            <a:avLst/>
            <a:gdLst/>
            <a:ahLst/>
            <a:cxnLst/>
            <a:rect r="r" b="b" t="t" l="l"/>
            <a:pathLst>
              <a:path h="679558" w="859500">
                <a:moveTo>
                  <a:pt x="0" y="0"/>
                </a:moveTo>
                <a:lnTo>
                  <a:pt x="859500" y="0"/>
                </a:lnTo>
                <a:lnTo>
                  <a:pt x="859500" y="679558"/>
                </a:lnTo>
                <a:lnTo>
                  <a:pt x="0" y="6795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2841" b="-1712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759748" y="6134680"/>
            <a:ext cx="1708308" cy="1326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8"/>
              </a:lnSpc>
            </a:pPr>
            <a:r>
              <a:rPr lang="en-US" sz="210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+1.000</a:t>
            </a:r>
          </a:p>
          <a:p>
            <a:pPr algn="ctr">
              <a:lnSpc>
                <a:spcPts val="2528"/>
              </a:lnSpc>
            </a:pPr>
            <a:r>
              <a:rPr lang="en-US" sz="2106" spc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estudiantes internacionales en la UFU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097563" y="2532891"/>
            <a:ext cx="1032677" cy="1002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16"/>
              </a:lnSpc>
            </a:pPr>
            <a:r>
              <a:rPr lang="en-US" sz="515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+1k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050" y="0"/>
            <a:ext cx="2738242" cy="10287000"/>
            <a:chOff x="0" y="0"/>
            <a:chExt cx="3650990" cy="13716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365099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50996">
                  <a:moveTo>
                    <a:pt x="365099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50996" y="13716000"/>
                  </a:lnTo>
                  <a:lnTo>
                    <a:pt x="3650996" y="0"/>
                  </a:lnTo>
                  <a:close/>
                </a:path>
              </a:pathLst>
            </a:custGeom>
            <a:blipFill>
              <a:blip r:embed="rId2"/>
              <a:stretch>
                <a:fillRect l="-233798" t="0" r="-23379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2" b="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149820" y="-376920"/>
            <a:ext cx="14624958" cy="1413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39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números de Memorandos de Entendimiento (MoU)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80320" y="1021503"/>
            <a:ext cx="3117494" cy="566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Por continente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214719" y="1593003"/>
            <a:ext cx="16073282" cy="8540670"/>
          </a:xfrm>
          <a:custGeom>
            <a:avLst/>
            <a:gdLst/>
            <a:ahLst/>
            <a:cxnLst/>
            <a:rect r="r" b="b" t="t" l="l"/>
            <a:pathLst>
              <a:path h="8540670" w="16073282">
                <a:moveTo>
                  <a:pt x="0" y="0"/>
                </a:moveTo>
                <a:lnTo>
                  <a:pt x="16073281" y="0"/>
                </a:lnTo>
                <a:lnTo>
                  <a:pt x="16073281" y="8540670"/>
                </a:lnTo>
                <a:lnTo>
                  <a:pt x="0" y="854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3" r="0" b="-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013157" y="436039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042382" y="4410493"/>
            <a:ext cx="1032783" cy="985752"/>
            <a:chOff x="0" y="0"/>
            <a:chExt cx="1377044" cy="13143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785425" y="2587652"/>
            <a:ext cx="878950" cy="1058955"/>
          </a:xfrm>
          <a:custGeom>
            <a:avLst/>
            <a:gdLst/>
            <a:ahLst/>
            <a:cxnLst/>
            <a:rect r="r" b="b" t="t" l="l"/>
            <a:pathLst>
              <a:path h="1058955" w="878950">
                <a:moveTo>
                  <a:pt x="0" y="0"/>
                </a:moveTo>
                <a:lnTo>
                  <a:pt x="878951" y="0"/>
                </a:lnTo>
                <a:lnTo>
                  <a:pt x="878951" y="1058954"/>
                </a:lnTo>
                <a:lnTo>
                  <a:pt x="0" y="10589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808966" y="2628006"/>
            <a:ext cx="831870" cy="793988"/>
            <a:chOff x="0" y="0"/>
            <a:chExt cx="1109160" cy="10586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3670" y="883"/>
              <a:ext cx="1061704" cy="1056906"/>
            </a:xfrm>
            <a:custGeom>
              <a:avLst/>
              <a:gdLst/>
              <a:ahLst/>
              <a:cxnLst/>
              <a:rect r="r" b="b" t="t" l="l"/>
              <a:pathLst>
                <a:path h="1056906" w="1061704">
                  <a:moveTo>
                    <a:pt x="530939" y="6"/>
                  </a:moveTo>
                  <a:cubicBezTo>
                    <a:pt x="341582" y="-883"/>
                    <a:pt x="166195" y="99701"/>
                    <a:pt x="71199" y="263531"/>
                  </a:cubicBezTo>
                  <a:cubicBezTo>
                    <a:pt x="-23797" y="427361"/>
                    <a:pt x="-23670" y="629545"/>
                    <a:pt x="71199" y="793375"/>
                  </a:cubicBezTo>
                  <a:cubicBezTo>
                    <a:pt x="166068" y="957205"/>
                    <a:pt x="341582" y="1057789"/>
                    <a:pt x="530939" y="1056900"/>
                  </a:cubicBezTo>
                  <a:cubicBezTo>
                    <a:pt x="720296" y="1057789"/>
                    <a:pt x="895683" y="957205"/>
                    <a:pt x="990552" y="793375"/>
                  </a:cubicBezTo>
                  <a:cubicBezTo>
                    <a:pt x="1085421" y="629545"/>
                    <a:pt x="1085421" y="427361"/>
                    <a:pt x="990552" y="263531"/>
                  </a:cubicBezTo>
                  <a:cubicBezTo>
                    <a:pt x="895683" y="99701"/>
                    <a:pt x="720296" y="-883"/>
                    <a:pt x="530939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6" r="0" b="-8756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6251712" y="5783901"/>
            <a:ext cx="1005962" cy="1211978"/>
          </a:xfrm>
          <a:custGeom>
            <a:avLst/>
            <a:gdLst/>
            <a:ahLst/>
            <a:cxnLst/>
            <a:rect r="r" b="b" t="t" l="l"/>
            <a:pathLst>
              <a:path h="1211978" w="1005962">
                <a:moveTo>
                  <a:pt x="0" y="0"/>
                </a:moveTo>
                <a:lnTo>
                  <a:pt x="1005962" y="0"/>
                </a:lnTo>
                <a:lnTo>
                  <a:pt x="1005962" y="1211978"/>
                </a:lnTo>
                <a:lnTo>
                  <a:pt x="0" y="1211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278654" y="5830087"/>
            <a:ext cx="952078" cy="908723"/>
            <a:chOff x="0" y="0"/>
            <a:chExt cx="1269438" cy="12116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7099" y="1009"/>
              <a:ext cx="1215120" cy="1209688"/>
            </a:xfrm>
            <a:custGeom>
              <a:avLst/>
              <a:gdLst/>
              <a:ahLst/>
              <a:cxnLst/>
              <a:rect r="r" b="b" t="t" l="l"/>
              <a:pathLst>
                <a:path h="1209688" w="1215120">
                  <a:moveTo>
                    <a:pt x="607647" y="7"/>
                  </a:moveTo>
                  <a:cubicBezTo>
                    <a:pt x="390858" y="-1009"/>
                    <a:pt x="190198" y="114053"/>
                    <a:pt x="81486" y="301632"/>
                  </a:cubicBezTo>
                  <a:cubicBezTo>
                    <a:pt x="-27226" y="489211"/>
                    <a:pt x="-27099" y="720478"/>
                    <a:pt x="81486" y="908057"/>
                  </a:cubicBezTo>
                  <a:cubicBezTo>
                    <a:pt x="190071" y="1095636"/>
                    <a:pt x="390858" y="1210571"/>
                    <a:pt x="607647" y="1209682"/>
                  </a:cubicBezTo>
                  <a:cubicBezTo>
                    <a:pt x="824436" y="1210698"/>
                    <a:pt x="1025096" y="1095636"/>
                    <a:pt x="1133681" y="908057"/>
                  </a:cubicBezTo>
                  <a:cubicBezTo>
                    <a:pt x="1242266" y="720478"/>
                    <a:pt x="1242266" y="489211"/>
                    <a:pt x="1133681" y="301632"/>
                  </a:cubicBezTo>
                  <a:cubicBezTo>
                    <a:pt x="1025096" y="114053"/>
                    <a:pt x="824309" y="-1009"/>
                    <a:pt x="607647" y="7"/>
                  </a:cubicBezTo>
                  <a:close/>
                </a:path>
              </a:pathLst>
            </a:custGeom>
            <a:blipFill>
              <a:blip r:embed="rId8"/>
              <a:stretch>
                <a:fillRect l="0" t="-8753" r="0" b="-8753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5123299" y="4059002"/>
            <a:ext cx="900315" cy="1084697"/>
          </a:xfrm>
          <a:custGeom>
            <a:avLst/>
            <a:gdLst/>
            <a:ahLst/>
            <a:cxnLst/>
            <a:rect r="r" b="b" t="t" l="l"/>
            <a:pathLst>
              <a:path h="1084697" w="900315">
                <a:moveTo>
                  <a:pt x="0" y="0"/>
                </a:moveTo>
                <a:lnTo>
                  <a:pt x="900316" y="0"/>
                </a:lnTo>
                <a:lnTo>
                  <a:pt x="900316" y="1084696"/>
                </a:lnTo>
                <a:lnTo>
                  <a:pt x="0" y="1084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5147412" y="4100337"/>
            <a:ext cx="852091" cy="813289"/>
            <a:chOff x="0" y="0"/>
            <a:chExt cx="1136121" cy="10843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24368" y="883"/>
              <a:ext cx="1087406" cy="1082686"/>
            </a:xfrm>
            <a:custGeom>
              <a:avLst/>
              <a:gdLst/>
              <a:ahLst/>
              <a:cxnLst/>
              <a:rect r="r" b="b" t="t" l="l"/>
              <a:pathLst>
                <a:path h="1082686" w="1087406">
                  <a:moveTo>
                    <a:pt x="543703" y="6"/>
                  </a:moveTo>
                  <a:cubicBezTo>
                    <a:pt x="349774" y="-883"/>
                    <a:pt x="170069" y="102114"/>
                    <a:pt x="72914" y="270008"/>
                  </a:cubicBezTo>
                  <a:cubicBezTo>
                    <a:pt x="-24241" y="437902"/>
                    <a:pt x="-24368" y="644785"/>
                    <a:pt x="72914" y="812679"/>
                  </a:cubicBezTo>
                  <a:cubicBezTo>
                    <a:pt x="170196" y="980573"/>
                    <a:pt x="349774" y="1083570"/>
                    <a:pt x="543703" y="1082681"/>
                  </a:cubicBezTo>
                  <a:cubicBezTo>
                    <a:pt x="737632" y="1083443"/>
                    <a:pt x="917337" y="980573"/>
                    <a:pt x="1014492" y="812679"/>
                  </a:cubicBezTo>
                  <a:cubicBezTo>
                    <a:pt x="1111647" y="644785"/>
                    <a:pt x="1111774" y="437775"/>
                    <a:pt x="1014492" y="270008"/>
                  </a:cubicBezTo>
                  <a:cubicBezTo>
                    <a:pt x="917210" y="102241"/>
                    <a:pt x="737632" y="-883"/>
                    <a:pt x="5437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45" r="0" b="-8745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0013157" y="2087291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0042382" y="2137391"/>
            <a:ext cx="1032783" cy="985752"/>
            <a:chOff x="0" y="0"/>
            <a:chExt cx="1377044" cy="131433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3286511" y="2587652"/>
            <a:ext cx="1091234" cy="1314714"/>
          </a:xfrm>
          <a:custGeom>
            <a:avLst/>
            <a:gdLst/>
            <a:ahLst/>
            <a:cxnLst/>
            <a:rect r="r" b="b" t="t" l="l"/>
            <a:pathLst>
              <a:path h="1314714" w="1091234">
                <a:moveTo>
                  <a:pt x="0" y="0"/>
                </a:moveTo>
                <a:lnTo>
                  <a:pt x="1091234" y="0"/>
                </a:lnTo>
                <a:lnTo>
                  <a:pt x="1091234" y="1314714"/>
                </a:lnTo>
                <a:lnTo>
                  <a:pt x="0" y="1314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3315736" y="2637752"/>
            <a:ext cx="1032783" cy="985752"/>
            <a:chOff x="0" y="0"/>
            <a:chExt cx="1377044" cy="131433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29464" y="1010"/>
              <a:ext cx="1318006" cy="1312178"/>
            </a:xfrm>
            <a:custGeom>
              <a:avLst/>
              <a:gdLst/>
              <a:ahLst/>
              <a:cxnLst/>
              <a:rect r="r" b="b" t="t" l="l"/>
              <a:pathLst>
                <a:path h="1312178" w="1318006">
                  <a:moveTo>
                    <a:pt x="659003" y="6"/>
                  </a:moveTo>
                  <a:cubicBezTo>
                    <a:pt x="423926" y="-1010"/>
                    <a:pt x="206248" y="123831"/>
                    <a:pt x="88392" y="327285"/>
                  </a:cubicBezTo>
                  <a:cubicBezTo>
                    <a:pt x="-29464" y="530739"/>
                    <a:pt x="-29464" y="781691"/>
                    <a:pt x="88392" y="985018"/>
                  </a:cubicBezTo>
                  <a:cubicBezTo>
                    <a:pt x="206248" y="1188345"/>
                    <a:pt x="423926" y="1313313"/>
                    <a:pt x="659003" y="1312170"/>
                  </a:cubicBezTo>
                  <a:cubicBezTo>
                    <a:pt x="894080" y="1313186"/>
                    <a:pt x="1111758" y="1188345"/>
                    <a:pt x="1229614" y="985018"/>
                  </a:cubicBezTo>
                  <a:cubicBezTo>
                    <a:pt x="1347470" y="781691"/>
                    <a:pt x="1347470" y="530612"/>
                    <a:pt x="1229614" y="327158"/>
                  </a:cubicBezTo>
                  <a:cubicBezTo>
                    <a:pt x="1111758" y="123704"/>
                    <a:pt x="894207" y="-1010"/>
                    <a:pt x="659003" y="6"/>
                  </a:cubicBezTo>
                  <a:close/>
                </a:path>
              </a:pathLst>
            </a:custGeom>
            <a:blipFill>
              <a:blip r:embed="rId8"/>
              <a:stretch>
                <a:fillRect l="0" t="-8750" r="0" b="-875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0181445" y="221584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47413" y="45315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384146" y="5912639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196128" y="4164962"/>
            <a:ext cx="754658" cy="371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556"/>
              </a:lnSpc>
              <a:spcBef>
                <a:spcPct val="0"/>
              </a:spcBef>
            </a:pPr>
            <a:r>
              <a:rPr lang="en-US" b="true" sz="11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949148" y="2735123"/>
            <a:ext cx="551506" cy="26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136"/>
              </a:lnSpc>
              <a:spcBef>
                <a:spcPct val="0"/>
              </a:spcBef>
            </a:pPr>
            <a:r>
              <a:rPr lang="en-US" b="true" sz="811" spc="0" strike="noStrike" u="none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420767" y="2709760"/>
            <a:ext cx="822722" cy="40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Partner</a:t>
            </a:r>
          </a:p>
          <a:p>
            <a:pPr algn="ctr" marL="0" indent="0" lvl="0">
              <a:lnSpc>
                <a:spcPts val="1696"/>
              </a:lnSpc>
              <a:spcBef>
                <a:spcPct val="0"/>
              </a:spcBef>
            </a:pPr>
            <a:r>
              <a:rPr lang="en-US" b="true" sz="1211" spc="1" strike="noStrike" u="none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Instituitons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22435" y="2590127"/>
            <a:ext cx="472678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151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472850" y="4912894"/>
            <a:ext cx="171847" cy="40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76"/>
              </a:lnSpc>
              <a:spcBef>
                <a:spcPct val="0"/>
              </a:spcBef>
            </a:pPr>
            <a:r>
              <a:rPr lang="en-US" b="true" sz="24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674568" y="3083003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17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597133" y="6277569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494677" y="4489146"/>
            <a:ext cx="15755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231F2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067341" y="2977375"/>
            <a:ext cx="315119" cy="38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 spc="2">
                <a:solidFill>
                  <a:srgbClr val="171317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5081" y="880316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4407507" y="0"/>
            <a:ext cx="7248318" cy="10287000"/>
            <a:chOff x="0" y="0"/>
            <a:chExt cx="9664424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6444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64446">
                  <a:moveTo>
                    <a:pt x="0" y="0"/>
                  </a:moveTo>
                  <a:lnTo>
                    <a:pt x="9664446" y="0"/>
                  </a:lnTo>
                  <a:lnTo>
                    <a:pt x="966444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7995" t="0" r="-67994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38" y="33537"/>
            <a:ext cx="11562241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Sobre la UFU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6845296" y="5758800"/>
            <a:ext cx="461549" cy="266476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420557" y="4316449"/>
            <a:ext cx="7315200" cy="2459736"/>
          </a:xfrm>
          <a:custGeom>
            <a:avLst/>
            <a:gdLst/>
            <a:ahLst/>
            <a:cxnLst/>
            <a:rect r="r" b="b" t="t" l="l"/>
            <a:pathLst>
              <a:path h="2459736" w="7315200">
                <a:moveTo>
                  <a:pt x="0" y="0"/>
                </a:moveTo>
                <a:lnTo>
                  <a:pt x="7315200" y="0"/>
                </a:lnTo>
                <a:lnTo>
                  <a:pt x="7315200" y="2459736"/>
                </a:lnTo>
                <a:lnTo>
                  <a:pt x="0" y="2459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306845" y="4867207"/>
            <a:ext cx="5811684" cy="155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59"/>
              </a:lnSpc>
              <a:spcBef>
                <a:spcPct val="0"/>
              </a:spcBef>
            </a:pPr>
            <a:r>
              <a:rPr lang="en-US" sz="4471" spc="4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costo d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</a:t>
            </a:r>
            <a:r>
              <a:rPr lang="en-US" sz="4471" spc="4" strike="noStrike" u="none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matrícula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132177" y="5123305"/>
            <a:ext cx="877561" cy="1126884"/>
          </a:xfrm>
          <a:custGeom>
            <a:avLst/>
            <a:gdLst/>
            <a:ahLst/>
            <a:cxnLst/>
            <a:rect r="r" b="b" t="t" l="l"/>
            <a:pathLst>
              <a:path h="1126884" w="877561">
                <a:moveTo>
                  <a:pt x="0" y="0"/>
                </a:moveTo>
                <a:lnTo>
                  <a:pt x="877561" y="0"/>
                </a:lnTo>
                <a:lnTo>
                  <a:pt x="877561" y="1126884"/>
                </a:lnTo>
                <a:lnTo>
                  <a:pt x="0" y="112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1" id="11"/>
          <p:cNvGrpSpPr/>
          <p:nvPr/>
        </p:nvGrpSpPr>
        <p:grpSpPr>
          <a:xfrm rot="0">
            <a:off x="6420557" y="1419625"/>
            <a:ext cx="7315200" cy="2459736"/>
            <a:chOff x="0" y="0"/>
            <a:chExt cx="9753600" cy="327964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0574" y="1166697"/>
              <a:ext cx="1361654" cy="1155704"/>
            </a:xfrm>
            <a:custGeom>
              <a:avLst/>
              <a:gdLst/>
              <a:ahLst/>
              <a:cxnLst/>
              <a:rect r="r" b="b" t="t" l="l"/>
              <a:pathLst>
                <a:path h="1155704" w="1361654">
                  <a:moveTo>
                    <a:pt x="0" y="0"/>
                  </a:moveTo>
                  <a:lnTo>
                    <a:pt x="1361654" y="0"/>
                  </a:lnTo>
                  <a:lnTo>
                    <a:pt x="1361654" y="1155703"/>
                  </a:lnTo>
                  <a:lnTo>
                    <a:pt x="0" y="115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921418" y="1330590"/>
              <a:ext cx="7178329" cy="9918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</a:t>
              </a:r>
              <a:r>
                <a:rPr lang="en-US" sz="4471" spc="4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undada en 1978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792442" y="7128610"/>
            <a:ext cx="7943314" cy="2459736"/>
            <a:chOff x="0" y="0"/>
            <a:chExt cx="10591086" cy="32796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837486" y="0"/>
              <a:ext cx="9753600" cy="3279648"/>
            </a:xfrm>
            <a:custGeom>
              <a:avLst/>
              <a:gdLst/>
              <a:ahLst/>
              <a:cxnLst/>
              <a:rect r="r" b="b" t="t" l="l"/>
              <a:pathLst>
                <a:path h="32796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3279648"/>
                  </a:lnTo>
                  <a:lnTo>
                    <a:pt x="0" y="3279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1210374"/>
              <a:ext cx="10345495" cy="988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259"/>
                </a:lnSpc>
                <a:spcBef>
                  <a:spcPct val="0"/>
                </a:spcBef>
              </a:pPr>
              <a:r>
                <a:rPr lang="en-US" sz="4471" spc="4" strike="noStrike" u="none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Pública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1937714" y="986893"/>
              <a:ext cx="1710910" cy="1521154"/>
            </a:xfrm>
            <a:custGeom>
              <a:avLst/>
              <a:gdLst/>
              <a:ahLst/>
              <a:cxnLst/>
              <a:rect r="r" b="b" t="t" l="l"/>
              <a:pathLst>
                <a:path h="1521154" w="1710910">
                  <a:moveTo>
                    <a:pt x="0" y="0"/>
                  </a:moveTo>
                  <a:lnTo>
                    <a:pt x="1710909" y="0"/>
                  </a:lnTo>
                  <a:lnTo>
                    <a:pt x="1710909" y="1521155"/>
                  </a:lnTo>
                  <a:lnTo>
                    <a:pt x="0" y="1521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999781" y="-9891"/>
            <a:ext cx="15288219" cy="103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Asociaciones Internacionales y Networks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275375" y="6673367"/>
            <a:ext cx="6368515" cy="1948616"/>
            <a:chOff x="0" y="0"/>
            <a:chExt cx="3112422" cy="95232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12389" cy="952373"/>
            </a:xfrm>
            <a:custGeom>
              <a:avLst/>
              <a:gdLst/>
              <a:ahLst/>
              <a:cxnLst/>
              <a:rect r="r" b="b" t="t" l="l"/>
              <a:pathLst>
                <a:path h="952373" w="3112389">
                  <a:moveTo>
                    <a:pt x="0" y="0"/>
                  </a:moveTo>
                  <a:lnTo>
                    <a:pt x="3112389" y="0"/>
                  </a:lnTo>
                  <a:lnTo>
                    <a:pt x="3112389" y="952373"/>
                  </a:lnTo>
                  <a:lnTo>
                    <a:pt x="0" y="952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726" r="0" b="-1372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90721" y="1984107"/>
            <a:ext cx="4485517" cy="1644057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968" r="1" b="-1697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719368" y="3897804"/>
            <a:ext cx="4013985" cy="2189707"/>
            <a:chOff x="0" y="0"/>
            <a:chExt cx="2233512" cy="12184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33549" cy="1218438"/>
            </a:xfrm>
            <a:custGeom>
              <a:avLst/>
              <a:gdLst/>
              <a:ahLst/>
              <a:cxnLst/>
              <a:rect r="r" b="b" t="t" l="l"/>
              <a:pathLst>
                <a:path h="1218438" w="2233549">
                  <a:moveTo>
                    <a:pt x="0" y="0"/>
                  </a:moveTo>
                  <a:lnTo>
                    <a:pt x="2233549" y="0"/>
                  </a:lnTo>
                  <a:lnTo>
                    <a:pt x="2233549" y="1218438"/>
                  </a:lnTo>
                  <a:lnTo>
                    <a:pt x="0" y="121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41655" r="1" b="-41654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171317" y="1468388"/>
            <a:ext cx="2818908" cy="2675494"/>
            <a:chOff x="0" y="0"/>
            <a:chExt cx="1464432" cy="1389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64437" cy="1389888"/>
            </a:xfrm>
            <a:custGeom>
              <a:avLst/>
              <a:gdLst/>
              <a:ahLst/>
              <a:cxnLst/>
              <a:rect r="r" b="b" t="t" l="l"/>
              <a:pathLst>
                <a:path h="1389888" w="1464437">
                  <a:moveTo>
                    <a:pt x="0" y="0"/>
                  </a:moveTo>
                  <a:lnTo>
                    <a:pt x="1464437" y="0"/>
                  </a:lnTo>
                  <a:lnTo>
                    <a:pt x="1464437" y="1389888"/>
                  </a:lnTo>
                  <a:lnTo>
                    <a:pt x="0" y="1389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52" t="0" r="-1252" b="-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3908029" y="4520128"/>
            <a:ext cx="3239575" cy="3134765"/>
            <a:chOff x="0" y="0"/>
            <a:chExt cx="1498164" cy="14496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19" cy="1449705"/>
            </a:xfrm>
            <a:custGeom>
              <a:avLst/>
              <a:gdLst/>
              <a:ahLst/>
              <a:cxnLst/>
              <a:rect r="r" b="b" t="t" l="l"/>
              <a:pathLst>
                <a:path h="1449705" w="1498219">
                  <a:moveTo>
                    <a:pt x="0" y="0"/>
                  </a:moveTo>
                  <a:lnTo>
                    <a:pt x="1498219" y="0"/>
                  </a:lnTo>
                  <a:lnTo>
                    <a:pt x="1498219" y="1449705"/>
                  </a:lnTo>
                  <a:lnTo>
                    <a:pt x="0" y="1449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1" r="3" b="-151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4188833" y="3628164"/>
            <a:ext cx="3708899" cy="2628218"/>
          </a:xfrm>
          <a:custGeom>
            <a:avLst/>
            <a:gdLst/>
            <a:ahLst/>
            <a:cxnLst/>
            <a:rect r="r" b="b" t="t" l="l"/>
            <a:pathLst>
              <a:path h="2628218" w="3708899">
                <a:moveTo>
                  <a:pt x="0" y="0"/>
                </a:moveTo>
                <a:lnTo>
                  <a:pt x="3708899" y="0"/>
                </a:lnTo>
                <a:lnTo>
                  <a:pt x="3708899" y="2628218"/>
                </a:lnTo>
                <a:lnTo>
                  <a:pt x="0" y="262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473284" y="5804439"/>
            <a:ext cx="3711137" cy="3991223"/>
          </a:xfrm>
          <a:custGeom>
            <a:avLst/>
            <a:gdLst/>
            <a:ahLst/>
            <a:cxnLst/>
            <a:rect r="r" b="b" t="t" l="l"/>
            <a:pathLst>
              <a:path h="3991223" w="3711137">
                <a:moveTo>
                  <a:pt x="0" y="0"/>
                </a:moveTo>
                <a:lnTo>
                  <a:pt x="3711137" y="0"/>
                </a:lnTo>
                <a:lnTo>
                  <a:pt x="3711137" y="3991223"/>
                </a:lnTo>
                <a:lnTo>
                  <a:pt x="0" y="3991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14042" cy="10287000"/>
            <a:chOff x="0" y="0"/>
            <a:chExt cx="3752056" cy="13716000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752088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52088">
                  <a:moveTo>
                    <a:pt x="375208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752088" y="13716000"/>
                  </a:lnTo>
                  <a:lnTo>
                    <a:pt x="3752088" y="0"/>
                  </a:lnTo>
                  <a:close/>
                </a:path>
              </a:pathLst>
            </a:custGeom>
            <a:blipFill>
              <a:blip r:embed="rId3"/>
              <a:stretch>
                <a:fillRect l="-226152" t="0" r="-22615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097453" y="1145363"/>
            <a:ext cx="4426744" cy="330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ce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ntra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e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la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interna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ionaliza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ó</a:t>
            </a:r>
            <a:r>
              <a:rPr lang="en-US" sz="2000" strike="noStrike" u="none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172461" y="5185872"/>
            <a:ext cx="2603178" cy="954132"/>
            <a:chOff x="0" y="0"/>
            <a:chExt cx="2807432" cy="102899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831" t="0" r="-36830" b="-4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624335" y="5593888"/>
            <a:ext cx="4680651" cy="1715579"/>
            <a:chOff x="0" y="0"/>
            <a:chExt cx="2807432" cy="10289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07462" cy="1028954"/>
            </a:xfrm>
            <a:custGeom>
              <a:avLst/>
              <a:gdLst/>
              <a:ahLst/>
              <a:cxnLst/>
              <a:rect r="r" b="b" t="t" l="l"/>
              <a:pathLst>
                <a:path h="1028954" w="2807462">
                  <a:moveTo>
                    <a:pt x="0" y="0"/>
                  </a:moveTo>
                  <a:lnTo>
                    <a:pt x="2807462" y="0"/>
                  </a:lnTo>
                  <a:lnTo>
                    <a:pt x="2807462" y="1028954"/>
                  </a:lnTo>
                  <a:lnTo>
                    <a:pt x="0" y="1028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836" t="-16009" r="0" b="-16009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288508" y="2853619"/>
            <a:ext cx="5767907" cy="1734603"/>
          </a:xfrm>
          <a:custGeom>
            <a:avLst/>
            <a:gdLst/>
            <a:ahLst/>
            <a:cxnLst/>
            <a:rect r="r" b="b" t="t" l="l"/>
            <a:pathLst>
              <a:path h="1734603" w="5767907">
                <a:moveTo>
                  <a:pt x="0" y="0"/>
                </a:moveTo>
                <a:lnTo>
                  <a:pt x="5767907" y="0"/>
                </a:lnTo>
                <a:lnTo>
                  <a:pt x="5767907" y="1734603"/>
                </a:lnTo>
                <a:lnTo>
                  <a:pt x="0" y="173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611187" y="3061412"/>
            <a:ext cx="4371969" cy="4371969"/>
          </a:xfrm>
          <a:custGeom>
            <a:avLst/>
            <a:gdLst/>
            <a:ahLst/>
            <a:cxnLst/>
            <a:rect r="r" b="b" t="t" l="l"/>
            <a:pathLst>
              <a:path h="4371969" w="4371969">
                <a:moveTo>
                  <a:pt x="0" y="0"/>
                </a:moveTo>
                <a:lnTo>
                  <a:pt x="4371969" y="0"/>
                </a:lnTo>
                <a:lnTo>
                  <a:pt x="4371969" y="4371969"/>
                </a:lnTo>
                <a:lnTo>
                  <a:pt x="0" y="4371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999781" y="-9891"/>
            <a:ext cx="15288219" cy="103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Asociaciones Internacionales y Networks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14302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20" y="0"/>
                </a:lnTo>
                <a:lnTo>
                  <a:pt x="4588220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75594" y="4925220"/>
            <a:ext cx="3672580" cy="596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2100" spc="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Firmando Memorandos de Entendimiento (MoU)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119700" y="3901509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47019" y="6171135"/>
            <a:ext cx="3672580" cy="594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Acuerdos de cooperación específicos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77519" y="6133035"/>
            <a:ext cx="3672581" cy="336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21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Doble Titulación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2198" y="3926373"/>
            <a:ext cx="4588220" cy="3597306"/>
          </a:xfrm>
          <a:custGeom>
            <a:avLst/>
            <a:gdLst/>
            <a:ahLst/>
            <a:cxnLst/>
            <a:rect r="r" b="b" t="t" l="l"/>
            <a:pathLst>
              <a:path h="3597306" w="4588220">
                <a:moveTo>
                  <a:pt x="0" y="0"/>
                </a:moveTo>
                <a:lnTo>
                  <a:pt x="4588219" y="0"/>
                </a:lnTo>
                <a:lnTo>
                  <a:pt x="4588219" y="3597306"/>
                </a:lnTo>
                <a:lnTo>
                  <a:pt x="0" y="359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34484" y="4915695"/>
            <a:ext cx="3672581" cy="28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Programas de Cotutela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86720" y="5499545"/>
            <a:ext cx="3672580" cy="1209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1963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Movilidad de estudiantes, investigadores, profesores y personal administrative y técnico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045912" y="94704"/>
            <a:ext cx="14987747" cy="227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17"/>
              </a:lnSpc>
            </a:pPr>
            <a:r>
              <a:rPr lang="en-US" sz="6000">
                <a:solidFill>
                  <a:srgbClr val="022B7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¿Cómo podemos colaborar internacionalmente?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0"/>
            <a:ext cx="2731587" cy="10287000"/>
            <a:chOff x="0" y="0"/>
            <a:chExt cx="3642116" cy="13716000"/>
          </a:xfrm>
        </p:grpSpPr>
        <p:sp>
          <p:nvSpPr>
            <p:cNvPr name="Freeform 14" id="14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5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417248" y="2449838"/>
            <a:ext cx="5509791" cy="5509791"/>
            <a:chOff x="0" y="0"/>
            <a:chExt cx="7346388" cy="73463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061913" y="2388604"/>
            <a:ext cx="5509791" cy="5509791"/>
            <a:chOff x="0" y="0"/>
            <a:chExt cx="7346388" cy="7346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784890" y="2449838"/>
            <a:ext cx="5509791" cy="5509791"/>
            <a:chOff x="0" y="0"/>
            <a:chExt cx="7346388" cy="73463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46442" cy="7346442"/>
            </a:xfrm>
            <a:custGeom>
              <a:avLst/>
              <a:gdLst/>
              <a:ahLst/>
              <a:cxnLst/>
              <a:rect r="r" b="b" t="t" l="l"/>
              <a:pathLst>
                <a:path h="7346442" w="7346442">
                  <a:moveTo>
                    <a:pt x="0" y="0"/>
                  </a:moveTo>
                  <a:lnTo>
                    <a:pt x="7346442" y="0"/>
                  </a:lnTo>
                  <a:lnTo>
                    <a:pt x="7346442" y="7346442"/>
                  </a:lnTo>
                  <a:lnTo>
                    <a:pt x="0" y="734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045912" y="94704"/>
            <a:ext cx="14987747" cy="119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1"/>
              </a:lnSpc>
            </a:pPr>
            <a:r>
              <a:rPr lang="en-US" sz="61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 en los rankings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0" y="13639"/>
            <a:ext cx="2731587" cy="10287000"/>
            <a:chOff x="0" y="0"/>
            <a:chExt cx="3642116" cy="13716000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6"/>
              <a:stretch>
                <a:fillRect l="-234491" t="0" r="-234491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67546" y="9258300"/>
            <a:ext cx="3112038" cy="910270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856989" y="144261"/>
            <a:ext cx="5431011" cy="1768878"/>
            <a:chOff x="0" y="0"/>
            <a:chExt cx="7241348" cy="2358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241286" cy="2358517"/>
            </a:xfrm>
            <a:custGeom>
              <a:avLst/>
              <a:gdLst/>
              <a:ahLst/>
              <a:cxnLst/>
              <a:rect r="r" b="b" t="t" l="l"/>
              <a:pathLst>
                <a:path h="2358517" w="7241286">
                  <a:moveTo>
                    <a:pt x="0" y="0"/>
                  </a:moveTo>
                  <a:lnTo>
                    <a:pt x="7241286" y="0"/>
                  </a:lnTo>
                  <a:lnTo>
                    <a:pt x="7241286" y="2358517"/>
                  </a:lnTo>
                  <a:lnTo>
                    <a:pt x="0" y="23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82838" y="-156963"/>
            <a:ext cx="9574150" cy="1338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48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Informe de progreso de los ODS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27279"/>
            <a:ext cx="2731587" cy="10287000"/>
            <a:chOff x="0" y="0"/>
            <a:chExt cx="3642116" cy="137160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4"/>
              <a:stretch>
                <a:fillRect l="-234491" t="0" r="-234491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5399999">
            <a:off x="6912453" y="-2085155"/>
            <a:ext cx="7611369" cy="15607958"/>
          </a:xfrm>
          <a:custGeom>
            <a:avLst/>
            <a:gdLst/>
            <a:ahLst/>
            <a:cxnLst/>
            <a:rect r="r" b="b" t="t" l="l"/>
            <a:pathLst>
              <a:path h="15607958" w="7611369">
                <a:moveTo>
                  <a:pt x="0" y="0"/>
                </a:moveTo>
                <a:lnTo>
                  <a:pt x="7611370" y="0"/>
                </a:lnTo>
                <a:lnTo>
                  <a:pt x="7611370" y="15607958"/>
                </a:lnTo>
                <a:lnTo>
                  <a:pt x="0" y="1560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235" t="-25924" r="-49078" b="-24064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06715" y="365544"/>
            <a:ext cx="14043114" cy="110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¡Conoce a nuestro website!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5463"/>
            <a:ext cx="2731587" cy="10287000"/>
            <a:chOff x="0" y="0"/>
            <a:chExt cx="3642116" cy="13716000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6421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642106">
                  <a:moveTo>
                    <a:pt x="3642106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3642106" y="13716000"/>
                  </a:lnTo>
                  <a:lnTo>
                    <a:pt x="3642106" y="0"/>
                  </a:lnTo>
                  <a:close/>
                </a:path>
              </a:pathLst>
            </a:custGeom>
            <a:blipFill>
              <a:blip r:embed="rId3"/>
              <a:stretch>
                <a:fillRect l="-234491" t="0" r="-234491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935840" y="1642547"/>
            <a:ext cx="8350404" cy="7339889"/>
          </a:xfrm>
          <a:custGeom>
            <a:avLst/>
            <a:gdLst/>
            <a:ahLst/>
            <a:cxnLst/>
            <a:rect r="r" b="b" t="t" l="l"/>
            <a:pathLst>
              <a:path h="7339889" w="8350404">
                <a:moveTo>
                  <a:pt x="0" y="0"/>
                </a:moveTo>
                <a:lnTo>
                  <a:pt x="8350404" y="0"/>
                </a:lnTo>
                <a:lnTo>
                  <a:pt x="8350404" y="7339889"/>
                </a:lnTo>
                <a:lnTo>
                  <a:pt x="0" y="7339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85" t="-8938" r="-42878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45635" y="9201150"/>
            <a:ext cx="1936850" cy="38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dri</a:t>
            </a:r>
            <a:r>
              <a:rPr lang="en-US" sz="2195">
                <a:solidFill>
                  <a:srgbClr val="231F20"/>
                </a:solidFill>
                <a:latin typeface="Arimo"/>
                <a:ea typeface="Arimo"/>
                <a:cs typeface="Arimo"/>
                <a:sym typeface="Arimo"/>
              </a:rPr>
              <a:t>.ufu.br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0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2663622"/>
            <a:ext cx="18288000" cy="10845222"/>
            <a:chOff x="0" y="0"/>
            <a:chExt cx="24384000" cy="1446029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4384000" cy="14460347"/>
            </a:xfrm>
            <a:custGeom>
              <a:avLst/>
              <a:gdLst/>
              <a:ahLst/>
              <a:cxnLst/>
              <a:rect r="r" b="b" t="t" l="l"/>
              <a:pathLst>
                <a:path h="14460347" w="24384000">
                  <a:moveTo>
                    <a:pt x="24384000" y="0"/>
                  </a:moveTo>
                  <a:lnTo>
                    <a:pt x="0" y="0"/>
                  </a:lnTo>
                  <a:lnTo>
                    <a:pt x="0" y="14460347"/>
                  </a:lnTo>
                  <a:lnTo>
                    <a:pt x="24384000" y="14460347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0" t="-5805" r="0" b="-580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62932" y="8180853"/>
            <a:ext cx="8938268" cy="1791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1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¡Gracias!</a:t>
            </a:r>
          </a:p>
          <a:p>
            <a:pPr algn="l">
              <a:lnSpc>
                <a:spcPts val="5038"/>
              </a:lnSpc>
            </a:pPr>
            <a:r>
              <a:rPr lang="en-US" sz="3600" spc="3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 contacto: international@ufu.br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90802" y="10059"/>
            <a:ext cx="14043114" cy="121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4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Uberlândia!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30616"/>
            <a:ext cx="2840811" cy="10287000"/>
            <a:chOff x="0" y="0"/>
            <a:chExt cx="3787748" cy="13716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640497" y="8944682"/>
            <a:ext cx="11104959" cy="681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900" u="sng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  <a:hlinkClick r:id="rId4" tooltip="https://www.youtube.com/watch?v=mLvM_WXJk0I"/>
              </a:rPr>
              <a:t>https://www.youtube.com/watch?v=mLvM_WXJk0I</a:t>
            </a:r>
          </a:p>
        </p:txBody>
      </p:sp>
      <p:pic>
        <p:nvPicPr>
          <p:cNvPr name="Picture 8" id="8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3832038" y="1475575"/>
            <a:ext cx="13160642" cy="73970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40811" y="0"/>
            <a:ext cx="9586295" cy="9728053"/>
          </a:xfrm>
          <a:custGeom>
            <a:avLst/>
            <a:gdLst/>
            <a:ahLst/>
            <a:cxnLst/>
            <a:rect r="r" b="b" t="t" l="l"/>
            <a:pathLst>
              <a:path h="9728053" w="9586295">
                <a:moveTo>
                  <a:pt x="0" y="0"/>
                </a:moveTo>
                <a:lnTo>
                  <a:pt x="9586295" y="0"/>
                </a:lnTo>
                <a:lnTo>
                  <a:pt x="9586295" y="9728053"/>
                </a:lnTo>
                <a:lnTo>
                  <a:pt x="0" y="972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6" t="0" r="-20311" b="-2692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686009" y="676312"/>
            <a:ext cx="5601991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Segu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 más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80375" y="2246032"/>
            <a:ext cx="6307625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Primera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 san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mien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 bás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G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97707" y="5385472"/>
            <a:ext cx="6176268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Cuar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con mayor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IB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: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del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or 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Bra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88311" y="6955192"/>
            <a:ext cx="6277590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 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100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ciudad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más v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l mundo.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39588" y="3815752"/>
            <a:ext cx="6019712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Segu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nda ciudad de Minas Ger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en núme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ro de startups.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95566" y="8521549"/>
            <a:ext cx="11295735" cy="8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Centro univer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sitario: 2 p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blicas (UFU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IFTM) 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varia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universi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dad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</a:t>
            </a:r>
            <a:r>
              <a:rPr lang="en-US" b="true" sz="2487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privadas.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21622" y="9139944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40811" cy="10287000"/>
            <a:chOff x="0" y="0"/>
            <a:chExt cx="3787748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062" t="0" r="-25106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872453" y="0"/>
            <a:ext cx="11778182" cy="9473136"/>
          </a:xfrm>
          <a:custGeom>
            <a:avLst/>
            <a:gdLst/>
            <a:ahLst/>
            <a:cxnLst/>
            <a:rect r="r" b="b" t="t" l="l"/>
            <a:pathLst>
              <a:path h="9473136" w="11778182">
                <a:moveTo>
                  <a:pt x="0" y="0"/>
                </a:moveTo>
                <a:lnTo>
                  <a:pt x="11778182" y="0"/>
                </a:lnTo>
                <a:lnTo>
                  <a:pt x="11778182" y="9473136"/>
                </a:lnTo>
                <a:lnTo>
                  <a:pt x="0" y="947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826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93945" y="8124212"/>
            <a:ext cx="7345060" cy="1790705"/>
          </a:xfrm>
          <a:custGeom>
            <a:avLst/>
            <a:gdLst/>
            <a:ahLst/>
            <a:cxnLst/>
            <a:rect r="r" b="b" t="t" l="l"/>
            <a:pathLst>
              <a:path h="1790705" w="7345060">
                <a:moveTo>
                  <a:pt x="0" y="0"/>
                </a:moveTo>
                <a:lnTo>
                  <a:pt x="7345060" y="0"/>
                </a:lnTo>
                <a:lnTo>
                  <a:pt x="7345060" y="1790705"/>
                </a:lnTo>
                <a:lnTo>
                  <a:pt x="0" y="1790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23151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199866" y="2103127"/>
            <a:ext cx="2998996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Aeropuerto local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93818" y="4892040"/>
            <a:ext cx="4690374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</a:t>
            </a: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emperatura media: 23 °C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11732" y="3406147"/>
            <a:ext cx="6176268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ob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ú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gratuit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stud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66475" y="5922351"/>
            <a:ext cx="6979229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Fácil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acceso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 l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 pr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cipales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autop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</a:t>
            </a:r>
            <a:r>
              <a:rPr lang="en-US" b="true" sz="2700" strike="noStrike" u="none">
                <a:solidFill>
                  <a:srgbClr val="FEFEFE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92907" y="1903704"/>
            <a:ext cx="5827329" cy="6747434"/>
          </a:xfrm>
          <a:custGeom>
            <a:avLst/>
            <a:gdLst/>
            <a:ahLst/>
            <a:cxnLst/>
            <a:rect r="r" b="b" t="t" l="l"/>
            <a:pathLst>
              <a:path h="6747434" w="5827329">
                <a:moveTo>
                  <a:pt x="0" y="0"/>
                </a:moveTo>
                <a:lnTo>
                  <a:pt x="5827329" y="0"/>
                </a:lnTo>
                <a:lnTo>
                  <a:pt x="5827329" y="6747434"/>
                </a:lnTo>
                <a:lnTo>
                  <a:pt x="0" y="6747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7" t="0" r="-13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92907" y="8747024"/>
            <a:ext cx="5827329" cy="6747433"/>
          </a:xfrm>
          <a:custGeom>
            <a:avLst/>
            <a:gdLst/>
            <a:ahLst/>
            <a:cxnLst/>
            <a:rect r="r" b="b" t="t" l="l"/>
            <a:pathLst>
              <a:path h="6747433" w="5827329">
                <a:moveTo>
                  <a:pt x="0" y="0"/>
                </a:moveTo>
                <a:lnTo>
                  <a:pt x="5827329" y="0"/>
                </a:lnTo>
                <a:lnTo>
                  <a:pt x="5827329" y="6747433"/>
                </a:lnTo>
                <a:lnTo>
                  <a:pt x="0" y="674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7" t="0" r="-13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960878" y="10069416"/>
            <a:ext cx="6547002" cy="1602742"/>
            <a:chOff x="0" y="0"/>
            <a:chExt cx="8729336" cy="21369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729345" cy="2137029"/>
            </a:xfrm>
            <a:custGeom>
              <a:avLst/>
              <a:gdLst/>
              <a:ahLst/>
              <a:cxnLst/>
              <a:rect r="r" b="b" t="t" l="l"/>
              <a:pathLst>
                <a:path h="2137029" w="8729345">
                  <a:moveTo>
                    <a:pt x="0" y="0"/>
                  </a:moveTo>
                  <a:lnTo>
                    <a:pt x="8729345" y="0"/>
                  </a:lnTo>
                  <a:lnTo>
                    <a:pt x="8729345" y="2137029"/>
                  </a:lnTo>
                  <a:lnTo>
                    <a:pt x="0" y="2137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01985" r="0" b="-20198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392907" y="9741741"/>
            <a:ext cx="6114974" cy="1149226"/>
            <a:chOff x="0" y="0"/>
            <a:chExt cx="8153298" cy="15323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53273" cy="1532255"/>
            </a:xfrm>
            <a:custGeom>
              <a:avLst/>
              <a:gdLst/>
              <a:ahLst/>
              <a:cxnLst/>
              <a:rect r="r" b="b" t="t" l="l"/>
              <a:pathLst>
                <a:path h="1532255" w="8153273">
                  <a:moveTo>
                    <a:pt x="0" y="0"/>
                  </a:moveTo>
                  <a:lnTo>
                    <a:pt x="8153273" y="0"/>
                  </a:lnTo>
                  <a:lnTo>
                    <a:pt x="8153273" y="1532255"/>
                  </a:lnTo>
                  <a:lnTo>
                    <a:pt x="0" y="1532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285949" r="0" b="-28595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255315" y="784323"/>
            <a:ext cx="8830530" cy="9285093"/>
            <a:chOff x="0" y="0"/>
            <a:chExt cx="11774040" cy="1238012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74043" cy="12380087"/>
            </a:xfrm>
            <a:custGeom>
              <a:avLst/>
              <a:gdLst/>
              <a:ahLst/>
              <a:cxnLst/>
              <a:rect r="r" b="b" t="t" l="l"/>
              <a:pathLst>
                <a:path h="12380087" w="11774043">
                  <a:moveTo>
                    <a:pt x="0" y="0"/>
                  </a:moveTo>
                  <a:lnTo>
                    <a:pt x="11774043" y="0"/>
                  </a:lnTo>
                  <a:lnTo>
                    <a:pt x="11774043" y="12380087"/>
                  </a:lnTo>
                  <a:lnTo>
                    <a:pt x="0" y="12380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36" t="0" r="-263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" t="0" r="-42" b="3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0" y="45924"/>
            <a:ext cx="2840811" cy="10287000"/>
            <a:chOff x="0" y="0"/>
            <a:chExt cx="3787748" cy="13716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1062" t="0" r="-251062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5018942" y="5777979"/>
            <a:ext cx="279094" cy="660580"/>
          </a:xfrm>
          <a:custGeom>
            <a:avLst/>
            <a:gdLst/>
            <a:ahLst/>
            <a:cxnLst/>
            <a:rect r="r" b="b" t="t" l="l"/>
            <a:pathLst>
              <a:path h="660580" w="279094">
                <a:moveTo>
                  <a:pt x="0" y="0"/>
                </a:moveTo>
                <a:lnTo>
                  <a:pt x="279094" y="0"/>
                </a:lnTo>
                <a:lnTo>
                  <a:pt x="279094" y="660580"/>
                </a:lnTo>
                <a:lnTo>
                  <a:pt x="0" y="660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718" t="0" r="-718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864539" y="2217391"/>
            <a:ext cx="288406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Educação Física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60148" y="3278193"/>
            <a:ext cx="169284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Glória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17460" y="4403941"/>
            <a:ext cx="257822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Santa Mônica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59330" y="5582049"/>
            <a:ext cx="229448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Umuarama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97912" y="6760157"/>
            <a:ext cx="2817317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Monte Carmelo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922805" y="7888869"/>
            <a:ext cx="2767533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Patos de Minas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35926" y="8946144"/>
            <a:ext cx="1741289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Pontal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295455" y="219532"/>
            <a:ext cx="5877849" cy="1291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5400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Nuestros campus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33483" y="4584675"/>
            <a:ext cx="3770919" cy="93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61"/>
              </a:lnSpc>
            </a:pPr>
            <a:r>
              <a:rPr lang="en-US" sz="4972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UBERLÂNDIA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52158" y="9142695"/>
            <a:ext cx="3112038" cy="910271"/>
            <a:chOff x="0" y="0"/>
            <a:chExt cx="4149384" cy="12136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1" t="0" r="-42" b="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49527" y="2198019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46741" y="2511192"/>
            <a:ext cx="4100423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Glória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(685 hectáreas)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649527" y="4018497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1"/>
                </a:lnTo>
                <a:lnTo>
                  <a:pt x="0" y="163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612908" y="4245443"/>
            <a:ext cx="4968089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Capim Branco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(373 hectáreas)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49527" y="5838975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982647" y="6128660"/>
            <a:ext cx="4598350" cy="97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Água Limpa </a:t>
            </a:r>
          </a:p>
          <a:p>
            <a:pPr algn="ctr">
              <a:lnSpc>
                <a:spcPts val="3779"/>
              </a:lnSpc>
            </a:pPr>
            <a:r>
              <a:rPr lang="en-US" sz="27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(670 hectáreas)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649527" y="7659452"/>
            <a:ext cx="6571821" cy="1634740"/>
          </a:xfrm>
          <a:custGeom>
            <a:avLst/>
            <a:gdLst/>
            <a:ahLst/>
            <a:cxnLst/>
            <a:rect r="r" b="b" t="t" l="l"/>
            <a:pathLst>
              <a:path h="1634740" w="6571821">
                <a:moveTo>
                  <a:pt x="0" y="0"/>
                </a:moveTo>
                <a:lnTo>
                  <a:pt x="6571821" y="0"/>
                </a:lnTo>
                <a:lnTo>
                  <a:pt x="6571821" y="1634740"/>
                </a:lnTo>
                <a:lnTo>
                  <a:pt x="0" y="16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396" r="0" b="-396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64937" y="8034503"/>
            <a:ext cx="4901437" cy="1401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Reserva Ecológica do Panga</a:t>
            </a:r>
          </a:p>
          <a:p>
            <a:pPr algn="ctr">
              <a:lnSpc>
                <a:spcPts val="3570"/>
              </a:lnSpc>
            </a:pPr>
            <a:r>
              <a:rPr lang="en-US" sz="2400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(+400 hectáreas)</a:t>
            </a:r>
          </a:p>
          <a:p>
            <a:pPr algn="ctr">
              <a:lnSpc>
                <a:spcPts val="356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295455" y="333360"/>
            <a:ext cx="12592245" cy="12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Instalaciones a campo abierto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15307"/>
            <a:ext cx="2840811" cy="10287000"/>
            <a:chOff x="0" y="0"/>
            <a:chExt cx="3787748" cy="13716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8777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787775">
                  <a:moveTo>
                    <a:pt x="0" y="0"/>
                  </a:moveTo>
                  <a:lnTo>
                    <a:pt x="3787775" y="0"/>
                  </a:lnTo>
                  <a:lnTo>
                    <a:pt x="378777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062" t="0" r="-251062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8266322"/>
            <a:chOff x="0" y="0"/>
            <a:chExt cx="24384000" cy="110217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1021822"/>
            </a:xfrm>
            <a:custGeom>
              <a:avLst/>
              <a:gdLst/>
              <a:ahLst/>
              <a:cxnLst/>
              <a:rect r="r" b="b" t="t" l="l"/>
              <a:pathLst>
                <a:path h="11021822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1021822"/>
                  </a:lnTo>
                  <a:lnTo>
                    <a:pt x="0" y="11021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222" r="0" b="-1222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203028" y="8389024"/>
            <a:ext cx="5943762" cy="1738551"/>
            <a:chOff x="0" y="0"/>
            <a:chExt cx="7925016" cy="23180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25054" cy="2318131"/>
            </a:xfrm>
            <a:custGeom>
              <a:avLst/>
              <a:gdLst/>
              <a:ahLst/>
              <a:cxnLst/>
              <a:rect r="r" b="b" t="t" l="l"/>
              <a:pathLst>
                <a:path h="2318131" w="7925054">
                  <a:moveTo>
                    <a:pt x="0" y="0"/>
                  </a:moveTo>
                  <a:lnTo>
                    <a:pt x="7925054" y="0"/>
                  </a:lnTo>
                  <a:lnTo>
                    <a:pt x="7925054" y="2318131"/>
                  </a:lnTo>
                  <a:lnTo>
                    <a:pt x="0" y="2318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" t="0" r="-40" b="2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4920" y="8549685"/>
            <a:ext cx="11540096" cy="1144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6000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¡Descubra la UFU!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7372" t="0" r="-16737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2875088" cy="10287000"/>
            <a:chOff x="0" y="0"/>
            <a:chExt cx="383345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3349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3833495">
                  <a:moveTo>
                    <a:pt x="0" y="0"/>
                  </a:moveTo>
                  <a:lnTo>
                    <a:pt x="3833495" y="0"/>
                  </a:lnTo>
                  <a:lnTo>
                    <a:pt x="383349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5426" t="0" r="-550419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973807" y="9162414"/>
            <a:ext cx="3112038" cy="910270"/>
            <a:chOff x="0" y="0"/>
            <a:chExt cx="4149384" cy="1213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9344" cy="1213739"/>
            </a:xfrm>
            <a:custGeom>
              <a:avLst/>
              <a:gdLst/>
              <a:ahLst/>
              <a:cxnLst/>
              <a:rect r="r" b="b" t="t" l="l"/>
              <a:pathLst>
                <a:path h="1213739" w="4149344">
                  <a:moveTo>
                    <a:pt x="0" y="0"/>
                  </a:moveTo>
                  <a:lnTo>
                    <a:pt x="4149344" y="0"/>
                  </a:lnTo>
                  <a:lnTo>
                    <a:pt x="4149344" y="1213739"/>
                  </a:lnTo>
                  <a:lnTo>
                    <a:pt x="0" y="121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" t="0" r="-42" b="3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23922" y="2274165"/>
            <a:ext cx="13345881" cy="4347522"/>
          </a:xfrm>
          <a:custGeom>
            <a:avLst/>
            <a:gdLst/>
            <a:ahLst/>
            <a:cxnLst/>
            <a:rect r="r" b="b" t="t" l="l"/>
            <a:pathLst>
              <a:path h="4347522" w="13345881">
                <a:moveTo>
                  <a:pt x="0" y="0"/>
                </a:moveTo>
                <a:lnTo>
                  <a:pt x="13345881" y="0"/>
                </a:lnTo>
                <a:lnTo>
                  <a:pt x="13345881" y="4347522"/>
                </a:lnTo>
                <a:lnTo>
                  <a:pt x="0" y="4347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t="0" r="-6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00333" y="2519494"/>
            <a:ext cx="707002" cy="698164"/>
          </a:xfrm>
          <a:custGeom>
            <a:avLst/>
            <a:gdLst/>
            <a:ahLst/>
            <a:cxnLst/>
            <a:rect r="r" b="b" t="t" l="l"/>
            <a:pathLst>
              <a:path h="698164" w="707002">
                <a:moveTo>
                  <a:pt x="0" y="0"/>
                </a:moveTo>
                <a:lnTo>
                  <a:pt x="707002" y="0"/>
                </a:lnTo>
                <a:lnTo>
                  <a:pt x="707002" y="698164"/>
                </a:lnTo>
                <a:lnTo>
                  <a:pt x="0" y="698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38193" y="2592973"/>
            <a:ext cx="791023" cy="685224"/>
          </a:xfrm>
          <a:custGeom>
            <a:avLst/>
            <a:gdLst/>
            <a:ahLst/>
            <a:cxnLst/>
            <a:rect r="r" b="b" t="t" l="l"/>
            <a:pathLst>
              <a:path h="685224" w="791023">
                <a:moveTo>
                  <a:pt x="0" y="0"/>
                </a:moveTo>
                <a:lnTo>
                  <a:pt x="791023" y="0"/>
                </a:lnTo>
                <a:lnTo>
                  <a:pt x="791023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13987" y="2592973"/>
            <a:ext cx="794462" cy="685224"/>
          </a:xfrm>
          <a:custGeom>
            <a:avLst/>
            <a:gdLst/>
            <a:ahLst/>
            <a:cxnLst/>
            <a:rect r="r" b="b" t="t" l="l"/>
            <a:pathLst>
              <a:path h="685224" w="794462">
                <a:moveTo>
                  <a:pt x="0" y="0"/>
                </a:moveTo>
                <a:lnTo>
                  <a:pt x="794462" y="0"/>
                </a:lnTo>
                <a:lnTo>
                  <a:pt x="794462" y="685224"/>
                </a:lnTo>
                <a:lnTo>
                  <a:pt x="0" y="6852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9382" y="2545592"/>
            <a:ext cx="638700" cy="645967"/>
          </a:xfrm>
          <a:custGeom>
            <a:avLst/>
            <a:gdLst/>
            <a:ahLst/>
            <a:cxnLst/>
            <a:rect r="r" b="b" t="t" l="l"/>
            <a:pathLst>
              <a:path h="645967" w="638700">
                <a:moveTo>
                  <a:pt x="0" y="0"/>
                </a:moveTo>
                <a:lnTo>
                  <a:pt x="638699" y="0"/>
                </a:lnTo>
                <a:lnTo>
                  <a:pt x="638699" y="645967"/>
                </a:lnTo>
                <a:lnTo>
                  <a:pt x="0" y="645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95455" y="333360"/>
            <a:ext cx="12375666" cy="110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21"/>
              </a:lnSpc>
            </a:pP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</a:t>
            </a:r>
            <a:r>
              <a:rPr lang="en-US" sz="6442" spc="6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uestros niveles de educación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058557" y="3632871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Educación primaria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y básica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058557" y="6770376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ESEBA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36785" y="7529887"/>
            <a:ext cx="1731893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eseba.ufu.br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37291" y="7529887"/>
            <a:ext cx="1502880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estes.ufu.br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37240" y="7804577"/>
            <a:ext cx="2488348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prograd.ufu.br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72439" y="8177918"/>
            <a:ext cx="2854842" cy="340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20"/>
              </a:lnSpc>
              <a:spcBef>
                <a:spcPct val="0"/>
              </a:spcBef>
            </a:pPr>
            <a:r>
              <a:rPr lang="en-US" sz="2014">
                <a:solidFill>
                  <a:srgbClr val="373372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ufu.br/pos-graduacao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44557" y="6802729"/>
            <a:ext cx="2488348" cy="38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49169" y="6770376"/>
            <a:ext cx="3064491" cy="797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tru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Teaching Degrees</a:t>
            </a:r>
          </a:p>
          <a:p>
            <a:pPr algn="l">
              <a:lnSpc>
                <a:spcPts val="3247"/>
              </a:lnSpc>
            </a:pPr>
            <a:r>
              <a:rPr lang="en-US" b="true" sz="2319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Bachelor's Degrees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172439" y="6802729"/>
            <a:ext cx="2997364" cy="1191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Specialization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Master's Degree</a:t>
            </a:r>
          </a:p>
          <a:p>
            <a:pPr algn="l" marL="0" indent="0" lvl="1">
              <a:lnSpc>
                <a:spcPts val="3247"/>
              </a:lnSpc>
              <a:spcBef>
                <a:spcPct val="0"/>
              </a:spcBef>
            </a:pPr>
            <a:r>
              <a:rPr lang="en-US" b="true" sz="2319" strike="noStrike" u="none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- Ph.D.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44557" y="3669678"/>
            <a:ext cx="248834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Formación técnica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y profesional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858106" y="3885356"/>
            <a:ext cx="2706223" cy="99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Programas de licenci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atura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314566" y="3632871"/>
            <a:ext cx="2638278" cy="149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  <a:spcBef>
                <a:spcPct val="0"/>
              </a:spcBef>
            </a:pP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Estudios de licenciatur</a:t>
            </a:r>
            <a:r>
              <a:rPr lang="en-US" b="true" sz="2862">
                <a:solidFill>
                  <a:srgbClr val="373372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 y posgrado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DAHBHS506s0</dc:identifier>
  <dcterms:modified xsi:type="dcterms:W3CDTF">2011-08-01T06:04:30Z</dcterms:modified>
  <cp:revision>1</cp:revision>
  <dc:title>bienvenido a la ufu - site - espanhol</dc:title>
</cp:coreProperties>
</file>