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Mosse Thai Bold" charset="1" panose="00000500000000000000"/>
      <p:regular r:id="rId33"/>
    </p:embeddedFont>
    <p:embeddedFont>
      <p:font typeface="Mosse Thai" charset="1" panose="00000500000000000000"/>
      <p:regular r:id="rId34"/>
    </p:embeddedFont>
    <p:embeddedFont>
      <p:font typeface="Century Gothic Paneuropean" charset="1" panose="020B0502020202020204"/>
      <p:regular r:id="rId35"/>
    </p:embeddedFont>
    <p:embeddedFont>
      <p:font typeface="Calibri (MS)" charset="1" panose="020F0502020204030204"/>
      <p:regular r:id="rId36"/>
    </p:embeddedFont>
    <p:embeddedFont>
      <p:font typeface="Century Gothic Paneuropean Bold" charset="1" panose="020B0702020202020204"/>
      <p:regular r:id="rId37"/>
    </p:embeddedFont>
    <p:embeddedFont>
      <p:font typeface="Calibri (MS) Bold" charset="1" panose="020F0702030404030204"/>
      <p:regular r:id="rId38"/>
    </p:embeddedFont>
    <p:embeddedFont>
      <p:font typeface="Calibri (MS) Bold Italics" charset="1" panose="020F07020304040A02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svg" Type="http://schemas.openxmlformats.org/officeDocument/2006/relationships/image"/><Relationship Id="rId11" Target="../media/image48.png" Type="http://schemas.openxmlformats.org/officeDocument/2006/relationships/image"/><Relationship Id="rId12" Target="../media/image49.svg" Type="http://schemas.openxmlformats.org/officeDocument/2006/relationships/image"/><Relationship Id="rId2" Target="../media/image30.jpeg" Type="http://schemas.openxmlformats.org/officeDocument/2006/relationships/image"/><Relationship Id="rId3" Target="../media/image31.jpeg" Type="http://schemas.openxmlformats.org/officeDocument/2006/relationships/image"/><Relationship Id="rId4" Target="../media/image8.jpeg" Type="http://schemas.openxmlformats.org/officeDocument/2006/relationships/image"/><Relationship Id="rId5" Target="../media/image42.png" Type="http://schemas.openxmlformats.org/officeDocument/2006/relationships/image"/><Relationship Id="rId6" Target="../media/image43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31.jpeg" Type="http://schemas.openxmlformats.org/officeDocument/2006/relationships/image"/><Relationship Id="rId4" Target="https://www.youtube.com/watch?v=LeZfGFKoql8" TargetMode="External" Type="http://schemas.openxmlformats.org/officeDocument/2006/relationships/hyperlink"/><Relationship Id="rId5" Target="../media/image16.jpeg" Type="http://schemas.openxmlformats.org/officeDocument/2006/relationships/image"/><Relationship Id="rId6" Target="https://www.youtube.com/watch?v=LeZfGFKoql8" TargetMode="External" Type="http://schemas.openxmlformats.org/officeDocument/2006/relationships/video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svg" Type="http://schemas.openxmlformats.org/officeDocument/2006/relationships/image"/><Relationship Id="rId12" Target="../media/image58.png" Type="http://schemas.openxmlformats.org/officeDocument/2006/relationships/image"/><Relationship Id="rId13" Target="../media/image59.svg" Type="http://schemas.openxmlformats.org/officeDocument/2006/relationships/image"/><Relationship Id="rId14" Target="../media/image60.png" Type="http://schemas.openxmlformats.org/officeDocument/2006/relationships/image"/><Relationship Id="rId15" Target="../media/image61.svg" Type="http://schemas.openxmlformats.org/officeDocument/2006/relationships/image"/><Relationship Id="rId16" Target="../media/image62.png" Type="http://schemas.openxmlformats.org/officeDocument/2006/relationships/image"/><Relationship Id="rId17" Target="../media/image63.sv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31.jpeg" Type="http://schemas.openxmlformats.org/officeDocument/2006/relationships/image"/><Relationship Id="rId5" Target="../media/image8.jpeg" Type="http://schemas.openxmlformats.org/officeDocument/2006/relationships/image"/><Relationship Id="rId6" Target="../media/image52.png" Type="http://schemas.openxmlformats.org/officeDocument/2006/relationships/image"/><Relationship Id="rId7" Target="../media/image53.svg" Type="http://schemas.openxmlformats.org/officeDocument/2006/relationships/image"/><Relationship Id="rId8" Target="../media/image54.png" Type="http://schemas.openxmlformats.org/officeDocument/2006/relationships/image"/><Relationship Id="rId9" Target="../media/image5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png" Type="http://schemas.openxmlformats.org/officeDocument/2006/relationships/image"/><Relationship Id="rId11" Target="../media/image69.svg" Type="http://schemas.openxmlformats.org/officeDocument/2006/relationships/image"/><Relationship Id="rId12" Target="../media/image70.png" Type="http://schemas.openxmlformats.org/officeDocument/2006/relationships/image"/><Relationship Id="rId13" Target="../media/image71.svg" Type="http://schemas.openxmlformats.org/officeDocument/2006/relationships/image"/><Relationship Id="rId14" Target="../media/image72.png" Type="http://schemas.openxmlformats.org/officeDocument/2006/relationships/image"/><Relationship Id="rId15" Target="../media/image73.svg" Type="http://schemas.openxmlformats.org/officeDocument/2006/relationships/image"/><Relationship Id="rId16" Target="../media/image74.pn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31.jpeg" Type="http://schemas.openxmlformats.org/officeDocument/2006/relationships/image"/><Relationship Id="rId5" Target="../media/image8.jpeg" Type="http://schemas.openxmlformats.org/officeDocument/2006/relationships/image"/><Relationship Id="rId6" Target="../media/image64.png" Type="http://schemas.openxmlformats.org/officeDocument/2006/relationships/image"/><Relationship Id="rId7" Target="../media/image65.svg" Type="http://schemas.openxmlformats.org/officeDocument/2006/relationships/image"/><Relationship Id="rId8" Target="../media/image66.png" Type="http://schemas.openxmlformats.org/officeDocument/2006/relationships/image"/><Relationship Id="rId9" Target="../media/image67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8.jpe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77.png" Type="http://schemas.openxmlformats.org/officeDocument/2006/relationships/image"/><Relationship Id="rId4" Target="../media/image78.png" Type="http://schemas.openxmlformats.org/officeDocument/2006/relationships/image"/><Relationship Id="rId5" Target="../media/image79.png" Type="http://schemas.openxmlformats.org/officeDocument/2006/relationships/image"/><Relationship Id="rId6" Target="../media/image80.png" Type="http://schemas.openxmlformats.org/officeDocument/2006/relationships/image"/><Relationship Id="rId7" Target="../media/image81.png" Type="http://schemas.openxmlformats.org/officeDocument/2006/relationships/image"/><Relationship Id="rId8" Target="../media/image31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82.png" Type="http://schemas.openxmlformats.org/officeDocument/2006/relationships/image"/><Relationship Id="rId5" Target="../media/image83.png" Type="http://schemas.openxmlformats.org/officeDocument/2006/relationships/image"/><Relationship Id="rId6" Target="../media/image8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8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../media/image92.svg" Type="http://schemas.openxmlformats.org/officeDocument/2006/relationships/image"/><Relationship Id="rId12" Target="../media/image93.png" Type="http://schemas.openxmlformats.org/officeDocument/2006/relationships/image"/><Relationship Id="rId13" Target="../media/image94.svg" Type="http://schemas.openxmlformats.org/officeDocument/2006/relationships/image"/><Relationship Id="rId14" Target="../media/image95.png" Type="http://schemas.openxmlformats.org/officeDocument/2006/relationships/image"/><Relationship Id="rId15" Target="../media/image96.png" Type="http://schemas.openxmlformats.org/officeDocument/2006/relationships/image"/><Relationship Id="rId16" Target="../media/image97.svg" Type="http://schemas.openxmlformats.org/officeDocument/2006/relationships/image"/><Relationship Id="rId2" Target="../media/image8.jpeg" Type="http://schemas.openxmlformats.org/officeDocument/2006/relationships/image"/><Relationship Id="rId3" Target="../media/image86.jpeg" Type="http://schemas.openxmlformats.org/officeDocument/2006/relationships/image"/><Relationship Id="rId4" Target="../media/image87.png" Type="http://schemas.openxmlformats.org/officeDocument/2006/relationships/image"/><Relationship Id="rId5" Target="../media/image88.svg" Type="http://schemas.openxmlformats.org/officeDocument/2006/relationships/image"/><Relationship Id="rId6" Target="../media/image89.png" Type="http://schemas.openxmlformats.org/officeDocument/2006/relationships/image"/><Relationship Id="rId7" Target="../media/image90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4.svg" Type="http://schemas.openxmlformats.org/officeDocument/2006/relationships/image"/><Relationship Id="rId11" Target="../media/image105.png" Type="http://schemas.openxmlformats.org/officeDocument/2006/relationships/image"/><Relationship Id="rId12" Target="../media/image106.png" Type="http://schemas.openxmlformats.org/officeDocument/2006/relationships/image"/><Relationship Id="rId13" Target="../media/image107.svg" Type="http://schemas.openxmlformats.org/officeDocument/2006/relationships/image"/><Relationship Id="rId14" Target="../media/image108.png" Type="http://schemas.openxmlformats.org/officeDocument/2006/relationships/image"/><Relationship Id="rId15" Target="../media/image109.png" Type="http://schemas.openxmlformats.org/officeDocument/2006/relationships/image"/><Relationship Id="rId16" Target="../media/image110.svg" Type="http://schemas.openxmlformats.org/officeDocument/2006/relationships/image"/><Relationship Id="rId17" Target="../media/image111.png" Type="http://schemas.openxmlformats.org/officeDocument/2006/relationships/image"/><Relationship Id="rId18" Target="../media/image112.png" Type="http://schemas.openxmlformats.org/officeDocument/2006/relationships/image"/><Relationship Id="rId19" Target="../media/image113.png" Type="http://schemas.openxmlformats.org/officeDocument/2006/relationships/image"/><Relationship Id="rId2" Target="../media/image86.jpeg" Type="http://schemas.openxmlformats.org/officeDocument/2006/relationships/image"/><Relationship Id="rId3" Target="../media/image98.png" Type="http://schemas.openxmlformats.org/officeDocument/2006/relationships/image"/><Relationship Id="rId4" Target="../media/image99.svg" Type="http://schemas.openxmlformats.org/officeDocument/2006/relationships/image"/><Relationship Id="rId5" Target="../media/image8.jpeg" Type="http://schemas.openxmlformats.org/officeDocument/2006/relationships/image"/><Relationship Id="rId6" Target="../media/image100.png" Type="http://schemas.openxmlformats.org/officeDocument/2006/relationships/image"/><Relationship Id="rId7" Target="../media/image101.svg" Type="http://schemas.openxmlformats.org/officeDocument/2006/relationships/image"/><Relationship Id="rId8" Target="../media/image102.png" Type="http://schemas.openxmlformats.org/officeDocument/2006/relationships/image"/><Relationship Id="rId9" Target="../media/image10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png" Type="http://schemas.openxmlformats.org/officeDocument/2006/relationships/image"/><Relationship Id="rId2" Target="../media/image8.jpeg" Type="http://schemas.openxmlformats.org/officeDocument/2006/relationships/image"/><Relationship Id="rId3" Target="../media/image86.jpeg" Type="http://schemas.openxmlformats.org/officeDocument/2006/relationships/image"/><Relationship Id="rId4" Target="../media/image114.png" Type="http://schemas.openxmlformats.org/officeDocument/2006/relationships/image"/><Relationship Id="rId5" Target="../media/image115.png" Type="http://schemas.openxmlformats.org/officeDocument/2006/relationships/image"/><Relationship Id="rId6" Target="../media/image116.png" Type="http://schemas.openxmlformats.org/officeDocument/2006/relationships/image"/><Relationship Id="rId7" Target="../media/image117.png" Type="http://schemas.openxmlformats.org/officeDocument/2006/relationships/image"/><Relationship Id="rId8" Target="../media/image118.png" Type="http://schemas.openxmlformats.org/officeDocument/2006/relationships/image"/><Relationship Id="rId9" Target="../media/image11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86.jpeg" Type="http://schemas.openxmlformats.org/officeDocument/2006/relationships/image"/><Relationship Id="rId4" Target="../media/image121.png" Type="http://schemas.openxmlformats.org/officeDocument/2006/relationships/image"/><Relationship Id="rId5" Target="../media/image122.png" Type="http://schemas.openxmlformats.org/officeDocument/2006/relationships/image"/><Relationship Id="rId6" Target="../media/image123.png" Type="http://schemas.openxmlformats.org/officeDocument/2006/relationships/image"/><Relationship Id="rId7" Target="../media/image12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8.jpeg" Type="http://schemas.openxmlformats.org/officeDocument/2006/relationships/image"/><Relationship Id="rId5" Target="../media/image86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27.png" Type="http://schemas.openxmlformats.org/officeDocument/2006/relationships/image"/><Relationship Id="rId4" Target="../media/image128.png" Type="http://schemas.openxmlformats.org/officeDocument/2006/relationships/image"/><Relationship Id="rId5" Target="../media/image129.png" Type="http://schemas.openxmlformats.org/officeDocument/2006/relationships/image"/><Relationship Id="rId6" Target="../media/image86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30.png" Type="http://schemas.openxmlformats.org/officeDocument/2006/relationships/image"/><Relationship Id="rId4" Target="../media/image86.jpeg" Type="http://schemas.openxmlformats.org/officeDocument/2006/relationships/image"/><Relationship Id="rId5" Target="../media/image13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2.png" Type="http://schemas.openxmlformats.org/officeDocument/2006/relationships/image"/><Relationship Id="rId3" Target="../media/image133.jpeg" Type="http://schemas.openxmlformats.org/officeDocument/2006/relationships/image"/><Relationship Id="rId4" Target="../media/image134.jpeg" Type="http://schemas.openxmlformats.org/officeDocument/2006/relationships/image"/><Relationship Id="rId5" Target="../media/image8.jpeg" Type="http://schemas.openxmlformats.org/officeDocument/2006/relationships/image"/><Relationship Id="rId6" Target="../media/image135.png" Type="http://schemas.openxmlformats.org/officeDocument/2006/relationships/image"/><Relationship Id="rId7" Target="../media/image86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86.jpeg" Type="http://schemas.openxmlformats.org/officeDocument/2006/relationships/image"/><Relationship Id="rId4" Target="https://dri.ufu.br" TargetMode="External" Type="http://schemas.openxmlformats.org/officeDocument/2006/relationships/hyperlink"/><Relationship Id="rId5" Target="../media/image136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8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https://youtu.be/BoeozkNWwHw?si=dB-l85EBoYeLOXFc" TargetMode="External" Type="http://schemas.openxmlformats.org/officeDocument/2006/relationships/hyperlink"/><Relationship Id="rId5" Target="../media/image16.jpeg" Type="http://schemas.openxmlformats.org/officeDocument/2006/relationships/image"/><Relationship Id="rId6" Target="https://youtu.be/BoeozkNWwHw?si=dB-l85EBoYeLOXFc" TargetMode="External" Type="http://schemas.openxmlformats.org/officeDocument/2006/relationships/video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2" Target="../media/image20.pn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0.png" Type="http://schemas.openxmlformats.org/officeDocument/2006/relationships/image"/><Relationship Id="rId13" Target="../media/image41.svg" Type="http://schemas.openxmlformats.org/officeDocument/2006/relationships/image"/><Relationship Id="rId2" Target="../media/image30.jpe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62375"/>
            <a:ext cx="18427030" cy="11079252"/>
            <a:chOff x="0" y="0"/>
            <a:chExt cx="24569374" cy="147723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69420" cy="14772387"/>
            </a:xfrm>
            <a:custGeom>
              <a:avLst/>
              <a:gdLst/>
              <a:ahLst/>
              <a:cxnLst/>
              <a:rect r="r" b="b" t="t" l="l"/>
              <a:pathLst>
                <a:path h="14772387" w="24569420">
                  <a:moveTo>
                    <a:pt x="0" y="0"/>
                  </a:moveTo>
                  <a:lnTo>
                    <a:pt x="24569420" y="0"/>
                  </a:lnTo>
                  <a:lnTo>
                    <a:pt x="24569420" y="14772387"/>
                  </a:lnTo>
                  <a:lnTo>
                    <a:pt x="0" y="1477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</a:blip>
              <a:stretch>
                <a:fillRect l="0" t="-11" r="0" b="-1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74287" y="7507431"/>
            <a:ext cx="2126332" cy="2440052"/>
            <a:chOff x="0" y="0"/>
            <a:chExt cx="2835109" cy="32534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3"/>
              <a:stretch>
                <a:fillRect l="-76786" t="-2561" r="-14122" b="-681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796044" y="8468542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30"/>
                </a:lnTo>
                <a:lnTo>
                  <a:pt x="0" y="701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579" r="0" b="-1579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79245" y="720226"/>
            <a:ext cx="10281912" cy="388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64"/>
              </a:lnSpc>
            </a:pPr>
            <a:r>
              <a:rPr lang="en-US" b="true" sz="12804" spc="-254">
                <a:solidFill>
                  <a:srgbClr val="373372"/>
                </a:solidFill>
                <a:latin typeface="Mosse Thai Bold"/>
                <a:ea typeface="Mosse Thai Bold"/>
                <a:cs typeface="Mosse Thai Bold"/>
                <a:sym typeface="Mosse Thai Bold"/>
              </a:rPr>
              <a:t>BEM VINDOS À UFU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74287" y="5215509"/>
            <a:ext cx="2126332" cy="2440052"/>
            <a:chOff x="0" y="0"/>
            <a:chExt cx="2835109" cy="32534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6"/>
              <a:stretch>
                <a:fillRect l="0" t="-9641" r="-2980" b="-23321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748995" y="6179187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29"/>
                </a:lnTo>
                <a:lnTo>
                  <a:pt x="0" y="701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579" r="0" b="-1579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896370" y="6339452"/>
            <a:ext cx="567571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Prof. Dr. Carlos Henrique de Carvalho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97088" y="8619282"/>
            <a:ext cx="5722367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Profª. Dra. Catarina Machado Azeredo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459454" y="8135423"/>
            <a:ext cx="2307050" cy="333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6"/>
              </a:lnSpc>
            </a:pPr>
            <a:r>
              <a:rPr lang="en-US" sz="2740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VICE REITORA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796044" y="-1407709"/>
            <a:ext cx="19025547" cy="18584688"/>
            <a:chOff x="0" y="0"/>
            <a:chExt cx="25367396" cy="24779584"/>
          </a:xfrm>
        </p:grpSpPr>
        <p:grpSp>
          <p:nvGrpSpPr>
            <p:cNvPr name="Group 17" id="17"/>
            <p:cNvGrpSpPr/>
            <p:nvPr/>
          </p:nvGrpSpPr>
          <p:grpSpPr>
            <a:xfrm rot="-1832212">
              <a:off x="10066335" y="2247869"/>
              <a:ext cx="10506388" cy="6074242"/>
              <a:chOff x="0" y="0"/>
              <a:chExt cx="411120" cy="237688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411120" cy="237688"/>
              </a:xfrm>
              <a:custGeom>
                <a:avLst/>
                <a:gdLst/>
                <a:ahLst/>
                <a:cxnLst/>
                <a:rect r="r" b="b" t="t" l="l"/>
                <a:pathLst>
                  <a:path h="237688" w="411120">
                    <a:moveTo>
                      <a:pt x="0" y="0"/>
                    </a:moveTo>
                    <a:lnTo>
                      <a:pt x="411120" y="0"/>
                    </a:lnTo>
                    <a:lnTo>
                      <a:pt x="411120" y="237688"/>
                    </a:lnTo>
                    <a:lnTo>
                      <a:pt x="0" y="237688"/>
                    </a:lnTo>
                    <a:close/>
                  </a:path>
                </a:pathLst>
              </a:custGeom>
              <a:solidFill>
                <a:srgbClr val="0A2268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9525"/>
                <a:ext cx="411120" cy="2472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-1832212">
              <a:off x="3026686" y="10482911"/>
              <a:ext cx="21407171" cy="9518345"/>
              <a:chOff x="0" y="0"/>
              <a:chExt cx="837673" cy="37245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37673" cy="372457"/>
              </a:xfrm>
              <a:custGeom>
                <a:avLst/>
                <a:gdLst/>
                <a:ahLst/>
                <a:cxnLst/>
                <a:rect r="r" b="b" t="t" l="l"/>
                <a:pathLst>
                  <a:path h="372457" w="837673">
                    <a:moveTo>
                      <a:pt x="0" y="0"/>
                    </a:moveTo>
                    <a:lnTo>
                      <a:pt x="837673" y="0"/>
                    </a:lnTo>
                    <a:lnTo>
                      <a:pt x="837673" y="372457"/>
                    </a:lnTo>
                    <a:lnTo>
                      <a:pt x="0" y="372457"/>
                    </a:ln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9525"/>
                <a:ext cx="837673" cy="3819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6679938" y="3583589"/>
              <a:ext cx="8779372" cy="10264282"/>
              <a:chOff x="0" y="0"/>
              <a:chExt cx="695214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7024"/>
                <a:ext cx="695214" cy="798752"/>
              </a:xfrm>
              <a:custGeom>
                <a:avLst/>
                <a:gdLst/>
                <a:ahLst/>
                <a:cxnLst/>
                <a:rect r="r" b="b" t="t" l="l"/>
                <a:pathLst>
                  <a:path h="798752" w="695214">
                    <a:moveTo>
                      <a:pt x="369996" y="6064"/>
                    </a:moveTo>
                    <a:lnTo>
                      <a:pt x="672825" y="183088"/>
                    </a:lnTo>
                    <a:cubicBezTo>
                      <a:pt x="686691" y="191194"/>
                      <a:pt x="695214" y="206049"/>
                      <a:pt x="695214" y="222110"/>
                    </a:cubicBezTo>
                    <a:lnTo>
                      <a:pt x="695214" y="576642"/>
                    </a:lnTo>
                    <a:cubicBezTo>
                      <a:pt x="695214" y="592703"/>
                      <a:pt x="686691" y="607558"/>
                      <a:pt x="672825" y="615664"/>
                    </a:cubicBezTo>
                    <a:lnTo>
                      <a:pt x="369996" y="792688"/>
                    </a:lnTo>
                    <a:cubicBezTo>
                      <a:pt x="356165" y="800773"/>
                      <a:pt x="339049" y="800773"/>
                      <a:pt x="325218" y="792688"/>
                    </a:cubicBezTo>
                    <a:lnTo>
                      <a:pt x="22389" y="615664"/>
                    </a:lnTo>
                    <a:cubicBezTo>
                      <a:pt x="8523" y="607558"/>
                      <a:pt x="0" y="592703"/>
                      <a:pt x="0" y="576642"/>
                    </a:cubicBezTo>
                    <a:lnTo>
                      <a:pt x="0" y="222110"/>
                    </a:lnTo>
                    <a:cubicBezTo>
                      <a:pt x="0" y="206049"/>
                      <a:pt x="8523" y="191194"/>
                      <a:pt x="22389" y="183088"/>
                    </a:cubicBezTo>
                    <a:lnTo>
                      <a:pt x="325218" y="6064"/>
                    </a:lnTo>
                    <a:cubicBezTo>
                      <a:pt x="339049" y="-2021"/>
                      <a:pt x="356165" y="-2021"/>
                      <a:pt x="369996" y="6064"/>
                    </a:cubicBezTo>
                    <a:close/>
                  </a:path>
                </a:pathLst>
              </a:custGeom>
              <a:ln w="1905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130175"/>
                <a:ext cx="695214" cy="5429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-1842130">
              <a:off x="-743336" y="13952908"/>
              <a:ext cx="12189703" cy="434651"/>
              <a:chOff x="0" y="0"/>
              <a:chExt cx="2505195" cy="89328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505195" cy="89328"/>
              </a:xfrm>
              <a:custGeom>
                <a:avLst/>
                <a:gdLst/>
                <a:ahLst/>
                <a:cxnLst/>
                <a:rect r="r" b="b" t="t" l="l"/>
                <a:pathLst>
                  <a:path h="89328" w="2505195">
                    <a:moveTo>
                      <a:pt x="44664" y="0"/>
                    </a:moveTo>
                    <a:lnTo>
                      <a:pt x="2460531" y="0"/>
                    </a:lnTo>
                    <a:cubicBezTo>
                      <a:pt x="2472377" y="0"/>
                      <a:pt x="2483737" y="4706"/>
                      <a:pt x="2492113" y="13082"/>
                    </a:cubicBezTo>
                    <a:cubicBezTo>
                      <a:pt x="2500489" y="21458"/>
                      <a:pt x="2505195" y="32818"/>
                      <a:pt x="2505195" y="44664"/>
                    </a:cubicBezTo>
                    <a:lnTo>
                      <a:pt x="2505195" y="44664"/>
                    </a:lnTo>
                    <a:cubicBezTo>
                      <a:pt x="2505195" y="69331"/>
                      <a:pt x="2485198" y="89328"/>
                      <a:pt x="2460531" y="89328"/>
                    </a:cubicBezTo>
                    <a:lnTo>
                      <a:pt x="44664" y="89328"/>
                    </a:lnTo>
                    <a:cubicBezTo>
                      <a:pt x="19997" y="89328"/>
                      <a:pt x="0" y="69331"/>
                      <a:pt x="0" y="44664"/>
                    </a:cubicBezTo>
                    <a:lnTo>
                      <a:pt x="0" y="44664"/>
                    </a:lnTo>
                    <a:cubicBezTo>
                      <a:pt x="0" y="19997"/>
                      <a:pt x="19997" y="0"/>
                      <a:pt x="44664" y="0"/>
                    </a:cubicBezTo>
                    <a:close/>
                  </a:path>
                </a:pathLst>
              </a:custGeom>
              <a:solidFill>
                <a:srgbClr val="092169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9525"/>
                <a:ext cx="2505195" cy="988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sp>
          <p:nvSpPr>
            <p:cNvPr name="Freeform 29" id="29"/>
            <p:cNvSpPr/>
            <p:nvPr/>
          </p:nvSpPr>
          <p:spPr>
            <a:xfrm flipH="false" flipV="false" rot="1868917">
              <a:off x="7603649" y="11661809"/>
              <a:ext cx="3296307" cy="157336"/>
            </a:xfrm>
            <a:custGeom>
              <a:avLst/>
              <a:gdLst/>
              <a:ahLst/>
              <a:cxnLst/>
              <a:rect r="r" b="b" t="t" l="l"/>
              <a:pathLst>
                <a:path h="157336" w="3296307">
                  <a:moveTo>
                    <a:pt x="0" y="0"/>
                  </a:moveTo>
                  <a:lnTo>
                    <a:pt x="3296306" y="0"/>
                  </a:lnTo>
                  <a:lnTo>
                    <a:pt x="3296306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t="0" r="-243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1901483">
              <a:off x="11359080" y="11625526"/>
              <a:ext cx="3296297" cy="157336"/>
            </a:xfrm>
            <a:custGeom>
              <a:avLst/>
              <a:gdLst/>
              <a:ahLst/>
              <a:cxnLst/>
              <a:rect r="r" b="b" t="t" l="l"/>
              <a:pathLst>
                <a:path h="157336" w="3296297">
                  <a:moveTo>
                    <a:pt x="0" y="0"/>
                  </a:moveTo>
                  <a:lnTo>
                    <a:pt x="3296297" y="0"/>
                  </a:lnTo>
                  <a:lnTo>
                    <a:pt x="3296297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t="0" r="-243" b="0"/>
              </a:stretch>
            </a:blipFill>
          </p:spPr>
        </p:sp>
        <p:grpSp>
          <p:nvGrpSpPr>
            <p:cNvPr name="Group 31" id="31"/>
            <p:cNvGrpSpPr/>
            <p:nvPr/>
          </p:nvGrpSpPr>
          <p:grpSpPr>
            <a:xfrm rot="62601">
              <a:off x="3555477" y="1610185"/>
              <a:ext cx="11434413" cy="3470159"/>
              <a:chOff x="0" y="0"/>
              <a:chExt cx="808955" cy="24550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18476" y="0"/>
                <a:ext cx="772003" cy="238329"/>
              </a:xfrm>
              <a:custGeom>
                <a:avLst/>
                <a:gdLst/>
                <a:ahLst/>
                <a:cxnLst/>
                <a:rect r="r" b="b" t="t" l="l"/>
                <a:pathLst>
                  <a:path h="238329" w="772003">
                    <a:moveTo>
                      <a:pt x="407931" y="232194"/>
                    </a:moveTo>
                    <a:lnTo>
                      <a:pt x="768550" y="13310"/>
                    </a:lnTo>
                    <a:cubicBezTo>
                      <a:pt x="771302" y="11640"/>
                      <a:pt x="772604" y="8343"/>
                      <a:pt x="771737" y="5243"/>
                    </a:cubicBezTo>
                    <a:cubicBezTo>
                      <a:pt x="770870" y="2143"/>
                      <a:pt x="768045" y="0"/>
                      <a:pt x="764827" y="0"/>
                    </a:cubicBezTo>
                    <a:lnTo>
                      <a:pt x="7177" y="0"/>
                    </a:lnTo>
                    <a:cubicBezTo>
                      <a:pt x="3958" y="0"/>
                      <a:pt x="1133" y="2143"/>
                      <a:pt x="266" y="5243"/>
                    </a:cubicBezTo>
                    <a:cubicBezTo>
                      <a:pt x="-601" y="8343"/>
                      <a:pt x="702" y="11640"/>
                      <a:pt x="3453" y="13310"/>
                    </a:cubicBezTo>
                    <a:lnTo>
                      <a:pt x="364072" y="232194"/>
                    </a:lnTo>
                    <a:cubicBezTo>
                      <a:pt x="377548" y="240374"/>
                      <a:pt x="394456" y="240374"/>
                      <a:pt x="407931" y="232194"/>
                    </a:cubicBez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126399" y="8011"/>
                <a:ext cx="556157" cy="12350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7350008" y="4277554"/>
              <a:ext cx="7384226" cy="8876351"/>
              <a:chOff x="0" y="0"/>
              <a:chExt cx="708491" cy="85165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11150"/>
                <a:ext cx="708491" cy="829356"/>
              </a:xfrm>
              <a:custGeom>
                <a:avLst/>
                <a:gdLst/>
                <a:ahLst/>
                <a:cxnLst/>
                <a:rect r="r" b="b" t="t" l="l"/>
                <a:pathLst>
                  <a:path h="829356" w="708491">
                    <a:moveTo>
                      <a:pt x="390544" y="9671"/>
                    </a:moveTo>
                    <a:lnTo>
                      <a:pt x="672193" y="171229"/>
                    </a:lnTo>
                    <a:cubicBezTo>
                      <a:pt x="694645" y="184107"/>
                      <a:pt x="708491" y="208013"/>
                      <a:pt x="708491" y="233896"/>
                    </a:cubicBezTo>
                    <a:lnTo>
                      <a:pt x="708491" y="595460"/>
                    </a:lnTo>
                    <a:cubicBezTo>
                      <a:pt x="708491" y="621343"/>
                      <a:pt x="694645" y="645248"/>
                      <a:pt x="672193" y="658127"/>
                    </a:cubicBezTo>
                    <a:lnTo>
                      <a:pt x="390544" y="819685"/>
                    </a:lnTo>
                    <a:cubicBezTo>
                      <a:pt x="368063" y="832580"/>
                      <a:pt x="340428" y="832580"/>
                      <a:pt x="317948" y="819685"/>
                    </a:cubicBezTo>
                    <a:lnTo>
                      <a:pt x="36298" y="658127"/>
                    </a:lnTo>
                    <a:cubicBezTo>
                      <a:pt x="13846" y="645248"/>
                      <a:pt x="0" y="621343"/>
                      <a:pt x="0" y="595460"/>
                    </a:cubicBezTo>
                    <a:lnTo>
                      <a:pt x="0" y="233896"/>
                    </a:lnTo>
                    <a:cubicBezTo>
                      <a:pt x="0" y="208013"/>
                      <a:pt x="13846" y="184107"/>
                      <a:pt x="36298" y="171229"/>
                    </a:cubicBezTo>
                    <a:lnTo>
                      <a:pt x="317948" y="9671"/>
                    </a:lnTo>
                    <a:cubicBezTo>
                      <a:pt x="340428" y="-3224"/>
                      <a:pt x="368063" y="-3224"/>
                      <a:pt x="390544" y="9671"/>
                    </a:cubicBezTo>
                    <a:close/>
                  </a:path>
                </a:pathLst>
              </a:custGeom>
              <a:solidFill>
                <a:srgbClr val="01409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130175"/>
                <a:ext cx="708491" cy="58178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7744436" y="4737697"/>
              <a:ext cx="6650376" cy="7903492"/>
              <a:chOff x="0" y="0"/>
              <a:chExt cx="683929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12763"/>
                <a:ext cx="683929" cy="787274"/>
              </a:xfrm>
              <a:custGeom>
                <a:avLst/>
                <a:gdLst/>
                <a:ahLst/>
                <a:cxnLst/>
                <a:rect r="r" b="b" t="t" l="l"/>
                <a:pathLst>
                  <a:path h="787274" w="683929">
                    <a:moveTo>
                      <a:pt x="381908" y="10972"/>
                    </a:moveTo>
                    <a:lnTo>
                      <a:pt x="643985" y="166702"/>
                    </a:lnTo>
                    <a:cubicBezTo>
                      <a:pt x="668750" y="181418"/>
                      <a:pt x="683929" y="208093"/>
                      <a:pt x="683929" y="236900"/>
                    </a:cubicBezTo>
                    <a:lnTo>
                      <a:pt x="683929" y="550374"/>
                    </a:lnTo>
                    <a:cubicBezTo>
                      <a:pt x="683929" y="579181"/>
                      <a:pt x="668750" y="605856"/>
                      <a:pt x="643985" y="620572"/>
                    </a:cubicBezTo>
                    <a:lnTo>
                      <a:pt x="381908" y="776302"/>
                    </a:lnTo>
                    <a:cubicBezTo>
                      <a:pt x="357288" y="790931"/>
                      <a:pt x="326641" y="790931"/>
                      <a:pt x="302021" y="776302"/>
                    </a:cubicBezTo>
                    <a:lnTo>
                      <a:pt x="39943" y="620572"/>
                    </a:lnTo>
                    <a:cubicBezTo>
                      <a:pt x="15179" y="605856"/>
                      <a:pt x="0" y="579181"/>
                      <a:pt x="0" y="550374"/>
                    </a:cubicBezTo>
                    <a:lnTo>
                      <a:pt x="0" y="236900"/>
                    </a:lnTo>
                    <a:cubicBezTo>
                      <a:pt x="0" y="208093"/>
                      <a:pt x="15179" y="181418"/>
                      <a:pt x="39943" y="166702"/>
                    </a:cubicBezTo>
                    <a:lnTo>
                      <a:pt x="302021" y="10972"/>
                    </a:lnTo>
                    <a:cubicBezTo>
                      <a:pt x="326641" y="-3657"/>
                      <a:pt x="357288" y="-3657"/>
                      <a:pt x="381908" y="109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130175"/>
                <a:ext cx="683929" cy="5429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sp>
          <p:nvSpPr>
            <p:cNvPr name="Freeform 40" id="40"/>
            <p:cNvSpPr/>
            <p:nvPr/>
          </p:nvSpPr>
          <p:spPr>
            <a:xfrm flipH="false" flipV="false" rot="0">
              <a:off x="7744436" y="5373870"/>
              <a:ext cx="6599952" cy="6631146"/>
            </a:xfrm>
            <a:custGeom>
              <a:avLst/>
              <a:gdLst/>
              <a:ahLst/>
              <a:cxnLst/>
              <a:rect r="r" b="b" t="t" l="l"/>
              <a:pathLst>
                <a:path h="6631146" w="6599952">
                  <a:moveTo>
                    <a:pt x="0" y="0"/>
                  </a:moveTo>
                  <a:lnTo>
                    <a:pt x="6599952" y="0"/>
                  </a:lnTo>
                  <a:lnTo>
                    <a:pt x="6599952" y="6631146"/>
                  </a:lnTo>
                  <a:lnTo>
                    <a:pt x="0" y="6631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6" t="0" r="-236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8274800" y="5845648"/>
            <a:ext cx="1444654" cy="333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2749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REITOR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42923" t="0" r="-34292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748882" y="1896118"/>
            <a:ext cx="2364001" cy="5362497"/>
          </a:xfrm>
          <a:custGeom>
            <a:avLst/>
            <a:gdLst/>
            <a:ahLst/>
            <a:cxnLst/>
            <a:rect r="r" b="b" t="t" l="l"/>
            <a:pathLst>
              <a:path h="5362497" w="2364001">
                <a:moveTo>
                  <a:pt x="0" y="0"/>
                </a:moveTo>
                <a:lnTo>
                  <a:pt x="2364001" y="0"/>
                </a:lnTo>
                <a:lnTo>
                  <a:pt x="2364001" y="5362497"/>
                </a:lnTo>
                <a:lnTo>
                  <a:pt x="0" y="5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716230" y="1896118"/>
            <a:ext cx="2329018" cy="5362497"/>
          </a:xfrm>
          <a:custGeom>
            <a:avLst/>
            <a:gdLst/>
            <a:ahLst/>
            <a:cxnLst/>
            <a:rect r="r" b="b" t="t" l="l"/>
            <a:pathLst>
              <a:path h="5362497" w="2329018">
                <a:moveTo>
                  <a:pt x="0" y="0"/>
                </a:moveTo>
                <a:lnTo>
                  <a:pt x="2329018" y="0"/>
                </a:lnTo>
                <a:lnTo>
                  <a:pt x="2329018" y="5362497"/>
                </a:lnTo>
                <a:lnTo>
                  <a:pt x="0" y="5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018346" y="7540888"/>
            <a:ext cx="1991147" cy="987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03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+3.000 funcionários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122830" y="2432367"/>
            <a:ext cx="1553349" cy="169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91"/>
              </a:lnSpc>
            </a:pPr>
            <a:r>
              <a:rPr lang="en-US" sz="742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425428" y="1917310"/>
            <a:ext cx="2364001" cy="5362497"/>
          </a:xfrm>
          <a:custGeom>
            <a:avLst/>
            <a:gdLst/>
            <a:ahLst/>
            <a:cxnLst/>
            <a:rect r="r" b="b" t="t" l="l"/>
            <a:pathLst>
              <a:path h="5362497" w="2364001">
                <a:moveTo>
                  <a:pt x="0" y="0"/>
                </a:moveTo>
                <a:lnTo>
                  <a:pt x="2364000" y="0"/>
                </a:lnTo>
                <a:lnTo>
                  <a:pt x="2364000" y="5362497"/>
                </a:lnTo>
                <a:lnTo>
                  <a:pt x="0" y="5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72460" y="7540886"/>
            <a:ext cx="1869936" cy="987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03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professores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75327" y="2453558"/>
            <a:ext cx="1527584" cy="169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91"/>
              </a:lnSpc>
            </a:pPr>
            <a:r>
              <a:rPr lang="en-US" sz="742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087444" y="1896118"/>
            <a:ext cx="2364001" cy="5362497"/>
          </a:xfrm>
          <a:custGeom>
            <a:avLst/>
            <a:gdLst/>
            <a:ahLst/>
            <a:cxnLst/>
            <a:rect r="r" b="b" t="t" l="l"/>
            <a:pathLst>
              <a:path h="5362497" w="2364001">
                <a:moveTo>
                  <a:pt x="0" y="0"/>
                </a:moveTo>
                <a:lnTo>
                  <a:pt x="2364001" y="0"/>
                </a:lnTo>
                <a:lnTo>
                  <a:pt x="2364001" y="5362497"/>
                </a:lnTo>
                <a:lnTo>
                  <a:pt x="0" y="5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52181" y="7519694"/>
            <a:ext cx="2199264" cy="1907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033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+28.000 estudantes com vínculo ativo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252181" y="2466769"/>
            <a:ext cx="1942020" cy="169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91"/>
              </a:lnSpc>
            </a:pPr>
            <a:r>
              <a:rPr lang="en-US" sz="742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+28k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95455" y="333360"/>
            <a:ext cx="11678352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Nossos números institucionais</a:t>
            </a:r>
          </a:p>
        </p:txBody>
      </p:sp>
      <p:sp>
        <p:nvSpPr>
          <p:cNvPr name="TextBox 19" id="19"/>
          <p:cNvSpPr txBox="true"/>
          <p:nvPr/>
        </p:nvSpPr>
        <p:spPr>
          <a:xfrm rot="60000">
            <a:off x="4070896" y="7534613"/>
            <a:ext cx="1721138" cy="1447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033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+35.000 pessoas envolvidas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977838" y="2466769"/>
            <a:ext cx="1942020" cy="169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91"/>
              </a:lnSpc>
            </a:pPr>
            <a:r>
              <a:rPr lang="en-US" sz="742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+35k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216186" y="264143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 a UFU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0"/>
            <a:ext cx="2875088" cy="10409466"/>
            <a:chOff x="0" y="0"/>
            <a:chExt cx="3833450" cy="138792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33495" cy="13879322"/>
            </a:xfrm>
            <a:custGeom>
              <a:avLst/>
              <a:gdLst/>
              <a:ahLst/>
              <a:cxnLst/>
              <a:rect r="r" b="b" t="t" l="l"/>
              <a:pathLst>
                <a:path h="13879322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879322"/>
                  </a:lnTo>
                  <a:lnTo>
                    <a:pt x="0" y="13879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47601" t="0" r="-34760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340011" y="8989033"/>
            <a:ext cx="9923109" cy="545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892" u="sng">
                <a:solidFill>
                  <a:srgbClr val="0000FF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www.youtube.com/watch?v=LeZfGFKoql8"/>
              </a:rPr>
              <a:t>https://www.youtube.com/watch?v=0sSN29KHzY4</a:t>
            </a:r>
          </a:p>
        </p:txBody>
      </p:sp>
      <p:pic>
        <p:nvPicPr>
          <p:cNvPr name="Picture 8" id="8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3340011" y="1651829"/>
            <a:ext cx="12885801" cy="72426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17349" y="1916054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42923" t="0" r="-34292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261941" y="2371034"/>
            <a:ext cx="547016" cy="544281"/>
          </a:xfrm>
          <a:custGeom>
            <a:avLst/>
            <a:gdLst/>
            <a:ahLst/>
            <a:cxnLst/>
            <a:rect r="r" b="b" t="t" l="l"/>
            <a:pathLst>
              <a:path h="544281" w="547016">
                <a:moveTo>
                  <a:pt x="0" y="0"/>
                </a:moveTo>
                <a:lnTo>
                  <a:pt x="547015" y="0"/>
                </a:lnTo>
                <a:lnTo>
                  <a:pt x="547015" y="544280"/>
                </a:lnTo>
                <a:lnTo>
                  <a:pt x="0" y="54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51" r="0" b="-25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95810" y="4620148"/>
            <a:ext cx="669890" cy="523351"/>
          </a:xfrm>
          <a:custGeom>
            <a:avLst/>
            <a:gdLst/>
            <a:ahLst/>
            <a:cxnLst/>
            <a:rect r="r" b="b" t="t" l="l"/>
            <a:pathLst>
              <a:path h="523351" w="669890">
                <a:moveTo>
                  <a:pt x="0" y="0"/>
                </a:moveTo>
                <a:lnTo>
                  <a:pt x="669890" y="0"/>
                </a:lnTo>
                <a:lnTo>
                  <a:pt x="669890" y="523352"/>
                </a:lnTo>
                <a:lnTo>
                  <a:pt x="0" y="52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478" r="0" b="-47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95810" y="5719143"/>
            <a:ext cx="520116" cy="650145"/>
          </a:xfrm>
          <a:custGeom>
            <a:avLst/>
            <a:gdLst/>
            <a:ahLst/>
            <a:cxnLst/>
            <a:rect r="r" b="b" t="t" l="l"/>
            <a:pathLst>
              <a:path h="650145" w="520116">
                <a:moveTo>
                  <a:pt x="0" y="0"/>
                </a:moveTo>
                <a:lnTo>
                  <a:pt x="520116" y="0"/>
                </a:lnTo>
                <a:lnTo>
                  <a:pt x="520116" y="650145"/>
                </a:lnTo>
                <a:lnTo>
                  <a:pt x="0" y="65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724" t="0" r="-724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862675" y="3444147"/>
            <a:ext cx="668079" cy="615468"/>
          </a:xfrm>
          <a:custGeom>
            <a:avLst/>
            <a:gdLst/>
            <a:ahLst/>
            <a:cxnLst/>
            <a:rect r="r" b="b" t="t" l="l"/>
            <a:pathLst>
              <a:path h="615468" w="668079">
                <a:moveTo>
                  <a:pt x="0" y="0"/>
                </a:moveTo>
                <a:lnTo>
                  <a:pt x="668079" y="0"/>
                </a:lnTo>
                <a:lnTo>
                  <a:pt x="668079" y="615468"/>
                </a:lnTo>
                <a:lnTo>
                  <a:pt x="0" y="615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451" r="0" b="-451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3862676" y="6867681"/>
            <a:ext cx="668079" cy="652212"/>
          </a:xfrm>
          <a:custGeom>
            <a:avLst/>
            <a:gdLst/>
            <a:ahLst/>
            <a:cxnLst/>
            <a:rect r="r" b="b" t="t" l="l"/>
            <a:pathLst>
              <a:path h="652212" w="668079">
                <a:moveTo>
                  <a:pt x="668079" y="0"/>
                </a:moveTo>
                <a:lnTo>
                  <a:pt x="0" y="0"/>
                </a:lnTo>
                <a:lnTo>
                  <a:pt x="0" y="652212"/>
                </a:lnTo>
                <a:lnTo>
                  <a:pt x="668079" y="652212"/>
                </a:lnTo>
                <a:lnTo>
                  <a:pt x="6680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27" t="0" r="-22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36734" y="7881312"/>
            <a:ext cx="881637" cy="749392"/>
          </a:xfrm>
          <a:custGeom>
            <a:avLst/>
            <a:gdLst/>
            <a:ahLst/>
            <a:cxnLst/>
            <a:rect r="r" b="b" t="t" l="l"/>
            <a:pathLst>
              <a:path h="749392" w="881637">
                <a:moveTo>
                  <a:pt x="0" y="0"/>
                </a:moveTo>
                <a:lnTo>
                  <a:pt x="881637" y="0"/>
                </a:lnTo>
                <a:lnTo>
                  <a:pt x="881637" y="749392"/>
                </a:lnTo>
                <a:lnTo>
                  <a:pt x="0" y="7493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31" t="0" r="-31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195810" y="8034243"/>
            <a:ext cx="10086732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Mais de </a:t>
            </a: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50 oportunidades de cursos EAD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18317" y="3556188"/>
            <a:ext cx="11976268" cy="36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 cursos de doutorado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18317" y="6880656"/>
            <a:ext cx="12064864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44 cursos de especialização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01017" y="4618322"/>
            <a:ext cx="12014960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42 cursos de mestrado acadêmico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95810" y="2276460"/>
            <a:ext cx="13081534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99 programas de graduação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02980" y="5822189"/>
            <a:ext cx="12828833" cy="36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cursos de mestrado profissional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95455" y="333360"/>
            <a:ext cx="6921088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Nossa instituição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75088" y="1964301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42923" t="0" r="-34292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172989" y="2400799"/>
            <a:ext cx="584809" cy="515362"/>
          </a:xfrm>
          <a:custGeom>
            <a:avLst/>
            <a:gdLst/>
            <a:ahLst/>
            <a:cxnLst/>
            <a:rect r="r" b="b" t="t" l="l"/>
            <a:pathLst>
              <a:path h="515362" w="584809">
                <a:moveTo>
                  <a:pt x="0" y="0"/>
                </a:moveTo>
                <a:lnTo>
                  <a:pt x="584809" y="0"/>
                </a:lnTo>
                <a:lnTo>
                  <a:pt x="584809" y="515363"/>
                </a:lnTo>
                <a:lnTo>
                  <a:pt x="0" y="515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331" r="0" b="-331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073344" y="5763288"/>
            <a:ext cx="555498" cy="593322"/>
          </a:xfrm>
          <a:custGeom>
            <a:avLst/>
            <a:gdLst/>
            <a:ahLst/>
            <a:cxnLst/>
            <a:rect r="r" b="b" t="t" l="l"/>
            <a:pathLst>
              <a:path h="593322" w="555498">
                <a:moveTo>
                  <a:pt x="0" y="0"/>
                </a:moveTo>
                <a:lnTo>
                  <a:pt x="555498" y="0"/>
                </a:lnTo>
                <a:lnTo>
                  <a:pt x="555498" y="593322"/>
                </a:lnTo>
                <a:lnTo>
                  <a:pt x="0" y="593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3" t="0" r="-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09849" y="6878515"/>
            <a:ext cx="541245" cy="638810"/>
          </a:xfrm>
          <a:custGeom>
            <a:avLst/>
            <a:gdLst/>
            <a:ahLst/>
            <a:cxnLst/>
            <a:rect r="r" b="b" t="t" l="l"/>
            <a:pathLst>
              <a:path h="638810" w="541245">
                <a:moveTo>
                  <a:pt x="0" y="0"/>
                </a:moveTo>
                <a:lnTo>
                  <a:pt x="541245" y="0"/>
                </a:lnTo>
                <a:lnTo>
                  <a:pt x="541245" y="638810"/>
                </a:lnTo>
                <a:lnTo>
                  <a:pt x="0" y="638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38" r="0" b="-5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89483" y="4653244"/>
            <a:ext cx="523222" cy="505565"/>
          </a:xfrm>
          <a:custGeom>
            <a:avLst/>
            <a:gdLst/>
            <a:ahLst/>
            <a:cxnLst/>
            <a:rect r="r" b="b" t="t" l="l"/>
            <a:pathLst>
              <a:path h="505565" w="523222">
                <a:moveTo>
                  <a:pt x="0" y="0"/>
                </a:moveTo>
                <a:lnTo>
                  <a:pt x="523223" y="0"/>
                </a:lnTo>
                <a:lnTo>
                  <a:pt x="523223" y="505565"/>
                </a:lnTo>
                <a:lnTo>
                  <a:pt x="0" y="505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805" r="0" b="-80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792492" y="3496533"/>
            <a:ext cx="593981" cy="593981"/>
          </a:xfrm>
          <a:custGeom>
            <a:avLst/>
            <a:gdLst/>
            <a:ahLst/>
            <a:cxnLst/>
            <a:rect r="r" b="b" t="t" l="l"/>
            <a:pathLst>
              <a:path h="593981" w="593981">
                <a:moveTo>
                  <a:pt x="0" y="0"/>
                </a:moveTo>
                <a:lnTo>
                  <a:pt x="593980" y="0"/>
                </a:lnTo>
                <a:lnTo>
                  <a:pt x="593980" y="593981"/>
                </a:lnTo>
                <a:lnTo>
                  <a:pt x="0" y="593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094522" y="7982672"/>
            <a:ext cx="715326" cy="631354"/>
            <a:chOff x="0" y="0"/>
            <a:chExt cx="953768" cy="8418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53770" cy="841756"/>
            </a:xfrm>
            <a:custGeom>
              <a:avLst/>
              <a:gdLst/>
              <a:ahLst/>
              <a:cxnLst/>
              <a:rect r="r" b="b" t="t" l="l"/>
              <a:pathLst>
                <a:path h="841756" w="953770">
                  <a:moveTo>
                    <a:pt x="0" y="0"/>
                  </a:moveTo>
                  <a:lnTo>
                    <a:pt x="953770" y="0"/>
                  </a:lnTo>
                  <a:lnTo>
                    <a:pt x="953770" y="841756"/>
                  </a:lnTo>
                  <a:lnTo>
                    <a:pt x="0" y="841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35665" t="0" r="-35664" b="-5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028923" y="8075864"/>
            <a:ext cx="10086732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Plataforma Moodle como ambiente de aprendizagem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12706" y="3571495"/>
            <a:ext cx="11976268" cy="363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 cursos de graduação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12706" y="6947160"/>
            <a:ext cx="12064864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cursos de atualização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932174" y="4638056"/>
            <a:ext cx="12014960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 cursos de pós-graduação </a:t>
            </a:r>
            <a:r>
              <a:rPr lang="en-US" b="true" sz="2250" i="true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lato sensu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73345" y="2378000"/>
            <a:ext cx="13081534" cy="4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 programas de educação a distância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932174" y="5823918"/>
            <a:ext cx="12828833" cy="363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curso de extensão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452186" y="415290"/>
            <a:ext cx="11778631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Educação a Distância (EAD)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42923" t="0" r="-342922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127830" y="325698"/>
            <a:ext cx="14958015" cy="1068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Nossas Áreas de Conhecimento Geral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712768" y="1942518"/>
            <a:ext cx="13546532" cy="6671667"/>
          </a:xfrm>
          <a:custGeom>
            <a:avLst/>
            <a:gdLst/>
            <a:ahLst/>
            <a:cxnLst/>
            <a:rect r="r" b="b" t="t" l="l"/>
            <a:pathLst>
              <a:path h="6671667" w="13546532">
                <a:moveTo>
                  <a:pt x="0" y="0"/>
                </a:moveTo>
                <a:lnTo>
                  <a:pt x="13546532" y="0"/>
                </a:lnTo>
                <a:lnTo>
                  <a:pt x="13546532" y="6671667"/>
                </a:lnTo>
                <a:lnTo>
                  <a:pt x="0" y="6671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073422" y="4500314"/>
            <a:ext cx="2825225" cy="1526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1"/>
              </a:lnSpc>
              <a:spcBef>
                <a:spcPct val="0"/>
              </a:spcBef>
            </a:pPr>
            <a:r>
              <a:rPr lang="en-US" sz="289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Áreas Gerais de Conhecimento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72629" y="2150244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Biológicas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231088" y="3597802"/>
            <a:ext cx="2184506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Médicas e Saúde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23960" y="4927289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Engenharias e Computação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35740" y="6371366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Agrárias e Veterinária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72629" y="7849146"/>
            <a:ext cx="2375201" cy="33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Humanas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118517" y="7630276"/>
            <a:ext cx="302224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</a:t>
            </a: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inar: tecnologia e gestão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78076" y="6300499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Multidisciplinar: engenharias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78076" y="4927289"/>
            <a:ext cx="2375201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Sociais Aplicadas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221005" y="3597802"/>
            <a:ext cx="2817264" cy="69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Ciências Matemáticas e Naturais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478076" y="2326427"/>
            <a:ext cx="2375201" cy="33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Linguagens e Artes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048101" y="2517825"/>
            <a:ext cx="4496793" cy="2995988"/>
          </a:xfrm>
          <a:custGeom>
            <a:avLst/>
            <a:gdLst/>
            <a:ahLst/>
            <a:cxnLst/>
            <a:rect r="r" b="b" t="t" l="l"/>
            <a:pathLst>
              <a:path h="2995988" w="4496793">
                <a:moveTo>
                  <a:pt x="0" y="0"/>
                </a:moveTo>
                <a:lnTo>
                  <a:pt x="4496793" y="0"/>
                </a:lnTo>
                <a:lnTo>
                  <a:pt x="4496793" y="2995988"/>
                </a:lnTo>
                <a:lnTo>
                  <a:pt x="0" y="2995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Adicionais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79439" y="1920455"/>
            <a:ext cx="383411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5 Restaurantes Universitários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647207" y="6383667"/>
            <a:ext cx="4496793" cy="2979125"/>
          </a:xfrm>
          <a:custGeom>
            <a:avLst/>
            <a:gdLst/>
            <a:ahLst/>
            <a:cxnLst/>
            <a:rect r="r" b="b" t="t" l="l"/>
            <a:pathLst>
              <a:path h="2979125" w="4496793">
                <a:moveTo>
                  <a:pt x="0" y="0"/>
                </a:moveTo>
                <a:lnTo>
                  <a:pt x="4496793" y="0"/>
                </a:lnTo>
                <a:lnTo>
                  <a:pt x="4496793" y="2979126"/>
                </a:lnTo>
                <a:lnTo>
                  <a:pt x="0" y="2979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80643" y="6383667"/>
            <a:ext cx="4851156" cy="3060648"/>
          </a:xfrm>
          <a:custGeom>
            <a:avLst/>
            <a:gdLst/>
            <a:ahLst/>
            <a:cxnLst/>
            <a:rect r="r" b="b" t="t" l="l"/>
            <a:pathLst>
              <a:path h="3060648" w="4851156">
                <a:moveTo>
                  <a:pt x="0" y="0"/>
                </a:moveTo>
                <a:lnTo>
                  <a:pt x="4851156" y="0"/>
                </a:lnTo>
                <a:lnTo>
                  <a:pt x="4851156" y="3060649"/>
                </a:lnTo>
                <a:lnTo>
                  <a:pt x="0" y="3060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" t="0" r="-959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57793" y="2557677"/>
            <a:ext cx="5033384" cy="2894196"/>
          </a:xfrm>
          <a:custGeom>
            <a:avLst/>
            <a:gdLst/>
            <a:ahLst/>
            <a:cxnLst/>
            <a:rect r="r" b="b" t="t" l="l"/>
            <a:pathLst>
              <a:path h="2894196" w="5033384">
                <a:moveTo>
                  <a:pt x="0" y="0"/>
                </a:moveTo>
                <a:lnTo>
                  <a:pt x="5033384" y="0"/>
                </a:lnTo>
                <a:lnTo>
                  <a:pt x="5033384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204076" y="2568721"/>
            <a:ext cx="4376856" cy="2894196"/>
          </a:xfrm>
          <a:custGeom>
            <a:avLst/>
            <a:gdLst/>
            <a:ahLst/>
            <a:cxnLst/>
            <a:rect r="r" b="b" t="t" l="l"/>
            <a:pathLst>
              <a:path h="2894196" w="4376856">
                <a:moveTo>
                  <a:pt x="0" y="0"/>
                </a:moveTo>
                <a:lnTo>
                  <a:pt x="4376856" y="0"/>
                </a:lnTo>
                <a:lnTo>
                  <a:pt x="4376856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680621" y="5866238"/>
            <a:ext cx="3251200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Estação de Rádio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93812" y="1920454"/>
            <a:ext cx="316134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6 Centros Esportivos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51360" y="5866238"/>
            <a:ext cx="3888486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Estação de Televisão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98490" y="1920454"/>
            <a:ext cx="1788029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9 Bibliotecas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5756" t="0" r="-550090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2355" y="143394"/>
            <a:ext cx="2835011" cy="10143606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035171" y="9280336"/>
            <a:ext cx="3068658" cy="897582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650301" y="6215825"/>
            <a:ext cx="5446433" cy="3601454"/>
          </a:xfrm>
          <a:custGeom>
            <a:avLst/>
            <a:gdLst/>
            <a:ahLst/>
            <a:cxnLst/>
            <a:rect r="r" b="b" t="t" l="l"/>
            <a:pathLst>
              <a:path h="3601454" w="5446433">
                <a:moveTo>
                  <a:pt x="0" y="0"/>
                </a:moveTo>
                <a:lnTo>
                  <a:pt x="5446433" y="0"/>
                </a:lnTo>
                <a:lnTo>
                  <a:pt x="5446433" y="3601453"/>
                </a:lnTo>
                <a:lnTo>
                  <a:pt x="0" y="360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01758" y="2463007"/>
            <a:ext cx="5398553" cy="3576541"/>
          </a:xfrm>
          <a:custGeom>
            <a:avLst/>
            <a:gdLst/>
            <a:ahLst/>
            <a:cxnLst/>
            <a:rect r="r" b="b" t="t" l="l"/>
            <a:pathLst>
              <a:path h="3576541" w="5398553">
                <a:moveTo>
                  <a:pt x="0" y="0"/>
                </a:moveTo>
                <a:lnTo>
                  <a:pt x="5398553" y="0"/>
                </a:lnTo>
                <a:lnTo>
                  <a:pt x="5398553" y="3576541"/>
                </a:lnTo>
                <a:lnTo>
                  <a:pt x="0" y="3576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78676" y="2463007"/>
            <a:ext cx="5398553" cy="3576541"/>
          </a:xfrm>
          <a:custGeom>
            <a:avLst/>
            <a:gdLst/>
            <a:ahLst/>
            <a:cxnLst/>
            <a:rect r="r" b="b" t="t" l="l"/>
            <a:pathLst>
              <a:path h="3576541" w="5398553">
                <a:moveTo>
                  <a:pt x="0" y="0"/>
                </a:moveTo>
                <a:lnTo>
                  <a:pt x="5398553" y="0"/>
                </a:lnTo>
                <a:lnTo>
                  <a:pt x="5398553" y="3576541"/>
                </a:lnTo>
                <a:lnTo>
                  <a:pt x="0" y="357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666551" y="1633219"/>
            <a:ext cx="4070413" cy="44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414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3 Hospitais Universitários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35923" y="466842"/>
            <a:ext cx="12918691" cy="1055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67"/>
              </a:lnSpc>
            </a:pPr>
            <a:r>
              <a:rPr lang="en-US" sz="619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Adicionais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1920458"/>
            <a:ext cx="18476384" cy="9883678"/>
            <a:chOff x="0" y="0"/>
            <a:chExt cx="24635178" cy="13178238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635206" cy="13178282"/>
            </a:xfrm>
            <a:custGeom>
              <a:avLst/>
              <a:gdLst/>
              <a:ahLst/>
              <a:cxnLst/>
              <a:rect r="r" b="b" t="t" l="l"/>
              <a:pathLst>
                <a:path h="13178282" w="24635206">
                  <a:moveTo>
                    <a:pt x="24635206" y="0"/>
                  </a:moveTo>
                  <a:lnTo>
                    <a:pt x="0" y="0"/>
                  </a:lnTo>
                  <a:lnTo>
                    <a:pt x="0" y="13178282"/>
                  </a:lnTo>
                  <a:lnTo>
                    <a:pt x="24635206" y="13178282"/>
                  </a:lnTo>
                  <a:lnTo>
                    <a:pt x="24635206" y="0"/>
                  </a:lnTo>
                  <a:close/>
                </a:path>
              </a:pathLst>
            </a:custGeom>
            <a:blipFill>
              <a:blip r:embed="rId3"/>
              <a:stretch>
                <a:fillRect l="0" t="-11864" r="0" b="-1186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43097" y="7904575"/>
            <a:ext cx="11540096" cy="213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</a:t>
            </a: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eça nosso escritório de Relações Internacionais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295455" y="333360"/>
            <a:ext cx="12797906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Internacionais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57798" t="0" r="-157798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1125516" y="2473737"/>
            <a:ext cx="1499160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13291" y="6611898"/>
            <a:ext cx="1741767" cy="1123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+210 universidades parceiras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985221" y="2282181"/>
            <a:ext cx="1797906" cy="4139628"/>
          </a:xfrm>
          <a:custGeom>
            <a:avLst/>
            <a:gdLst/>
            <a:ahLst/>
            <a:cxnLst/>
            <a:rect r="r" b="b" t="t" l="l"/>
            <a:pathLst>
              <a:path h="4139628" w="1797906">
                <a:moveTo>
                  <a:pt x="0" y="0"/>
                </a:moveTo>
                <a:lnTo>
                  <a:pt x="1797907" y="0"/>
                </a:lnTo>
                <a:lnTo>
                  <a:pt x="1797907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51089" y="2205088"/>
            <a:ext cx="1797906" cy="4139628"/>
          </a:xfrm>
          <a:custGeom>
            <a:avLst/>
            <a:gdLst/>
            <a:ahLst/>
            <a:cxnLst/>
            <a:rect r="r" b="b" t="t" l="l"/>
            <a:pathLst>
              <a:path h="4139628" w="1797906">
                <a:moveTo>
                  <a:pt x="0" y="0"/>
                </a:moveTo>
                <a:lnTo>
                  <a:pt x="1797907" y="0"/>
                </a:lnTo>
                <a:lnTo>
                  <a:pt x="1797907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6484464" y="2381922"/>
            <a:ext cx="1112552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10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278138" y="6744627"/>
            <a:ext cx="1525205" cy="1114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10 opções de dupla diplomação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388785" y="2230006"/>
            <a:ext cx="1824912" cy="5504973"/>
            <a:chOff x="0" y="0"/>
            <a:chExt cx="2433216" cy="7339964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5861574"/>
              <a:ext cx="2433216" cy="1478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0"/>
                </a:lnSpc>
              </a:pPr>
              <a:r>
                <a:rPr lang="en-US" sz="2342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+40</a:t>
              </a:r>
              <a:r>
                <a:rPr lang="en-US" sz="2342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funcionários internacionais</a:t>
              </a:r>
            </a:p>
          </p:txBody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3216" cy="5519504"/>
            </a:xfrm>
            <a:custGeom>
              <a:avLst/>
              <a:gdLst/>
              <a:ahLst/>
              <a:cxnLst/>
              <a:rect r="r" b="b" t="t" l="l"/>
              <a:pathLst>
                <a:path h="5519504" w="2433216">
                  <a:moveTo>
                    <a:pt x="0" y="0"/>
                  </a:moveTo>
                  <a:lnTo>
                    <a:pt x="2433216" y="0"/>
                  </a:lnTo>
                  <a:lnTo>
                    <a:pt x="2433216" y="5519504"/>
                  </a:lnTo>
                  <a:lnTo>
                    <a:pt x="0" y="5519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57" t="0" r="-157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463072" y="396653"/>
              <a:ext cx="1572310" cy="13992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021"/>
                </a:lnSpc>
              </a:pPr>
              <a:r>
                <a:rPr lang="en-US" sz="573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+40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3609294" y="6611898"/>
            <a:ext cx="1715629" cy="1123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 programas internacionais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3554653" y="2230006"/>
            <a:ext cx="1824912" cy="4139628"/>
          </a:xfrm>
          <a:custGeom>
            <a:avLst/>
            <a:gdLst/>
            <a:ahLst/>
            <a:cxnLst/>
            <a:rect r="r" b="b" t="t" l="l"/>
            <a:pathLst>
              <a:path h="4139628" w="1824912">
                <a:moveTo>
                  <a:pt x="0" y="0"/>
                </a:moveTo>
                <a:lnTo>
                  <a:pt x="1824911" y="0"/>
                </a:lnTo>
                <a:lnTo>
                  <a:pt x="1824911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3911084" y="2381922"/>
            <a:ext cx="1112050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3197295" y="2230006"/>
            <a:ext cx="1824912" cy="4139628"/>
            <a:chOff x="0" y="0"/>
            <a:chExt cx="2433216" cy="551950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433216" cy="5519504"/>
            </a:xfrm>
            <a:custGeom>
              <a:avLst/>
              <a:gdLst/>
              <a:ahLst/>
              <a:cxnLst/>
              <a:rect r="r" b="b" t="t" l="l"/>
              <a:pathLst>
                <a:path h="5519504" w="2433216">
                  <a:moveTo>
                    <a:pt x="0" y="0"/>
                  </a:moveTo>
                  <a:lnTo>
                    <a:pt x="2433216" y="0"/>
                  </a:lnTo>
                  <a:lnTo>
                    <a:pt x="2433216" y="5519504"/>
                  </a:lnTo>
                  <a:lnTo>
                    <a:pt x="0" y="5519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57" t="0" r="-157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451336" y="334843"/>
              <a:ext cx="1530543" cy="16799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021"/>
                </a:lnSpc>
              </a:pPr>
              <a:r>
                <a:rPr lang="en-US" sz="573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+2k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3307021" y="6562595"/>
            <a:ext cx="1605460" cy="1478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estudantes da UFU em intercâmbio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5793040" y="2251619"/>
            <a:ext cx="1824912" cy="4139628"/>
          </a:xfrm>
          <a:custGeom>
            <a:avLst/>
            <a:gdLst/>
            <a:ahLst/>
            <a:cxnLst/>
            <a:rect r="r" b="b" t="t" l="l"/>
            <a:pathLst>
              <a:path h="4139628" w="1824912">
                <a:moveTo>
                  <a:pt x="0" y="0"/>
                </a:moveTo>
                <a:lnTo>
                  <a:pt x="1824912" y="0"/>
                </a:lnTo>
                <a:lnTo>
                  <a:pt x="1824912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7" t="0" r="-157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6012492" y="4122061"/>
            <a:ext cx="1266957" cy="1268364"/>
            <a:chOff x="0" y="0"/>
            <a:chExt cx="333684" cy="33405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33684" cy="334055"/>
            </a:xfrm>
            <a:custGeom>
              <a:avLst/>
              <a:gdLst/>
              <a:ahLst/>
              <a:cxnLst/>
              <a:rect r="r" b="b" t="t" l="l"/>
              <a:pathLst>
                <a:path h="334055" w="333684">
                  <a:moveTo>
                    <a:pt x="0" y="0"/>
                  </a:moveTo>
                  <a:lnTo>
                    <a:pt x="333684" y="0"/>
                  </a:lnTo>
                  <a:lnTo>
                    <a:pt x="333684" y="334055"/>
                  </a:lnTo>
                  <a:lnTo>
                    <a:pt x="0" y="334055"/>
                  </a:lnTo>
                  <a:close/>
                </a:path>
              </a:pathLst>
            </a:custGeom>
            <a:solidFill>
              <a:srgbClr val="FFCC00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57150"/>
              <a:ext cx="333684" cy="3912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10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6156098" y="4864486"/>
            <a:ext cx="1123351" cy="166757"/>
          </a:xfrm>
          <a:custGeom>
            <a:avLst/>
            <a:gdLst/>
            <a:ahLst/>
            <a:cxnLst/>
            <a:rect r="r" b="b" t="t" l="l"/>
            <a:pathLst>
              <a:path h="166757" w="1123351">
                <a:moveTo>
                  <a:pt x="0" y="0"/>
                </a:moveTo>
                <a:lnTo>
                  <a:pt x="1123351" y="0"/>
                </a:lnTo>
                <a:lnTo>
                  <a:pt x="1123351" y="166757"/>
                </a:lnTo>
                <a:lnTo>
                  <a:pt x="0" y="1667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506563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6240071" y="4000858"/>
            <a:ext cx="955406" cy="755385"/>
          </a:xfrm>
          <a:custGeom>
            <a:avLst/>
            <a:gdLst/>
            <a:ahLst/>
            <a:cxnLst/>
            <a:rect r="r" b="b" t="t" l="l"/>
            <a:pathLst>
              <a:path h="755385" w="955406">
                <a:moveTo>
                  <a:pt x="0" y="0"/>
                </a:moveTo>
                <a:lnTo>
                  <a:pt x="955406" y="0"/>
                </a:lnTo>
                <a:lnTo>
                  <a:pt x="955406" y="755385"/>
                </a:lnTo>
                <a:lnTo>
                  <a:pt x="0" y="7553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-2841" b="-1712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5733409" y="6562595"/>
            <a:ext cx="1968729" cy="1478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+1.000</a:t>
            </a:r>
          </a:p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estudantes internacionais intercambistas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131542" y="2569671"/>
            <a:ext cx="1147907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+1k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2"/>
              <a:stretch>
                <a:fillRect l="-157798" t="0" r="-157798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214718" y="1592939"/>
            <a:ext cx="16073282" cy="8540670"/>
          </a:xfrm>
          <a:custGeom>
            <a:avLst/>
            <a:gdLst/>
            <a:ahLst/>
            <a:cxnLst/>
            <a:rect r="r" b="b" t="t" l="l"/>
            <a:pathLst>
              <a:path h="8540670" w="16073282">
                <a:moveTo>
                  <a:pt x="0" y="0"/>
                </a:moveTo>
                <a:lnTo>
                  <a:pt x="16073282" y="0"/>
                </a:lnTo>
                <a:lnTo>
                  <a:pt x="16073282" y="8540670"/>
                </a:lnTo>
                <a:lnTo>
                  <a:pt x="0" y="854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" r="0" b="-3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013157" y="436039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042382" y="4410493"/>
            <a:ext cx="1032783" cy="985752"/>
            <a:chOff x="0" y="0"/>
            <a:chExt cx="1377044" cy="131433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-38637" t="-76" r="-38645" b="-87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785425" y="2587652"/>
            <a:ext cx="878950" cy="1058955"/>
          </a:xfrm>
          <a:custGeom>
            <a:avLst/>
            <a:gdLst/>
            <a:ahLst/>
            <a:cxnLst/>
            <a:rect r="r" b="b" t="t" l="l"/>
            <a:pathLst>
              <a:path h="1058955" w="878950">
                <a:moveTo>
                  <a:pt x="0" y="0"/>
                </a:moveTo>
                <a:lnTo>
                  <a:pt x="878951" y="0"/>
                </a:lnTo>
                <a:lnTo>
                  <a:pt x="878951" y="1058954"/>
                </a:lnTo>
                <a:lnTo>
                  <a:pt x="0" y="10589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4808966" y="2630267"/>
            <a:ext cx="831870" cy="793988"/>
            <a:chOff x="0" y="0"/>
            <a:chExt cx="1109160" cy="105865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3670" y="883"/>
              <a:ext cx="1061704" cy="1056906"/>
            </a:xfrm>
            <a:custGeom>
              <a:avLst/>
              <a:gdLst/>
              <a:ahLst/>
              <a:cxnLst/>
              <a:rect r="r" b="b" t="t" l="l"/>
              <a:pathLst>
                <a:path h="1056906" w="1061704">
                  <a:moveTo>
                    <a:pt x="530939" y="6"/>
                  </a:moveTo>
                  <a:cubicBezTo>
                    <a:pt x="341582" y="-883"/>
                    <a:pt x="166195" y="99701"/>
                    <a:pt x="71199" y="263531"/>
                  </a:cubicBezTo>
                  <a:cubicBezTo>
                    <a:pt x="-23797" y="427361"/>
                    <a:pt x="-23670" y="629545"/>
                    <a:pt x="71199" y="793375"/>
                  </a:cubicBezTo>
                  <a:cubicBezTo>
                    <a:pt x="166068" y="957205"/>
                    <a:pt x="341582" y="1057789"/>
                    <a:pt x="530939" y="1056900"/>
                  </a:cubicBezTo>
                  <a:cubicBezTo>
                    <a:pt x="720296" y="1057789"/>
                    <a:pt x="895683" y="957205"/>
                    <a:pt x="990552" y="793375"/>
                  </a:cubicBezTo>
                  <a:cubicBezTo>
                    <a:pt x="1085421" y="629545"/>
                    <a:pt x="1085421" y="427361"/>
                    <a:pt x="990552" y="263531"/>
                  </a:cubicBezTo>
                  <a:cubicBezTo>
                    <a:pt x="895683" y="99701"/>
                    <a:pt x="720296" y="-883"/>
                    <a:pt x="530939" y="6"/>
                  </a:cubicBezTo>
                  <a:close/>
                </a:path>
              </a:pathLst>
            </a:custGeom>
            <a:blipFill>
              <a:blip r:embed="rId11"/>
              <a:stretch>
                <a:fillRect l="-38627" t="-83" r="-38638" b="-81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251712" y="5783901"/>
            <a:ext cx="1005962" cy="1211978"/>
          </a:xfrm>
          <a:custGeom>
            <a:avLst/>
            <a:gdLst/>
            <a:ahLst/>
            <a:cxnLst/>
            <a:rect r="r" b="b" t="t" l="l"/>
            <a:pathLst>
              <a:path h="1211978" w="1005962">
                <a:moveTo>
                  <a:pt x="0" y="0"/>
                </a:moveTo>
                <a:lnTo>
                  <a:pt x="1005962" y="0"/>
                </a:lnTo>
                <a:lnTo>
                  <a:pt x="1005962" y="1211978"/>
                </a:lnTo>
                <a:lnTo>
                  <a:pt x="0" y="12119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6278654" y="5830087"/>
            <a:ext cx="952078" cy="908723"/>
            <a:chOff x="0" y="0"/>
            <a:chExt cx="1269438" cy="121163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27099" y="1009"/>
              <a:ext cx="1215120" cy="1209688"/>
            </a:xfrm>
            <a:custGeom>
              <a:avLst/>
              <a:gdLst/>
              <a:ahLst/>
              <a:cxnLst/>
              <a:rect r="r" b="b" t="t" l="l"/>
              <a:pathLst>
                <a:path h="1209688" w="1215120">
                  <a:moveTo>
                    <a:pt x="607647" y="7"/>
                  </a:moveTo>
                  <a:cubicBezTo>
                    <a:pt x="390858" y="-1009"/>
                    <a:pt x="190198" y="114053"/>
                    <a:pt x="81486" y="301632"/>
                  </a:cubicBezTo>
                  <a:cubicBezTo>
                    <a:pt x="-27226" y="489211"/>
                    <a:pt x="-27099" y="720478"/>
                    <a:pt x="81486" y="908057"/>
                  </a:cubicBezTo>
                  <a:cubicBezTo>
                    <a:pt x="190071" y="1095636"/>
                    <a:pt x="390858" y="1210571"/>
                    <a:pt x="607647" y="1209682"/>
                  </a:cubicBezTo>
                  <a:cubicBezTo>
                    <a:pt x="824436" y="1210698"/>
                    <a:pt x="1025096" y="1095636"/>
                    <a:pt x="1133681" y="908057"/>
                  </a:cubicBezTo>
                  <a:cubicBezTo>
                    <a:pt x="1242266" y="720478"/>
                    <a:pt x="1242266" y="489211"/>
                    <a:pt x="1133681" y="301632"/>
                  </a:cubicBezTo>
                  <a:cubicBezTo>
                    <a:pt x="1025096" y="114053"/>
                    <a:pt x="824309" y="-1009"/>
                    <a:pt x="607647" y="7"/>
                  </a:cubicBezTo>
                  <a:close/>
                </a:path>
              </a:pathLst>
            </a:custGeom>
            <a:blipFill>
              <a:blip r:embed="rId14"/>
              <a:stretch>
                <a:fillRect l="-38628" t="-83" r="-38638" b="-77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5123299" y="4059002"/>
            <a:ext cx="900315" cy="1084697"/>
          </a:xfrm>
          <a:custGeom>
            <a:avLst/>
            <a:gdLst/>
            <a:ahLst/>
            <a:cxnLst/>
            <a:rect r="r" b="b" t="t" l="l"/>
            <a:pathLst>
              <a:path h="1084697" w="900315">
                <a:moveTo>
                  <a:pt x="0" y="0"/>
                </a:moveTo>
                <a:lnTo>
                  <a:pt x="900316" y="0"/>
                </a:lnTo>
                <a:lnTo>
                  <a:pt x="900316" y="1084696"/>
                </a:lnTo>
                <a:lnTo>
                  <a:pt x="0" y="1084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147412" y="4100337"/>
            <a:ext cx="852091" cy="813289"/>
            <a:chOff x="0" y="0"/>
            <a:chExt cx="1136121" cy="10843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24368" y="883"/>
              <a:ext cx="1087406" cy="1082686"/>
            </a:xfrm>
            <a:custGeom>
              <a:avLst/>
              <a:gdLst/>
              <a:ahLst/>
              <a:cxnLst/>
              <a:rect r="r" b="b" t="t" l="l"/>
              <a:pathLst>
                <a:path h="1082686" w="1087406">
                  <a:moveTo>
                    <a:pt x="543703" y="6"/>
                  </a:moveTo>
                  <a:cubicBezTo>
                    <a:pt x="349774" y="-883"/>
                    <a:pt x="170069" y="102114"/>
                    <a:pt x="72914" y="270008"/>
                  </a:cubicBezTo>
                  <a:cubicBezTo>
                    <a:pt x="-24241" y="437902"/>
                    <a:pt x="-24368" y="644785"/>
                    <a:pt x="72914" y="812679"/>
                  </a:cubicBezTo>
                  <a:cubicBezTo>
                    <a:pt x="170196" y="980573"/>
                    <a:pt x="349774" y="1083570"/>
                    <a:pt x="543703" y="1082681"/>
                  </a:cubicBezTo>
                  <a:cubicBezTo>
                    <a:pt x="737632" y="1083443"/>
                    <a:pt x="917337" y="980573"/>
                    <a:pt x="1014492" y="812679"/>
                  </a:cubicBezTo>
                  <a:cubicBezTo>
                    <a:pt x="1111647" y="644785"/>
                    <a:pt x="1111774" y="437775"/>
                    <a:pt x="1014492" y="270008"/>
                  </a:cubicBezTo>
                  <a:cubicBezTo>
                    <a:pt x="917210" y="102241"/>
                    <a:pt x="737632" y="-883"/>
                    <a:pt x="543703" y="6"/>
                  </a:cubicBezTo>
                  <a:close/>
                </a:path>
              </a:pathLst>
            </a:custGeom>
            <a:blipFill>
              <a:blip r:embed="rId17"/>
              <a:stretch>
                <a:fillRect l="-38642" t="-81" r="-38641" b="-75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0013157" y="2087291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0042382" y="2137391"/>
            <a:ext cx="1032783" cy="985752"/>
            <a:chOff x="0" y="0"/>
            <a:chExt cx="1377044" cy="131433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18"/>
              <a:stretch>
                <a:fillRect l="-38637" t="-76" r="-38645" b="-87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3286511" y="258765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3315736" y="2637752"/>
            <a:ext cx="1032783" cy="985752"/>
            <a:chOff x="0" y="0"/>
            <a:chExt cx="1377044" cy="131433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19"/>
              <a:stretch>
                <a:fillRect l="-38637" t="-76" r="-38645" b="-87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3149820" y="-81645"/>
            <a:ext cx="14624958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Nossos acordos bilaterais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226679" y="1021414"/>
            <a:ext cx="3117494" cy="5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Por continente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6300331" y="5830087"/>
            <a:ext cx="908723" cy="908723"/>
            <a:chOff x="0" y="0"/>
            <a:chExt cx="1211630" cy="1211630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1211630" cy="1211630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31" id="31"/>
            <p:cNvSpPr txBox="true"/>
            <p:nvPr/>
          </p:nvSpPr>
          <p:spPr>
            <a:xfrm rot="0">
              <a:off x="165135" y="95964"/>
              <a:ext cx="881360" cy="325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165135" y="805852"/>
              <a:ext cx="881360" cy="325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165135" y="374028"/>
              <a:ext cx="881360" cy="4667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b="true" sz="21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33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5179352" y="4100337"/>
            <a:ext cx="803032" cy="803032"/>
            <a:chOff x="0" y="0"/>
            <a:chExt cx="1070710" cy="1070710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0" y="0"/>
              <a:ext cx="1070710" cy="1070710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145929" y="74170"/>
              <a:ext cx="778852" cy="2984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8"/>
                </a:lnSpc>
                <a:spcBef>
                  <a:spcPct val="0"/>
                </a:spcBef>
              </a:pPr>
              <a:r>
                <a:rPr lang="en-US" sz="70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145929" y="701493"/>
              <a:ext cx="778852" cy="2984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8"/>
                </a:lnSpc>
                <a:spcBef>
                  <a:spcPct val="0"/>
                </a:spcBef>
              </a:pPr>
              <a:r>
                <a:rPr lang="en-US" sz="70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145929" y="334512"/>
              <a:ext cx="778852" cy="4084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  <a:spcBef>
                  <a:spcPct val="0"/>
                </a:spcBef>
              </a:pPr>
              <a:r>
                <a:rPr lang="en-US" b="true" sz="1855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4823385" y="2625745"/>
            <a:ext cx="803032" cy="803032"/>
            <a:chOff x="0" y="0"/>
            <a:chExt cx="1070710" cy="1070710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0" y="0"/>
              <a:ext cx="1070710" cy="1070710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45" id="45"/>
            <p:cNvSpPr txBox="true"/>
            <p:nvPr/>
          </p:nvSpPr>
          <p:spPr>
            <a:xfrm rot="0">
              <a:off x="145929" y="74170"/>
              <a:ext cx="778852" cy="2984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8"/>
                </a:lnSpc>
                <a:spcBef>
                  <a:spcPct val="0"/>
                </a:spcBef>
              </a:pPr>
              <a:r>
                <a:rPr lang="en-US" sz="70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145929" y="701493"/>
              <a:ext cx="778852" cy="2984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8"/>
                </a:lnSpc>
                <a:spcBef>
                  <a:spcPct val="0"/>
                </a:spcBef>
              </a:pPr>
              <a:r>
                <a:rPr lang="en-US" sz="70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47" id="47"/>
            <p:cNvSpPr txBox="true"/>
            <p:nvPr/>
          </p:nvSpPr>
          <p:spPr>
            <a:xfrm rot="0">
              <a:off x="145929" y="334512"/>
              <a:ext cx="778852" cy="4084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  <a:spcBef>
                  <a:spcPct val="0"/>
                </a:spcBef>
              </a:pPr>
              <a:r>
                <a:rPr lang="en-US" b="true" sz="1855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20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10073397" y="2152376"/>
            <a:ext cx="970753" cy="970753"/>
            <a:chOff x="0" y="0"/>
            <a:chExt cx="1294337" cy="1294337"/>
          </a:xfrm>
        </p:grpSpPr>
        <p:grpSp>
          <p:nvGrpSpPr>
            <p:cNvPr name="Group 49" id="49"/>
            <p:cNvGrpSpPr/>
            <p:nvPr/>
          </p:nvGrpSpPr>
          <p:grpSpPr>
            <a:xfrm rot="0">
              <a:off x="0" y="0"/>
              <a:ext cx="1294337" cy="1294337"/>
              <a:chOff x="0" y="0"/>
              <a:chExt cx="812800" cy="8128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52" id="52"/>
            <p:cNvSpPr txBox="true"/>
            <p:nvPr/>
          </p:nvSpPr>
          <p:spPr>
            <a:xfrm rot="0">
              <a:off x="176407" y="93640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176407" y="851985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176407" y="402811"/>
              <a:ext cx="941522" cy="49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92"/>
                </a:lnSpc>
                <a:spcBef>
                  <a:spcPct val="0"/>
                </a:spcBef>
              </a:pPr>
              <a:r>
                <a:rPr lang="en-US" b="true" sz="2243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151</a:t>
              </a: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10073397" y="4417992"/>
            <a:ext cx="970753" cy="970753"/>
            <a:chOff x="0" y="0"/>
            <a:chExt cx="1294337" cy="1294337"/>
          </a:xfrm>
        </p:grpSpPr>
        <p:grpSp>
          <p:nvGrpSpPr>
            <p:cNvPr name="Group 56" id="56"/>
            <p:cNvGrpSpPr/>
            <p:nvPr/>
          </p:nvGrpSpPr>
          <p:grpSpPr>
            <a:xfrm rot="0">
              <a:off x="0" y="0"/>
              <a:ext cx="1294337" cy="1294337"/>
              <a:chOff x="0" y="0"/>
              <a:chExt cx="812800" cy="8128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59" id="59"/>
            <p:cNvSpPr txBox="true"/>
            <p:nvPr/>
          </p:nvSpPr>
          <p:spPr>
            <a:xfrm rot="0">
              <a:off x="176407" y="93640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60" id="60"/>
            <p:cNvSpPr txBox="true"/>
            <p:nvPr/>
          </p:nvSpPr>
          <p:spPr>
            <a:xfrm rot="0">
              <a:off x="176407" y="851985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61" id="61"/>
            <p:cNvSpPr txBox="true"/>
            <p:nvPr/>
          </p:nvSpPr>
          <p:spPr>
            <a:xfrm rot="0">
              <a:off x="176407" y="402811"/>
              <a:ext cx="941522" cy="49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92"/>
                </a:lnSpc>
                <a:spcBef>
                  <a:spcPct val="0"/>
                </a:spcBef>
              </a:pPr>
              <a:r>
                <a:rPr lang="en-US" b="true" sz="2243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5</a:t>
              </a: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13346751" y="2645252"/>
            <a:ext cx="970753" cy="970753"/>
            <a:chOff x="0" y="0"/>
            <a:chExt cx="1294337" cy="1294337"/>
          </a:xfrm>
        </p:grpSpPr>
        <p:grpSp>
          <p:nvGrpSpPr>
            <p:cNvPr name="Group 63" id="63"/>
            <p:cNvGrpSpPr/>
            <p:nvPr/>
          </p:nvGrpSpPr>
          <p:grpSpPr>
            <a:xfrm rot="0">
              <a:off x="0" y="0"/>
              <a:ext cx="1294337" cy="1294337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49"/>
                  </a:lnSpc>
                </a:pPr>
              </a:p>
            </p:txBody>
          </p:sp>
        </p:grpSp>
        <p:sp>
          <p:nvSpPr>
            <p:cNvPr name="TextBox 66" id="66"/>
            <p:cNvSpPr txBox="true"/>
            <p:nvPr/>
          </p:nvSpPr>
          <p:spPr>
            <a:xfrm rot="0">
              <a:off x="176407" y="93640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Instituições Parceiras</a:t>
              </a:r>
            </a:p>
          </p:txBody>
        </p:sp>
        <p:sp>
          <p:nvSpPr>
            <p:cNvPr name="TextBox 67" id="67"/>
            <p:cNvSpPr txBox="true"/>
            <p:nvPr/>
          </p:nvSpPr>
          <p:spPr>
            <a:xfrm rot="0">
              <a:off x="176407" y="851985"/>
              <a:ext cx="941522" cy="356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Acordos bilaterais</a:t>
              </a:r>
            </a:p>
          </p:txBody>
        </p:sp>
        <p:sp>
          <p:nvSpPr>
            <p:cNvPr name="TextBox 68" id="68"/>
            <p:cNvSpPr txBox="true"/>
            <p:nvPr/>
          </p:nvSpPr>
          <p:spPr>
            <a:xfrm rot="0">
              <a:off x="176407" y="402811"/>
              <a:ext cx="941522" cy="495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92"/>
                </a:lnSpc>
                <a:spcBef>
                  <a:spcPct val="0"/>
                </a:spcBef>
              </a:pPr>
              <a:r>
                <a:rPr lang="en-US" b="true" sz="2243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17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845081" y="880316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4407507" y="0"/>
            <a:ext cx="7248318" cy="10287000"/>
            <a:chOff x="0" y="0"/>
            <a:chExt cx="9664424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6444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64446">
                  <a:moveTo>
                    <a:pt x="0" y="0"/>
                  </a:moveTo>
                  <a:lnTo>
                    <a:pt x="9664446" y="0"/>
                  </a:lnTo>
                  <a:lnTo>
                    <a:pt x="966444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995" t="0" r="-6799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82840" y="678174"/>
            <a:ext cx="11562241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Sobre a UFU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378640" y="4668266"/>
            <a:ext cx="6827024" cy="2295587"/>
          </a:xfrm>
          <a:custGeom>
            <a:avLst/>
            <a:gdLst/>
            <a:ahLst/>
            <a:cxnLst/>
            <a:rect r="r" b="b" t="t" l="l"/>
            <a:pathLst>
              <a:path h="2295587" w="6827024">
                <a:moveTo>
                  <a:pt x="0" y="0"/>
                </a:moveTo>
                <a:lnTo>
                  <a:pt x="6827024" y="0"/>
                </a:lnTo>
                <a:lnTo>
                  <a:pt x="6827024" y="2295587"/>
                </a:lnTo>
                <a:lnTo>
                  <a:pt x="0" y="2295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69721" y="5564789"/>
            <a:ext cx="2444862" cy="713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41"/>
              </a:lnSpc>
              <a:spcBef>
                <a:spcPct val="0"/>
              </a:spcBef>
            </a:pPr>
            <a:r>
              <a:rPr lang="en-US" sz="4172" spc="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Gratuita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378640" y="1964760"/>
            <a:ext cx="6827024" cy="2295587"/>
            <a:chOff x="0" y="0"/>
            <a:chExt cx="9102699" cy="306078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102699" cy="3060783"/>
            </a:xfrm>
            <a:custGeom>
              <a:avLst/>
              <a:gdLst/>
              <a:ahLst/>
              <a:cxnLst/>
              <a:rect r="r" b="b" t="t" l="l"/>
              <a:pathLst>
                <a:path h="3060783" w="9102699">
                  <a:moveTo>
                    <a:pt x="0" y="0"/>
                  </a:moveTo>
                  <a:lnTo>
                    <a:pt x="9102699" y="0"/>
                  </a:lnTo>
                  <a:lnTo>
                    <a:pt x="9102699" y="3060783"/>
                  </a:lnTo>
                  <a:lnTo>
                    <a:pt x="0" y="3060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22409" y="1205318"/>
              <a:ext cx="1270784" cy="1078578"/>
            </a:xfrm>
            <a:custGeom>
              <a:avLst/>
              <a:gdLst/>
              <a:ahLst/>
              <a:cxnLst/>
              <a:rect r="r" b="b" t="t" l="l"/>
              <a:pathLst>
                <a:path h="1078578" w="1270784">
                  <a:moveTo>
                    <a:pt x="0" y="0"/>
                  </a:moveTo>
                  <a:lnTo>
                    <a:pt x="1270784" y="0"/>
                  </a:lnTo>
                  <a:lnTo>
                    <a:pt x="1270784" y="1078578"/>
                  </a:lnTo>
                  <a:lnTo>
                    <a:pt x="0" y="1078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793193" y="1236073"/>
              <a:ext cx="6699287" cy="9313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41"/>
                </a:lnSpc>
                <a:spcBef>
                  <a:spcPct val="0"/>
                </a:spcBef>
              </a:pPr>
              <a:r>
                <a:rPr lang="en-US" sz="4172" spc="3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Fundada em 1978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378640" y="7292759"/>
            <a:ext cx="6827024" cy="2295587"/>
            <a:chOff x="0" y="0"/>
            <a:chExt cx="9102699" cy="306078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102699" cy="3060783"/>
            </a:xfrm>
            <a:custGeom>
              <a:avLst/>
              <a:gdLst/>
              <a:ahLst/>
              <a:cxnLst/>
              <a:rect r="r" b="b" t="t" l="l"/>
              <a:pathLst>
                <a:path h="3060783" w="9102699">
                  <a:moveTo>
                    <a:pt x="0" y="0"/>
                  </a:moveTo>
                  <a:lnTo>
                    <a:pt x="9102699" y="0"/>
                  </a:lnTo>
                  <a:lnTo>
                    <a:pt x="9102699" y="3060783"/>
                  </a:lnTo>
                  <a:lnTo>
                    <a:pt x="0" y="3060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26805" y="921034"/>
              <a:ext cx="1596733" cy="1419641"/>
            </a:xfrm>
            <a:custGeom>
              <a:avLst/>
              <a:gdLst/>
              <a:ahLst/>
              <a:cxnLst/>
              <a:rect r="r" b="b" t="t" l="l"/>
              <a:pathLst>
                <a:path h="1419641" w="1596733">
                  <a:moveTo>
                    <a:pt x="0" y="0"/>
                  </a:moveTo>
                  <a:lnTo>
                    <a:pt x="1596733" y="0"/>
                  </a:lnTo>
                  <a:lnTo>
                    <a:pt x="1596733" y="1419640"/>
                  </a:lnTo>
                  <a:lnTo>
                    <a:pt x="0" y="1419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8790996" y="8089990"/>
            <a:ext cx="2002311" cy="713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41"/>
              </a:lnSpc>
              <a:spcBef>
                <a:spcPct val="0"/>
              </a:spcBef>
            </a:pPr>
            <a:r>
              <a:rPr lang="en-US" sz="4172" spc="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Pública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57798" t="0" r="-15779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999781" y="-366"/>
            <a:ext cx="15288219" cy="1054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2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Associações e Redes Internacionais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275375" y="6673367"/>
            <a:ext cx="6368515" cy="1948616"/>
            <a:chOff x="0" y="0"/>
            <a:chExt cx="3112422" cy="9523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12389" cy="952373"/>
            </a:xfrm>
            <a:custGeom>
              <a:avLst/>
              <a:gdLst/>
              <a:ahLst/>
              <a:cxnLst/>
              <a:rect r="r" b="b" t="t" l="l"/>
              <a:pathLst>
                <a:path h="952373" w="3112389">
                  <a:moveTo>
                    <a:pt x="0" y="0"/>
                  </a:moveTo>
                  <a:lnTo>
                    <a:pt x="3112389" y="0"/>
                  </a:lnTo>
                  <a:lnTo>
                    <a:pt x="3112389" y="952373"/>
                  </a:lnTo>
                  <a:lnTo>
                    <a:pt x="0" y="95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3726" r="0" b="-1372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90721" y="1984107"/>
            <a:ext cx="4485517" cy="1644057"/>
            <a:chOff x="0" y="0"/>
            <a:chExt cx="2807432" cy="10289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968" r="1" b="-1697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719368" y="3897804"/>
            <a:ext cx="4013985" cy="2189707"/>
            <a:chOff x="0" y="0"/>
            <a:chExt cx="2233512" cy="121842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33549" cy="1218438"/>
            </a:xfrm>
            <a:custGeom>
              <a:avLst/>
              <a:gdLst/>
              <a:ahLst/>
              <a:cxnLst/>
              <a:rect r="r" b="b" t="t" l="l"/>
              <a:pathLst>
                <a:path h="1218438" w="2233549">
                  <a:moveTo>
                    <a:pt x="0" y="0"/>
                  </a:moveTo>
                  <a:lnTo>
                    <a:pt x="2233549" y="0"/>
                  </a:lnTo>
                  <a:lnTo>
                    <a:pt x="2233549" y="1218438"/>
                  </a:lnTo>
                  <a:lnTo>
                    <a:pt x="0" y="121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41655" r="1" b="-41654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3171317" y="1468388"/>
            <a:ext cx="2818908" cy="2675494"/>
            <a:chOff x="0" y="0"/>
            <a:chExt cx="1464432" cy="13899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64437" cy="1389888"/>
            </a:xfrm>
            <a:custGeom>
              <a:avLst/>
              <a:gdLst/>
              <a:ahLst/>
              <a:cxnLst/>
              <a:rect r="r" b="b" t="t" l="l"/>
              <a:pathLst>
                <a:path h="1389888" w="1464437">
                  <a:moveTo>
                    <a:pt x="0" y="0"/>
                  </a:moveTo>
                  <a:lnTo>
                    <a:pt x="1464437" y="0"/>
                  </a:lnTo>
                  <a:lnTo>
                    <a:pt x="1464437" y="1389888"/>
                  </a:lnTo>
                  <a:lnTo>
                    <a:pt x="0" y="138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52" t="0" r="-1252" b="-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3908029" y="4520128"/>
            <a:ext cx="3239575" cy="3134765"/>
            <a:chOff x="0" y="0"/>
            <a:chExt cx="1498164" cy="14496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98219" cy="1449705"/>
            </a:xfrm>
            <a:custGeom>
              <a:avLst/>
              <a:gdLst/>
              <a:ahLst/>
              <a:cxnLst/>
              <a:rect r="r" b="b" t="t" l="l"/>
              <a:pathLst>
                <a:path h="1449705" w="1498219">
                  <a:moveTo>
                    <a:pt x="0" y="0"/>
                  </a:moveTo>
                  <a:lnTo>
                    <a:pt x="1498219" y="0"/>
                  </a:lnTo>
                  <a:lnTo>
                    <a:pt x="1498219" y="1449705"/>
                  </a:lnTo>
                  <a:lnTo>
                    <a:pt x="0" y="1449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1" r="3" b="-151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4188833" y="3628164"/>
            <a:ext cx="3708899" cy="2628218"/>
          </a:xfrm>
          <a:custGeom>
            <a:avLst/>
            <a:gdLst/>
            <a:ahLst/>
            <a:cxnLst/>
            <a:rect r="r" b="b" t="t" l="l"/>
            <a:pathLst>
              <a:path h="2628218" w="3708899">
                <a:moveTo>
                  <a:pt x="0" y="0"/>
                </a:moveTo>
                <a:lnTo>
                  <a:pt x="3708899" y="0"/>
                </a:lnTo>
                <a:lnTo>
                  <a:pt x="3708899" y="2628218"/>
                </a:lnTo>
                <a:lnTo>
                  <a:pt x="0" y="262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473284" y="5804439"/>
            <a:ext cx="3711137" cy="3991223"/>
          </a:xfrm>
          <a:custGeom>
            <a:avLst/>
            <a:gdLst/>
            <a:ahLst/>
            <a:cxnLst/>
            <a:rect r="r" b="b" t="t" l="l"/>
            <a:pathLst>
              <a:path h="3991223" w="3711137">
                <a:moveTo>
                  <a:pt x="0" y="0"/>
                </a:moveTo>
                <a:lnTo>
                  <a:pt x="3711137" y="0"/>
                </a:lnTo>
                <a:lnTo>
                  <a:pt x="3711137" y="3991223"/>
                </a:lnTo>
                <a:lnTo>
                  <a:pt x="0" y="3991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57798" t="0" r="-15779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512336" y="231880"/>
            <a:ext cx="13624664" cy="105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Associações e Redes Nacionais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12336" y="1461388"/>
            <a:ext cx="4039994" cy="330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2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focadas em internacionalização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172461" y="5185872"/>
            <a:ext cx="2603178" cy="954132"/>
            <a:chOff x="0" y="0"/>
            <a:chExt cx="2807432" cy="10289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6831" t="0" r="-36830" b="-4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624335" y="5593888"/>
            <a:ext cx="4680651" cy="1715579"/>
            <a:chOff x="0" y="0"/>
            <a:chExt cx="2807432" cy="102899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36" t="-16009" r="0" b="-16009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288508" y="2853619"/>
            <a:ext cx="5767907" cy="1734603"/>
          </a:xfrm>
          <a:custGeom>
            <a:avLst/>
            <a:gdLst/>
            <a:ahLst/>
            <a:cxnLst/>
            <a:rect r="r" b="b" t="t" l="l"/>
            <a:pathLst>
              <a:path h="1734603" w="5767907">
                <a:moveTo>
                  <a:pt x="0" y="0"/>
                </a:moveTo>
                <a:lnTo>
                  <a:pt x="5767907" y="0"/>
                </a:lnTo>
                <a:lnTo>
                  <a:pt x="5767907" y="1734603"/>
                </a:lnTo>
                <a:lnTo>
                  <a:pt x="0" y="1734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611187" y="3061412"/>
            <a:ext cx="4371969" cy="4371969"/>
          </a:xfrm>
          <a:custGeom>
            <a:avLst/>
            <a:gdLst/>
            <a:ahLst/>
            <a:cxnLst/>
            <a:rect r="r" b="b" t="t" l="l"/>
            <a:pathLst>
              <a:path h="4371969" w="4371969">
                <a:moveTo>
                  <a:pt x="0" y="0"/>
                </a:moveTo>
                <a:lnTo>
                  <a:pt x="4371969" y="0"/>
                </a:lnTo>
                <a:lnTo>
                  <a:pt x="4371969" y="4371969"/>
                </a:lnTo>
                <a:lnTo>
                  <a:pt x="0" y="4371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14302" y="3901509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20" y="0"/>
                </a:lnTo>
                <a:lnTo>
                  <a:pt x="4588220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74515" y="4502904"/>
            <a:ext cx="3467793" cy="1171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Ass</a:t>
            </a: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inatura de Memorando de Entendimento (MoU)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119700" y="3901509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19" y="0"/>
                </a:lnTo>
                <a:lnTo>
                  <a:pt x="4588219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72122" y="6065244"/>
            <a:ext cx="3672580" cy="781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Acordo específico</a:t>
            </a:r>
          </a:p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de cooperação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604834" y="6065281"/>
            <a:ext cx="3672581" cy="390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Dupla diplomação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022198" y="3926373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19" y="0"/>
                </a:lnTo>
                <a:lnTo>
                  <a:pt x="4588219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77519" y="4698212"/>
            <a:ext cx="3672581" cy="781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Coorientações</a:t>
            </a:r>
          </a:p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(Programas de Tutela)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508019" y="4748573"/>
            <a:ext cx="3672580" cy="1952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5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Mobilidade de estudantes, técnicos, funcionários, pesquisadores e professores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271831" y="1094511"/>
            <a:ext cx="14338586" cy="2140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95"/>
              </a:lnSpc>
            </a:pPr>
            <a:r>
              <a:rPr lang="en-US" sz="614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Como podem</a:t>
            </a:r>
            <a:r>
              <a:rPr lang="en-US" sz="614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os colaborar internacionalmente?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0"/>
            <a:ext cx="2731587" cy="10287000"/>
            <a:chOff x="0" y="0"/>
            <a:chExt cx="3642116" cy="13716000"/>
          </a:xfrm>
        </p:grpSpPr>
        <p:sp>
          <p:nvSpPr>
            <p:cNvPr name="Freeform 14" id="14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5"/>
              <a:stretch>
                <a:fillRect l="-234491" t="0" r="-234491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255502" y="2402244"/>
            <a:ext cx="4351149" cy="5509791"/>
            <a:chOff x="0" y="0"/>
            <a:chExt cx="5801532" cy="73463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01586" cy="7346442"/>
            </a:xfrm>
            <a:custGeom>
              <a:avLst/>
              <a:gdLst/>
              <a:ahLst/>
              <a:cxnLst/>
              <a:rect r="r" b="b" t="t" l="l"/>
              <a:pathLst>
                <a:path h="7346442" w="5801586">
                  <a:moveTo>
                    <a:pt x="0" y="0"/>
                  </a:moveTo>
                  <a:lnTo>
                    <a:pt x="5801586" y="0"/>
                  </a:lnTo>
                  <a:lnTo>
                    <a:pt x="5801586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315" t="0" r="-1331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987149" y="2402244"/>
            <a:ext cx="4272151" cy="5509791"/>
            <a:chOff x="0" y="0"/>
            <a:chExt cx="5696201" cy="73463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696255" cy="7346442"/>
            </a:xfrm>
            <a:custGeom>
              <a:avLst/>
              <a:gdLst/>
              <a:ahLst/>
              <a:cxnLst/>
              <a:rect r="r" b="b" t="t" l="l"/>
              <a:pathLst>
                <a:path h="7346442" w="5696255">
                  <a:moveTo>
                    <a:pt x="0" y="0"/>
                  </a:moveTo>
                  <a:lnTo>
                    <a:pt x="5696255" y="0"/>
                  </a:lnTo>
                  <a:lnTo>
                    <a:pt x="5696255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485" t="0" r="-14484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121651" y="2402244"/>
            <a:ext cx="4351149" cy="5509791"/>
            <a:chOff x="0" y="0"/>
            <a:chExt cx="5801532" cy="73463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01586" cy="7346442"/>
            </a:xfrm>
            <a:custGeom>
              <a:avLst/>
              <a:gdLst/>
              <a:ahLst/>
              <a:cxnLst/>
              <a:rect r="r" b="b" t="t" l="l"/>
              <a:pathLst>
                <a:path h="7346442" w="5801586">
                  <a:moveTo>
                    <a:pt x="0" y="0"/>
                  </a:moveTo>
                  <a:lnTo>
                    <a:pt x="5801586" y="0"/>
                  </a:lnTo>
                  <a:lnTo>
                    <a:pt x="5801586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315" t="0" r="-13314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506073" y="306225"/>
            <a:ext cx="11617151" cy="106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 nos Rankings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0" y="13639"/>
            <a:ext cx="2731587" cy="10287000"/>
            <a:chOff x="0" y="0"/>
            <a:chExt cx="3642116" cy="13716000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6"/>
              <a:stretch>
                <a:fillRect l="-234491" t="0" r="-234491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67546" y="9258300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963114" y="0"/>
            <a:ext cx="4441785" cy="1446687"/>
            <a:chOff x="0" y="0"/>
            <a:chExt cx="7241348" cy="23585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241286" cy="2358517"/>
            </a:xfrm>
            <a:custGeom>
              <a:avLst/>
              <a:gdLst/>
              <a:ahLst/>
              <a:cxnLst/>
              <a:rect r="r" b="b" t="t" l="l"/>
              <a:pathLst>
                <a:path h="2358517" w="7241286">
                  <a:moveTo>
                    <a:pt x="0" y="0"/>
                  </a:moveTo>
                  <a:lnTo>
                    <a:pt x="7241286" y="0"/>
                  </a:lnTo>
                  <a:lnTo>
                    <a:pt x="7241286" y="2358517"/>
                  </a:lnTo>
                  <a:lnTo>
                    <a:pt x="0" y="23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037472" y="509218"/>
            <a:ext cx="10160077" cy="887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200" spc="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Relatório de</a:t>
            </a:r>
            <a:r>
              <a:rPr lang="en-US" sz="5200" spc="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progresso dos ODS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27279"/>
            <a:ext cx="2731587" cy="10287000"/>
            <a:chOff x="0" y="0"/>
            <a:chExt cx="3642116" cy="13716000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4"/>
              <a:stretch>
                <a:fillRect l="-234491" t="0" r="-234491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5400000">
            <a:off x="6861583" y="-1760404"/>
            <a:ext cx="7945243" cy="15593466"/>
          </a:xfrm>
          <a:custGeom>
            <a:avLst/>
            <a:gdLst/>
            <a:ahLst/>
            <a:cxnLst/>
            <a:rect r="r" b="b" t="t" l="l"/>
            <a:pathLst>
              <a:path h="15593466" w="7945243">
                <a:moveTo>
                  <a:pt x="0" y="0"/>
                </a:moveTo>
                <a:lnTo>
                  <a:pt x="7945243" y="0"/>
                </a:lnTo>
                <a:lnTo>
                  <a:pt x="7945243" y="15593466"/>
                </a:lnTo>
                <a:lnTo>
                  <a:pt x="0" y="15593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3741" t="-24816" r="-43086" b="-24334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51738" y="5556732"/>
            <a:ext cx="3246433" cy="3246433"/>
            <a:chOff x="0" y="0"/>
            <a:chExt cx="4328578" cy="43285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28541" cy="4328541"/>
            </a:xfrm>
            <a:custGeom>
              <a:avLst/>
              <a:gdLst/>
              <a:ahLst/>
              <a:cxnLst/>
              <a:rect r="r" b="b" t="t" l="l"/>
              <a:pathLst>
                <a:path h="4328541" w="4328541">
                  <a:moveTo>
                    <a:pt x="0" y="0"/>
                  </a:moveTo>
                  <a:lnTo>
                    <a:pt x="4328541" y="0"/>
                  </a:lnTo>
                  <a:lnTo>
                    <a:pt x="4328541" y="4328541"/>
                  </a:lnTo>
                  <a:lnTo>
                    <a:pt x="0" y="4328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363813" y="2581930"/>
            <a:ext cx="2474074" cy="2474074"/>
            <a:chOff x="0" y="0"/>
            <a:chExt cx="3298766" cy="32987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298825" cy="3298825"/>
            </a:xfrm>
            <a:custGeom>
              <a:avLst/>
              <a:gdLst/>
              <a:ahLst/>
              <a:cxnLst/>
              <a:rect r="r" b="b" t="t" l="l"/>
              <a:pathLst>
                <a:path h="3298825" w="3298825">
                  <a:moveTo>
                    <a:pt x="0" y="0"/>
                  </a:moveTo>
                  <a:lnTo>
                    <a:pt x="3298825" y="0"/>
                  </a:lnTo>
                  <a:lnTo>
                    <a:pt x="3298825" y="3298825"/>
                  </a:lnTo>
                  <a:lnTo>
                    <a:pt x="0" y="3298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1" b="1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398236" y="6241938"/>
            <a:ext cx="2474074" cy="2474074"/>
            <a:chOff x="0" y="0"/>
            <a:chExt cx="3298766" cy="32987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98825" cy="3298825"/>
            </a:xfrm>
            <a:custGeom>
              <a:avLst/>
              <a:gdLst/>
              <a:ahLst/>
              <a:cxnLst/>
              <a:rect r="r" b="b" t="t" l="l"/>
              <a:pathLst>
                <a:path h="3298825" w="3298825">
                  <a:moveTo>
                    <a:pt x="0" y="0"/>
                  </a:moveTo>
                  <a:lnTo>
                    <a:pt x="3298825" y="0"/>
                  </a:lnTo>
                  <a:lnTo>
                    <a:pt x="3298825" y="3298825"/>
                  </a:lnTo>
                  <a:lnTo>
                    <a:pt x="0" y="3298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1" b="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4845081" y="8803164"/>
            <a:ext cx="3112038" cy="910271"/>
            <a:chOff x="0" y="0"/>
            <a:chExt cx="4149384" cy="12136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529720" y="2253030"/>
            <a:ext cx="2890470" cy="2890470"/>
            <a:chOff x="0" y="0"/>
            <a:chExt cx="3853960" cy="38539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853942" cy="3853942"/>
            </a:xfrm>
            <a:custGeom>
              <a:avLst/>
              <a:gdLst/>
              <a:ahLst/>
              <a:cxnLst/>
              <a:rect r="r" b="b" t="t" l="l"/>
              <a:pathLst>
                <a:path h="3853942" w="3853942">
                  <a:moveTo>
                    <a:pt x="0" y="0"/>
                  </a:moveTo>
                  <a:lnTo>
                    <a:pt x="3853942" y="0"/>
                  </a:lnTo>
                  <a:lnTo>
                    <a:pt x="3853942" y="3853942"/>
                  </a:lnTo>
                  <a:lnTo>
                    <a:pt x="0" y="385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363813" y="635449"/>
            <a:ext cx="14868807" cy="1103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19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 alguns de nossos projetos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86623" y="6277868"/>
            <a:ext cx="4104056" cy="2439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58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</a:t>
            </a: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encedora global do prêmio “Melhor Uso de Tecnologia” no NASA Space Apps Challenge, a </a:t>
            </a:r>
            <a:r>
              <a:rPr lang="en-US" sz="1800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42 Quake Heroes</a:t>
            </a: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visa detectar com precisão o início de eventos sísmicos em Marte e na Lua usando dados de velocidade do solo. Utiliza uma rede neural profunda (DNN) baseada na arquitetura U-Net, inicialmente projetada para tarefas de segmentação de imagens.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628386" y="6341802"/>
            <a:ext cx="4049034" cy="1638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58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</a:t>
            </a:r>
            <a:r>
              <a:rPr lang="en-US" sz="1800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Tucano Aerodesign </a:t>
            </a: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é a equipe de aerodesign da Universidade Federal de Uberlândia (UFU), dedicada ao desenvolvimento e construção de aeronaves em escala para desafios de competições de engenharia.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086623" y="2802173"/>
            <a:ext cx="4104056" cy="1638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58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</a:t>
            </a:r>
            <a:r>
              <a:rPr lang="en-US" sz="1800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EP</a:t>
            </a:r>
            <a:r>
              <a:rPr lang="en-US" sz="1800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 (Equipe de Propulsão e Tecnologia Aeroespacial)</a:t>
            </a: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Projeto de extensão da Universidade Federal de Uberlândia (UFU) voltado ao desenvolvimento de foguetes experimentais e promoção do modelismo espacial no Brasil.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628386" y="2802173"/>
            <a:ext cx="4049034" cy="1904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58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 </a:t>
            </a:r>
            <a:r>
              <a:rPr lang="en-US" sz="1800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WinGs</a:t>
            </a: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visa incentivar meninas a se engajarem em Ciências, Tecnologia, Engenharia e Matemática (STEM). Ao promover atividades práticas e educacionais, o projeto busca quebrar as barreiras sociais e culturais que limitam a participação feminina nessas áreas.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0" y="0"/>
            <a:ext cx="2731587" cy="10287000"/>
            <a:chOff x="0" y="0"/>
            <a:chExt cx="3642116" cy="13716000"/>
          </a:xfrm>
        </p:grpSpPr>
        <p:sp>
          <p:nvSpPr>
            <p:cNvPr name="Freeform 18" id="18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7"/>
              <a:stretch>
                <a:fillRect l="-234491" t="0" r="-234491" b="0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083781" y="317943"/>
            <a:ext cx="8592229" cy="1103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 o nosso site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35463"/>
            <a:ext cx="2731587" cy="10287000"/>
            <a:chOff x="0" y="0"/>
            <a:chExt cx="3642116" cy="13716000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34491" t="0" r="-234491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302799" y="9237746"/>
            <a:ext cx="3302125" cy="49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0"/>
              </a:lnSpc>
            </a:pPr>
            <a:r>
              <a:rPr lang="en-US" sz="2586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dri.ufu.br"/>
              </a:rPr>
              <a:t>https://dri.ufu.br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968798" y="1742059"/>
            <a:ext cx="8350404" cy="7339889"/>
          </a:xfrm>
          <a:custGeom>
            <a:avLst/>
            <a:gdLst/>
            <a:ahLst/>
            <a:cxnLst/>
            <a:rect r="r" b="b" t="t" l="l"/>
            <a:pathLst>
              <a:path h="7339889" w="8350404">
                <a:moveTo>
                  <a:pt x="0" y="0"/>
                </a:moveTo>
                <a:lnTo>
                  <a:pt x="8350404" y="0"/>
                </a:lnTo>
                <a:lnTo>
                  <a:pt x="8350404" y="7339889"/>
                </a:lnTo>
                <a:lnTo>
                  <a:pt x="0" y="7339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385" t="-8938" r="-42878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2663622"/>
            <a:ext cx="18288000" cy="10845222"/>
            <a:chOff x="0" y="0"/>
            <a:chExt cx="24384000" cy="14460296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384000" cy="14460347"/>
            </a:xfrm>
            <a:custGeom>
              <a:avLst/>
              <a:gdLst/>
              <a:ahLst/>
              <a:cxnLst/>
              <a:rect r="r" b="b" t="t" l="l"/>
              <a:pathLst>
                <a:path h="14460347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4460347"/>
                  </a:lnTo>
                  <a:lnTo>
                    <a:pt x="24384000" y="14460347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0" t="-5805" r="0" b="-580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78603" y="8366737"/>
            <a:ext cx="6794636" cy="1678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1"/>
              </a:lnSpc>
            </a:pPr>
            <a:r>
              <a:rPr lang="en-US" sz="5992" spc="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Muito obrigado!</a:t>
            </a:r>
          </a:p>
          <a:p>
            <a:pPr algn="l">
              <a:lnSpc>
                <a:spcPts val="5038"/>
              </a:lnSpc>
            </a:pPr>
            <a:r>
              <a:rPr lang="en-US" sz="3600" spc="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Contato: international@ufu.br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567405" y="84537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</a:t>
            </a: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Uberlândia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0"/>
            <a:ext cx="2840811" cy="10256384"/>
            <a:chOff x="0" y="0"/>
            <a:chExt cx="3787748" cy="136751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87775" cy="13675178"/>
            </a:xfrm>
            <a:custGeom>
              <a:avLst/>
              <a:gdLst/>
              <a:ahLst/>
              <a:cxnLst/>
              <a:rect r="r" b="b" t="t" l="l"/>
              <a:pathLst>
                <a:path h="13675178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675178"/>
                  </a:lnTo>
                  <a:lnTo>
                    <a:pt x="0" y="13675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0166" t="0" r="-250166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693274" y="9000110"/>
            <a:ext cx="11104959" cy="594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u="sng">
                <a:solidFill>
                  <a:srgbClr val="0000FF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youtu.be/BoeozkNWwHw?si=dB-l85EBoYeLOXFc"/>
              </a:rPr>
              <a:t>https://www.youtube.com/watch?v=mLvM_WXJk0I</a:t>
            </a:r>
          </a:p>
        </p:txBody>
      </p:sp>
      <p:pic>
        <p:nvPicPr>
          <p:cNvPr name="Picture 8" id="8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3693274" y="1380590"/>
            <a:ext cx="13416679" cy="75409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40811" y="0"/>
            <a:ext cx="8079562" cy="9728053"/>
          </a:xfrm>
          <a:custGeom>
            <a:avLst/>
            <a:gdLst/>
            <a:ahLst/>
            <a:cxnLst/>
            <a:rect r="r" b="b" t="t" l="l"/>
            <a:pathLst>
              <a:path h="9728053" w="8079562">
                <a:moveTo>
                  <a:pt x="0" y="0"/>
                </a:moveTo>
                <a:lnTo>
                  <a:pt x="8079562" y="0"/>
                </a:lnTo>
                <a:lnTo>
                  <a:pt x="8079562" y="9728053"/>
                </a:lnTo>
                <a:lnTo>
                  <a:pt x="0" y="972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94" t="0" r="-42747" b="-2692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707807" y="1286791"/>
            <a:ext cx="704841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Segunda maior cidade de Minas Gerais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87025" y="4059695"/>
            <a:ext cx="5669193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1º em saneamento básico em MG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173888" y="5443853"/>
            <a:ext cx="6794896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4º maior PIB entre as cidades do interior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6799046"/>
            <a:ext cx="7729975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Entre as 100 cidades mais verdes do mundo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920373" y="2675536"/>
            <a:ext cx="704841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2º cidade mineira em número de startups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80118" y="8145377"/>
            <a:ext cx="14080509" cy="423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82"/>
              </a:lnSpc>
              <a:spcBef>
                <a:spcPct val="0"/>
              </a:spcBef>
            </a:pPr>
            <a:r>
              <a:rPr lang="en-US" b="true" sz="2487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Polo univer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sitário: 2 universidades p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ú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blicas (UFU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IFTM)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v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á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rias universi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dades pr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vada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72453" y="0"/>
            <a:ext cx="11778182" cy="9473136"/>
          </a:xfrm>
          <a:custGeom>
            <a:avLst/>
            <a:gdLst/>
            <a:ahLst/>
            <a:cxnLst/>
            <a:rect r="r" b="b" t="t" l="l"/>
            <a:pathLst>
              <a:path h="9473136" w="11778182">
                <a:moveTo>
                  <a:pt x="0" y="0"/>
                </a:moveTo>
                <a:lnTo>
                  <a:pt x="11778182" y="0"/>
                </a:lnTo>
                <a:lnTo>
                  <a:pt x="11778182" y="9473136"/>
                </a:lnTo>
                <a:lnTo>
                  <a:pt x="0" y="947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826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93945" y="8124212"/>
            <a:ext cx="7345060" cy="1790705"/>
          </a:xfrm>
          <a:custGeom>
            <a:avLst/>
            <a:gdLst/>
            <a:ahLst/>
            <a:cxnLst/>
            <a:rect r="r" b="b" t="t" l="l"/>
            <a:pathLst>
              <a:path h="1790705" w="7345060">
                <a:moveTo>
                  <a:pt x="0" y="0"/>
                </a:moveTo>
                <a:lnTo>
                  <a:pt x="7345060" y="0"/>
                </a:lnTo>
                <a:lnTo>
                  <a:pt x="7345060" y="1790705"/>
                </a:lnTo>
                <a:lnTo>
                  <a:pt x="0" y="1790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23151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650635" y="2103127"/>
            <a:ext cx="278584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Aeroporto local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34000" y="4709167"/>
            <a:ext cx="4690374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Temperatura média: 23º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368205" y="3168022"/>
            <a:ext cx="4190066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Tarifa zero em transporte público para estudantes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0071" y="6016721"/>
            <a:ext cx="617626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Fácil acesso a várias rodovias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55315" y="784323"/>
            <a:ext cx="9296715" cy="9285093"/>
            <a:chOff x="0" y="0"/>
            <a:chExt cx="12395620" cy="1238012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395581" cy="12380087"/>
            </a:xfrm>
            <a:custGeom>
              <a:avLst/>
              <a:gdLst/>
              <a:ahLst/>
              <a:cxnLst/>
              <a:rect r="r" b="b" t="t" l="l"/>
              <a:pathLst>
                <a:path h="12380087" w="12395581">
                  <a:moveTo>
                    <a:pt x="0" y="0"/>
                  </a:moveTo>
                  <a:lnTo>
                    <a:pt x="12395581" y="0"/>
                  </a:lnTo>
                  <a:lnTo>
                    <a:pt x="12395581" y="12380087"/>
                  </a:lnTo>
                  <a:lnTo>
                    <a:pt x="0" y="12380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" r="0" b="-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45924"/>
            <a:ext cx="2840811" cy="10287000"/>
            <a:chOff x="0" y="0"/>
            <a:chExt cx="3787748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1062" t="0" r="-25106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5018942" y="5777979"/>
            <a:ext cx="279094" cy="660580"/>
          </a:xfrm>
          <a:custGeom>
            <a:avLst/>
            <a:gdLst/>
            <a:ahLst/>
            <a:cxnLst/>
            <a:rect r="r" b="b" t="t" l="l"/>
            <a:pathLst>
              <a:path h="660580" w="279094">
                <a:moveTo>
                  <a:pt x="0" y="0"/>
                </a:moveTo>
                <a:lnTo>
                  <a:pt x="279094" y="0"/>
                </a:lnTo>
                <a:lnTo>
                  <a:pt x="279094" y="660580"/>
                </a:lnTo>
                <a:lnTo>
                  <a:pt x="0" y="660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18" t="0" r="-718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95455" y="343357"/>
            <a:ext cx="5877849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Nossos campi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33483" y="4584675"/>
            <a:ext cx="3770919" cy="93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61"/>
              </a:lnSpc>
            </a:pPr>
            <a:r>
              <a:rPr lang="en-US" sz="4972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UBERLÂNDIA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392907" y="1903704"/>
            <a:ext cx="5827329" cy="6747434"/>
          </a:xfrm>
          <a:custGeom>
            <a:avLst/>
            <a:gdLst/>
            <a:ahLst/>
            <a:cxnLst/>
            <a:rect r="r" b="b" t="t" l="l"/>
            <a:pathLst>
              <a:path h="6747434" w="5827329">
                <a:moveTo>
                  <a:pt x="0" y="0"/>
                </a:moveTo>
                <a:lnTo>
                  <a:pt x="5827329" y="0"/>
                </a:lnTo>
                <a:lnTo>
                  <a:pt x="5827329" y="6747434"/>
                </a:lnTo>
                <a:lnTo>
                  <a:pt x="0" y="6747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37" t="0" r="-13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392907" y="8747024"/>
            <a:ext cx="5827329" cy="6747434"/>
          </a:xfrm>
          <a:custGeom>
            <a:avLst/>
            <a:gdLst/>
            <a:ahLst/>
            <a:cxnLst/>
            <a:rect r="r" b="b" t="t" l="l"/>
            <a:pathLst>
              <a:path h="6747434" w="5827329">
                <a:moveTo>
                  <a:pt x="0" y="0"/>
                </a:moveTo>
                <a:lnTo>
                  <a:pt x="5827329" y="0"/>
                </a:lnTo>
                <a:lnTo>
                  <a:pt x="5827329" y="6747433"/>
                </a:lnTo>
                <a:lnTo>
                  <a:pt x="0" y="6747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37" t="0" r="-137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960879" y="10069416"/>
            <a:ext cx="6547002" cy="1602742"/>
            <a:chOff x="0" y="0"/>
            <a:chExt cx="8729336" cy="21369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729345" cy="2137029"/>
            </a:xfrm>
            <a:custGeom>
              <a:avLst/>
              <a:gdLst/>
              <a:ahLst/>
              <a:cxnLst/>
              <a:rect r="r" b="b" t="t" l="l"/>
              <a:pathLst>
                <a:path h="2137029" w="8729345">
                  <a:moveTo>
                    <a:pt x="0" y="0"/>
                  </a:moveTo>
                  <a:lnTo>
                    <a:pt x="8729345" y="0"/>
                  </a:lnTo>
                  <a:lnTo>
                    <a:pt x="8729345" y="2137029"/>
                  </a:lnTo>
                  <a:lnTo>
                    <a:pt x="0" y="2137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201985" r="0" b="-201983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392907" y="9741741"/>
            <a:ext cx="6114974" cy="1149226"/>
            <a:chOff x="0" y="0"/>
            <a:chExt cx="8153298" cy="153230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53273" cy="1532255"/>
            </a:xfrm>
            <a:custGeom>
              <a:avLst/>
              <a:gdLst/>
              <a:ahLst/>
              <a:cxnLst/>
              <a:rect r="r" b="b" t="t" l="l"/>
              <a:pathLst>
                <a:path h="1532255" w="8153273">
                  <a:moveTo>
                    <a:pt x="0" y="0"/>
                  </a:moveTo>
                  <a:lnTo>
                    <a:pt x="8153273" y="0"/>
                  </a:lnTo>
                  <a:lnTo>
                    <a:pt x="8153273" y="1532255"/>
                  </a:lnTo>
                  <a:lnTo>
                    <a:pt x="0" y="1532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285949" r="0" b="-285952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4864539" y="2217392"/>
            <a:ext cx="2884066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Educação Física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460148" y="3278193"/>
            <a:ext cx="1692846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Glória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017459" y="4403941"/>
            <a:ext cx="257822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Santa Mônica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159330" y="5582049"/>
            <a:ext cx="229448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Umuarama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897912" y="6760157"/>
            <a:ext cx="2817317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Monte Carmelo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922805" y="7888869"/>
            <a:ext cx="276753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Patos de Minas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435926" y="8946144"/>
            <a:ext cx="174128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Pontal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733835" y="1908550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733835" y="3052967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751204" y="4207049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733835" y="5352826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733835" y="6498603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703877" y="7644379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6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703877" y="8785424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7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52158" y="9142695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649527" y="2198019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344823" y="2529740"/>
            <a:ext cx="4100423" cy="964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Glória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(685 hectares)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649527" y="4018497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344823" y="4346282"/>
            <a:ext cx="4236175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Capim Branco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(373 hectares)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649527" y="5838975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344824" y="6167587"/>
            <a:ext cx="4236174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Água Limpa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(670 hectares)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649527" y="7659452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344824" y="8034503"/>
            <a:ext cx="4378687" cy="1326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Reserva Ecológica do Panga (+400 hectares)</a:t>
            </a:r>
          </a:p>
          <a:p>
            <a:pPr algn="ctr">
              <a:lnSpc>
                <a:spcPts val="356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295455" y="333360"/>
            <a:ext cx="9149791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Instalações ao ar livre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15307"/>
            <a:ext cx="2840811" cy="10287000"/>
            <a:chOff x="0" y="0"/>
            <a:chExt cx="3787748" cy="1371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062" t="0" r="-251062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8266322"/>
            <a:chOff x="0" y="0"/>
            <a:chExt cx="24384000" cy="110217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021822"/>
            </a:xfrm>
            <a:custGeom>
              <a:avLst/>
              <a:gdLst/>
              <a:ahLst/>
              <a:cxnLst/>
              <a:rect r="r" b="b" t="t" l="l"/>
              <a:pathLst>
                <a:path h="11021822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021822"/>
                  </a:lnTo>
                  <a:lnTo>
                    <a:pt x="0" y="110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2222" r="0" b="-1222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0" b="2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64920" y="8678697"/>
            <a:ext cx="11540096" cy="1044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Conheça nossa instituição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t="0" r="-550419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823922" y="2274165"/>
            <a:ext cx="13345881" cy="4347522"/>
          </a:xfrm>
          <a:custGeom>
            <a:avLst/>
            <a:gdLst/>
            <a:ahLst/>
            <a:cxnLst/>
            <a:rect r="r" b="b" t="t" l="l"/>
            <a:pathLst>
              <a:path h="4347522" w="13345881">
                <a:moveTo>
                  <a:pt x="0" y="0"/>
                </a:moveTo>
                <a:lnTo>
                  <a:pt x="13345881" y="0"/>
                </a:lnTo>
                <a:lnTo>
                  <a:pt x="13345881" y="4347522"/>
                </a:lnTo>
                <a:lnTo>
                  <a:pt x="0" y="4347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" t="0" r="-6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00333" y="2519494"/>
            <a:ext cx="707002" cy="698164"/>
          </a:xfrm>
          <a:custGeom>
            <a:avLst/>
            <a:gdLst/>
            <a:ahLst/>
            <a:cxnLst/>
            <a:rect r="r" b="b" t="t" l="l"/>
            <a:pathLst>
              <a:path h="698164" w="707002">
                <a:moveTo>
                  <a:pt x="0" y="0"/>
                </a:moveTo>
                <a:lnTo>
                  <a:pt x="707002" y="0"/>
                </a:lnTo>
                <a:lnTo>
                  <a:pt x="707002" y="698164"/>
                </a:lnTo>
                <a:lnTo>
                  <a:pt x="0" y="698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38193" y="2592973"/>
            <a:ext cx="791023" cy="685224"/>
          </a:xfrm>
          <a:custGeom>
            <a:avLst/>
            <a:gdLst/>
            <a:ahLst/>
            <a:cxnLst/>
            <a:rect r="r" b="b" t="t" l="l"/>
            <a:pathLst>
              <a:path h="685224" w="791023">
                <a:moveTo>
                  <a:pt x="0" y="0"/>
                </a:moveTo>
                <a:lnTo>
                  <a:pt x="791023" y="0"/>
                </a:lnTo>
                <a:lnTo>
                  <a:pt x="791023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13987" y="2592973"/>
            <a:ext cx="794462" cy="685224"/>
          </a:xfrm>
          <a:custGeom>
            <a:avLst/>
            <a:gdLst/>
            <a:ahLst/>
            <a:cxnLst/>
            <a:rect r="r" b="b" t="t" l="l"/>
            <a:pathLst>
              <a:path h="685224" w="794462">
                <a:moveTo>
                  <a:pt x="0" y="0"/>
                </a:moveTo>
                <a:lnTo>
                  <a:pt x="794462" y="0"/>
                </a:lnTo>
                <a:lnTo>
                  <a:pt x="794462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69382" y="2545592"/>
            <a:ext cx="638700" cy="645967"/>
          </a:xfrm>
          <a:custGeom>
            <a:avLst/>
            <a:gdLst/>
            <a:ahLst/>
            <a:cxnLst/>
            <a:rect r="r" b="b" t="t" l="l"/>
            <a:pathLst>
              <a:path h="645967" w="638700">
                <a:moveTo>
                  <a:pt x="0" y="0"/>
                </a:moveTo>
                <a:lnTo>
                  <a:pt x="638699" y="0"/>
                </a:lnTo>
                <a:lnTo>
                  <a:pt x="638699" y="645967"/>
                </a:lnTo>
                <a:lnTo>
                  <a:pt x="0" y="645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295455" y="333360"/>
            <a:ext cx="12338249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Nossos níveis educacionais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58557" y="3723923"/>
            <a:ext cx="248834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Educação primária e básica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58557" y="6770376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ESEBA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436785" y="7529887"/>
            <a:ext cx="1731893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eseba.ufu.br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37291" y="7529887"/>
            <a:ext cx="1502880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estes.ufu.br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37240" y="7804577"/>
            <a:ext cx="2488348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prograd.ufu.br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172439" y="8177918"/>
            <a:ext cx="2854842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ufu.br/pos-graduacao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44557" y="6802729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749169" y="6770376"/>
            <a:ext cx="3064491" cy="797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0884" indent="-250442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Licenciatura</a:t>
            </a:r>
          </a:p>
          <a:p>
            <a:pPr algn="l" marL="500884" indent="-250442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Bacharelado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172439" y="6802729"/>
            <a:ext cx="2997364" cy="1191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0885" indent="-250443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Especialização</a:t>
            </a:r>
          </a:p>
          <a:p>
            <a:pPr algn="l" marL="500885" indent="-250443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Mestrado</a:t>
            </a:r>
          </a:p>
          <a:p>
            <a:pPr algn="l" marL="500885" indent="-250443" lvl="1">
              <a:lnSpc>
                <a:spcPts val="3247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Douturado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08194" y="3723923"/>
            <a:ext cx="2561074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Ensino técnico e treinamento vocacional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858106" y="3885356"/>
            <a:ext cx="2706223" cy="99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Programas de graduação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563491" y="3723923"/>
            <a:ext cx="2215260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Programas de Pós-graduação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DAHBHcGjWrI</dc:identifier>
  <dcterms:modified xsi:type="dcterms:W3CDTF">2011-08-01T06:04:30Z</dcterms:modified>
  <cp:revision>1</cp:revision>
  <dc:title>bem vindos à ufu - site português</dc:title>
</cp:coreProperties>
</file>