
<file path=[Content_Types].xml><?xml version="1.0" encoding="utf-8"?>
<Types xmlns="http://schemas.openxmlformats.org/package/2006/content-types">
  <Default Extension="xml" ContentType="application/vnd.openxmlformats-officedocument.presentationml.presentation.main+xml"/>
  <Default Extension="jpeg" ContentType="image/jpeg"/>
  <Default Extension="png" ContentType="image/png"/>
  <Default Extension="svg" ContentType="image/svg+xml"/>
  <Default Extension="fntdata" ContentType="application/x-fontdata"/>
  <Default Extension="rels" ContentType="application/vnd.openxmlformats-package.relationship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slideLayouts/slideLayout7.xml" ContentType="application/vnd.openxmlformats-officedocument.presentationml.slideLayout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viewProps.xml" ContentType="application/vnd.openxmlformats-officedocument.presentationml.viewProps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tableStyles.xml" ContentType="application/vnd.openxmlformats-officedocument.presentationml.tableStyles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&#65279;<?xml version="1.0" encoding="utf-8"?><Relationships xmlns="http://schemas.openxmlformats.org/package/2006/relationships"><Relationship Type="http://schemas.openxmlformats.org/officeDocument/2006/relationships/officeDocument" Target="/ppt/presentation.xml" Id="rId1" /><Relationship Type="http://schemas.openxmlformats.org/package/2006/relationships/metadata/thumbnail" Target="/docProps/thumbnail.jpeg" Id="rId2" /><Relationship Type="http://schemas.openxmlformats.org/package/2006/relationships/metadata/core-properties" Target="/docProps/core.xml" Id="rId3" /><Relationship Type="http://schemas.openxmlformats.org/officeDocument/2006/relationships/extended-properties" Target="/docProps/app.xml" Id="rId4" 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true" saveSubsetFonts="1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</p:sldIdLst>
  <p:sldSz cx="18288000" cy="10287000"/>
  <p:notesSz cx="6858000" cy="9144000"/>
  <p:embeddedFontLst>
    <p:embeddedFont>
      <p:font typeface="Mosse Thai Bold" panose="00000500000000000000" charset="1"/>
      <p:regular r:id="rId38"/>
    </p:embeddedFont>
    <p:embeddedFont>
      <p:font typeface="Mosse Thai" panose="00000500000000000000" charset="1"/>
      <p:regular r:id="rId39"/>
    </p:embeddedFont>
    <p:embeddedFont>
      <p:font typeface="Century Gothic Paneuropean" panose="020B0502020202020204" charset="1"/>
      <p:regular r:id="rId40"/>
    </p:embeddedFont>
    <p:embeddedFont>
      <p:font typeface="Calibri (MS)" panose="020F0502020204030204" charset="1"/>
      <p:regular r:id="rId41"/>
    </p:embeddedFont>
    <p:embeddedFont>
      <p:font typeface="Century Gothic Paneuropean Bold" panose="020B0702020202020204" charset="1"/>
      <p:regular r:id="rId42"/>
    </p:embeddedFont>
    <p:embeddedFont>
      <p:font typeface="Calibri (MS) Bold" panose="020F0702030404030204" charset="1"/>
      <p:regular r:id="rId43"/>
    </p:embeddedFont>
    <p:embeddedFont>
      <p:font typeface="Calibri (MS) Bold Italics" panose="020F07020304040A0204" charset="1"/>
      <p:regular r:id="rId4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Relationship Type="http://schemas.openxmlformats.org/officeDocument/2006/relationships/slide" Target="/ppt/slides/slide5.xml" Id="rId10" /><Relationship Type="http://schemas.openxmlformats.org/officeDocument/2006/relationships/slide" Target="/ppt/slides/slide6.xml" Id="rId11" /><Relationship Type="http://schemas.openxmlformats.org/officeDocument/2006/relationships/slide" Target="/ppt/slides/slide7.xml" Id="rId12" /><Relationship Type="http://schemas.openxmlformats.org/officeDocument/2006/relationships/slide" Target="/ppt/slides/slide8.xml" Id="rId13" /><Relationship Type="http://schemas.openxmlformats.org/officeDocument/2006/relationships/slide" Target="/ppt/slides/slide9.xml" Id="rId14" /><Relationship Type="http://schemas.openxmlformats.org/officeDocument/2006/relationships/slide" Target="/ppt/slides/slide10.xml" Id="rId15" /><Relationship Type="http://schemas.openxmlformats.org/officeDocument/2006/relationships/slide" Target="/ppt/slides/slide11.xml" Id="rId16" /><Relationship Type="http://schemas.openxmlformats.org/officeDocument/2006/relationships/slide" Target="/ppt/slides/slide12.xml" Id="rId17" /><Relationship Type="http://schemas.openxmlformats.org/officeDocument/2006/relationships/slide" Target="/ppt/slides/slide13.xml" Id="rId18" /><Relationship Type="http://schemas.openxmlformats.org/officeDocument/2006/relationships/slide" Target="/ppt/slides/slide14.xml" Id="rId19" /><Relationship Type="http://schemas.openxmlformats.org/officeDocument/2006/relationships/presProps" Target="/ppt/presProps.xml" Id="rId2" /><Relationship Type="http://schemas.openxmlformats.org/officeDocument/2006/relationships/slide" Target="/ppt/slides/slide15.xml" Id="rId20" /><Relationship Type="http://schemas.openxmlformats.org/officeDocument/2006/relationships/slide" Target="/ppt/slides/slide16.xml" Id="rId21" /><Relationship Type="http://schemas.openxmlformats.org/officeDocument/2006/relationships/slide" Target="/ppt/slides/slide17.xml" Id="rId22" /><Relationship Type="http://schemas.openxmlformats.org/officeDocument/2006/relationships/slide" Target="/ppt/slides/slide18.xml" Id="rId23" /><Relationship Type="http://schemas.openxmlformats.org/officeDocument/2006/relationships/slide" Target="/ppt/slides/slide19.xml" Id="rId24" /><Relationship Type="http://schemas.openxmlformats.org/officeDocument/2006/relationships/slide" Target="/ppt/slides/slide20.xml" Id="rId25" /><Relationship Type="http://schemas.openxmlformats.org/officeDocument/2006/relationships/slide" Target="/ppt/slides/slide21.xml" Id="rId26" /><Relationship Type="http://schemas.openxmlformats.org/officeDocument/2006/relationships/slide" Target="/ppt/slides/slide22.xml" Id="rId27" /><Relationship Type="http://schemas.openxmlformats.org/officeDocument/2006/relationships/slide" Target="/ppt/slides/slide23.xml" Id="rId28" /><Relationship Type="http://schemas.openxmlformats.org/officeDocument/2006/relationships/slide" Target="/ppt/slides/slide24.xml" Id="rId29" /><Relationship Type="http://schemas.openxmlformats.org/officeDocument/2006/relationships/viewProps" Target="/ppt/viewProps.xml" Id="rId3" /><Relationship Type="http://schemas.openxmlformats.org/officeDocument/2006/relationships/slide" Target="/ppt/slides/slide25.xml" Id="rId30" /><Relationship Type="http://schemas.openxmlformats.org/officeDocument/2006/relationships/slide" Target="/ppt/slides/slide26.xml" Id="rId31" /><Relationship Type="http://schemas.openxmlformats.org/officeDocument/2006/relationships/slide" Target="/ppt/slides/slide27.xml" Id="rId32" /><Relationship Type="http://schemas.openxmlformats.org/officeDocument/2006/relationships/slide" Target="/ppt/slides/slide28.xml" Id="rId33" /><Relationship Type="http://schemas.openxmlformats.org/officeDocument/2006/relationships/slide" Target="/ppt/slides/slide29.xml" Id="rId34" /><Relationship Type="http://schemas.openxmlformats.org/officeDocument/2006/relationships/slide" Target="/ppt/slides/slide30.xml" Id="rId35" /><Relationship Type="http://schemas.openxmlformats.org/officeDocument/2006/relationships/slide" Target="/ppt/slides/slide31.xml" Id="rId36" /><Relationship Type="http://schemas.openxmlformats.org/officeDocument/2006/relationships/slide" Target="/ppt/slides/slide32.xml" Id="rId37" /><Relationship Type="http://schemas.openxmlformats.org/officeDocument/2006/relationships/font" Target="/ppt/fonts/font38.fntdata" Id="rId38" /><Relationship Type="http://schemas.openxmlformats.org/officeDocument/2006/relationships/font" Target="/ppt/fonts/font39.fntdata" Id="rId39" /><Relationship Type="http://schemas.openxmlformats.org/officeDocument/2006/relationships/theme" Target="/ppt/theme/theme1.xml" Id="rId4" /><Relationship Type="http://schemas.openxmlformats.org/officeDocument/2006/relationships/font" Target="/ppt/fonts/font40.fntdata" Id="rId40" /><Relationship Type="http://schemas.openxmlformats.org/officeDocument/2006/relationships/font" Target="/ppt/fonts/font41.fntdata" Id="rId41" /><Relationship Type="http://schemas.openxmlformats.org/officeDocument/2006/relationships/font" Target="/ppt/fonts/font42.fntdata" Id="rId42" /><Relationship Type="http://schemas.openxmlformats.org/officeDocument/2006/relationships/font" Target="/ppt/fonts/font43.fntdata" Id="rId43" /><Relationship Type="http://schemas.openxmlformats.org/officeDocument/2006/relationships/font" Target="/ppt/fonts/font44.fntdata" Id="rId44" /><Relationship Type="http://schemas.openxmlformats.org/officeDocument/2006/relationships/tableStyles" Target="/ppt/tableStyles.xml" Id="rId5" /><Relationship Type="http://schemas.openxmlformats.org/officeDocument/2006/relationships/slide" Target="/ppt/slides/slide1.xml" Id="rId6" /><Relationship Type="http://schemas.openxmlformats.org/officeDocument/2006/relationships/slide" Target="/ppt/slides/slide2.xml" Id="rId7" /><Relationship Type="http://schemas.openxmlformats.org/officeDocument/2006/relationships/slide" Target="/ppt/slides/slide3.xml" Id="rId8" /><Relationship Type="http://schemas.openxmlformats.org/officeDocument/2006/relationships/slide" Target="/ppt/slides/slide4.xml" Id="rId9" /></Relationships>
</file>

<file path=ppt/slideLayouts/_rels/slideLayout7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&#65279;<?xml version="1.0" encoding="utf-8"?><Relationships xmlns="http://schemas.openxmlformats.org/package/2006/relationships"><Relationship Type="http://schemas.openxmlformats.org/officeDocument/2006/relationships/theme" Target="/ppt/theme/theme1.xml" Id="rId12" /><Relationship Type="http://schemas.openxmlformats.org/officeDocument/2006/relationships/slideLayout" Target="/ppt/slideLayouts/slideLayout7.xml" Id="rId7" 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5" r:id="rId7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&#65279;<?xml version="1.0" encoding="utf-8"?><Relationships xmlns="http://schemas.openxmlformats.org/package/2006/relationships"><Relationship Type="http://schemas.openxmlformats.org/officeDocument/2006/relationships/slideLayout" Target="/ppt/slideLayouts/slideLayout7.xml" Id="rId1" /><Relationship Type="http://schemas.openxmlformats.org/officeDocument/2006/relationships/image" Target="/ppt/media/image1.jpeg" Id="rId2" /><Relationship Type="http://schemas.openxmlformats.org/officeDocument/2006/relationships/image" Target="/ppt/media/image2.png" Id="rId3" /><Relationship Type="http://schemas.openxmlformats.org/officeDocument/2006/relationships/image" Target="/ppt/media/image3.png" Id="rId4" /><Relationship Type="http://schemas.openxmlformats.org/officeDocument/2006/relationships/image" Target="/ppt/media/image4.svg" Id="rId5" /><Relationship Type="http://schemas.openxmlformats.org/officeDocument/2006/relationships/image" Target="/ppt/media/image5.jpeg" Id="rId6" /><Relationship Type="http://schemas.openxmlformats.org/officeDocument/2006/relationships/image" Target="/ppt/media/image6.png" Id="rId7" /><Relationship Type="http://schemas.openxmlformats.org/officeDocument/2006/relationships/image" Target="/ppt/media/image7.png" Id="rId8" /></Relationships>
</file>

<file path=ppt/slides/_rels/slide10.xml.rels>&#65279;<?xml version="1.0" encoding="utf-8"?><Relationships xmlns="http://schemas.openxmlformats.org/package/2006/relationships"><Relationship Type="http://schemas.openxmlformats.org/officeDocument/2006/relationships/slideLayout" Target="/ppt/slideLayouts/slideLayout7.xml" Id="rId1" /><Relationship Type="http://schemas.openxmlformats.org/officeDocument/2006/relationships/image" Target="/ppt/media/image39.png" Id="rId10" /><Relationship Type="http://schemas.openxmlformats.org/officeDocument/2006/relationships/image" Target="/ppt/media/image40.svg" Id="rId11" /><Relationship Type="http://schemas.openxmlformats.org/officeDocument/2006/relationships/image" Target="/ppt/media/image41.png" Id="rId12" /><Relationship Type="http://schemas.openxmlformats.org/officeDocument/2006/relationships/image" Target="/ppt/media/image42.svg" Id="rId13" /><Relationship Type="http://schemas.openxmlformats.org/officeDocument/2006/relationships/image" Target="/ppt/media/image31.jpeg" Id="rId2" /><Relationship Type="http://schemas.openxmlformats.org/officeDocument/2006/relationships/image" Target="/ppt/media/image32.jpeg" Id="rId3" /><Relationship Type="http://schemas.openxmlformats.org/officeDocument/2006/relationships/image" Target="/ppt/media/image33.jpeg" Id="rId4" /><Relationship Type="http://schemas.openxmlformats.org/officeDocument/2006/relationships/image" Target="/ppt/media/image34.png" Id="rId5" /><Relationship Type="http://schemas.openxmlformats.org/officeDocument/2006/relationships/image" Target="/ppt/media/image35.png" Id="rId6" /><Relationship Type="http://schemas.openxmlformats.org/officeDocument/2006/relationships/image" Target="/ppt/media/image36.svg" Id="rId7" /><Relationship Type="http://schemas.openxmlformats.org/officeDocument/2006/relationships/image" Target="/ppt/media/image37.png" Id="rId8" /><Relationship Type="http://schemas.openxmlformats.org/officeDocument/2006/relationships/image" Target="/ppt/media/image38.svg" Id="rId9" /></Relationships>
</file>

<file path=ppt/slides/_rels/slide11.xml.rels>&#65279;<?xml version="1.0" encoding="utf-8"?><Relationships xmlns="http://schemas.openxmlformats.org/package/2006/relationships"><Relationship Type="http://schemas.openxmlformats.org/officeDocument/2006/relationships/slideLayout" Target="/ppt/slideLayouts/slideLayout7.xml" Id="rId1" /><Relationship Type="http://schemas.openxmlformats.org/officeDocument/2006/relationships/image" Target="/ppt/media/image48.svg" Id="rId10" /><Relationship Type="http://schemas.openxmlformats.org/officeDocument/2006/relationships/image" Target="/ppt/media/image49.png" Id="rId11" /><Relationship Type="http://schemas.openxmlformats.org/officeDocument/2006/relationships/image" Target="/ppt/media/image50.svg" Id="rId12" /><Relationship Type="http://schemas.openxmlformats.org/officeDocument/2006/relationships/image" Target="/ppt/media/image31.jpeg" Id="rId2" /><Relationship Type="http://schemas.openxmlformats.org/officeDocument/2006/relationships/image" Target="/ppt/media/image32.jpeg" Id="rId3" /><Relationship Type="http://schemas.openxmlformats.org/officeDocument/2006/relationships/image" Target="/ppt/media/image8.jpeg" Id="rId4" /><Relationship Type="http://schemas.openxmlformats.org/officeDocument/2006/relationships/image" Target="/ppt/media/image43.png" Id="rId5" /><Relationship Type="http://schemas.openxmlformats.org/officeDocument/2006/relationships/image" Target="/ppt/media/image44.svg" Id="rId6" /><Relationship Type="http://schemas.openxmlformats.org/officeDocument/2006/relationships/image" Target="/ppt/media/image45.png" Id="rId7" /><Relationship Type="http://schemas.openxmlformats.org/officeDocument/2006/relationships/image" Target="/ppt/media/image46.svg" Id="rId8" /><Relationship Type="http://schemas.openxmlformats.org/officeDocument/2006/relationships/image" Target="/ppt/media/image47.png" Id="rId9" /></Relationships>
</file>

<file path=ppt/slides/_rels/slide12.xml.rels>&#65279;<?xml version="1.0" encoding="utf-8"?><Relationships xmlns="http://schemas.openxmlformats.org/package/2006/relationships"><Relationship Type="http://schemas.openxmlformats.org/officeDocument/2006/relationships/slideLayout" Target="/ppt/slideLayouts/slideLayout7.xml" Id="rId1" /><Relationship Type="http://schemas.openxmlformats.org/officeDocument/2006/relationships/image" Target="/ppt/media/image8.jpeg" Id="rId2" /><Relationship Type="http://schemas.openxmlformats.org/officeDocument/2006/relationships/image" Target="/ppt/media/image32.jpeg" Id="rId3" /><Relationship Type="http://schemas.openxmlformats.org/officeDocument/2006/relationships/image" Target="/ppt/media/image51.png" Id="rId4" /><Relationship Type="http://schemas.openxmlformats.org/officeDocument/2006/relationships/hyperlink" Target="https://www.youtube.com/watch?v=LeZfGFKoql8" TargetMode="External" Id="rId5" /></Relationships>
</file>

<file path=ppt/slides/_rels/slide13.xml.rels>&#65279;<?xml version="1.0" encoding="utf-8"?><Relationships xmlns="http://schemas.openxmlformats.org/package/2006/relationships"><Relationship Type="http://schemas.openxmlformats.org/officeDocument/2006/relationships/slideLayout" Target="/ppt/slideLayouts/slideLayout7.xml" Id="rId1" /><Relationship Type="http://schemas.openxmlformats.org/officeDocument/2006/relationships/image" Target="/ppt/media/image58.png" Id="rId10" /><Relationship Type="http://schemas.openxmlformats.org/officeDocument/2006/relationships/image" Target="/ppt/media/image59.svg" Id="rId11" /><Relationship Type="http://schemas.openxmlformats.org/officeDocument/2006/relationships/image" Target="/ppt/media/image60.png" Id="rId12" /><Relationship Type="http://schemas.openxmlformats.org/officeDocument/2006/relationships/image" Target="/ppt/media/image61.svg" Id="rId13" /><Relationship Type="http://schemas.openxmlformats.org/officeDocument/2006/relationships/image" Target="/ppt/media/image62.png" Id="rId14" /><Relationship Type="http://schemas.openxmlformats.org/officeDocument/2006/relationships/image" Target="/ppt/media/image63.svg" Id="rId15" /><Relationship Type="http://schemas.openxmlformats.org/officeDocument/2006/relationships/image" Target="/ppt/media/image64.png" Id="rId16" /><Relationship Type="http://schemas.openxmlformats.org/officeDocument/2006/relationships/image" Target="/ppt/media/image65.svg" Id="rId17" /><Relationship Type="http://schemas.openxmlformats.org/officeDocument/2006/relationships/image" Target="/ppt/media/image52.png" Id="rId2" /><Relationship Type="http://schemas.openxmlformats.org/officeDocument/2006/relationships/image" Target="/ppt/media/image53.svg" Id="rId3" /><Relationship Type="http://schemas.openxmlformats.org/officeDocument/2006/relationships/image" Target="/ppt/media/image32.jpeg" Id="rId4" /><Relationship Type="http://schemas.openxmlformats.org/officeDocument/2006/relationships/image" Target="/ppt/media/image8.jpeg" Id="rId5" /><Relationship Type="http://schemas.openxmlformats.org/officeDocument/2006/relationships/image" Target="/ppt/media/image54.png" Id="rId6" /><Relationship Type="http://schemas.openxmlformats.org/officeDocument/2006/relationships/image" Target="/ppt/media/image55.svg" Id="rId7" /><Relationship Type="http://schemas.openxmlformats.org/officeDocument/2006/relationships/image" Target="/ppt/media/image56.png" Id="rId8" /><Relationship Type="http://schemas.openxmlformats.org/officeDocument/2006/relationships/image" Target="/ppt/media/image57.svg" Id="rId9" /></Relationships>
</file>

<file path=ppt/slides/_rels/slide14.xml.rels>&#65279;<?xml version="1.0" encoding="utf-8"?><Relationships xmlns="http://schemas.openxmlformats.org/package/2006/relationships"><Relationship Type="http://schemas.openxmlformats.org/officeDocument/2006/relationships/slideLayout" Target="/ppt/slideLayouts/slideLayout7.xml" Id="rId1" /><Relationship Type="http://schemas.openxmlformats.org/officeDocument/2006/relationships/image" Target="/ppt/media/image70.png" Id="rId10" /><Relationship Type="http://schemas.openxmlformats.org/officeDocument/2006/relationships/image" Target="/ppt/media/image71.svg" Id="rId11" /><Relationship Type="http://schemas.openxmlformats.org/officeDocument/2006/relationships/image" Target="/ppt/media/image72.png" Id="rId12" /><Relationship Type="http://schemas.openxmlformats.org/officeDocument/2006/relationships/image" Target="/ppt/media/image73.svg" Id="rId13" /><Relationship Type="http://schemas.openxmlformats.org/officeDocument/2006/relationships/image" Target="/ppt/media/image74.png" Id="rId14" /><Relationship Type="http://schemas.openxmlformats.org/officeDocument/2006/relationships/image" Target="/ppt/media/image75.svg" Id="rId15" /><Relationship Type="http://schemas.openxmlformats.org/officeDocument/2006/relationships/image" Target="/ppt/media/image76.png" Id="rId16" /><Relationship Type="http://schemas.openxmlformats.org/officeDocument/2006/relationships/image" Target="/ppt/media/image52.png" Id="rId2" /><Relationship Type="http://schemas.openxmlformats.org/officeDocument/2006/relationships/image" Target="/ppt/media/image53.svg" Id="rId3" /><Relationship Type="http://schemas.openxmlformats.org/officeDocument/2006/relationships/image" Target="/ppt/media/image32.jpeg" Id="rId4" /><Relationship Type="http://schemas.openxmlformats.org/officeDocument/2006/relationships/image" Target="/ppt/media/image8.jpeg" Id="rId5" /><Relationship Type="http://schemas.openxmlformats.org/officeDocument/2006/relationships/image" Target="/ppt/media/image66.png" Id="rId6" /><Relationship Type="http://schemas.openxmlformats.org/officeDocument/2006/relationships/image" Target="/ppt/media/image67.svg" Id="rId7" /><Relationship Type="http://schemas.openxmlformats.org/officeDocument/2006/relationships/image" Target="/ppt/media/image68.png" Id="rId8" /><Relationship Type="http://schemas.openxmlformats.org/officeDocument/2006/relationships/image" Target="/ppt/media/image69.svg" Id="rId9" /></Relationships>
</file>

<file path=ppt/slides/_rels/slide15.xml.rels>&#65279;<?xml version="1.0" encoding="utf-8"?><Relationships xmlns="http://schemas.openxmlformats.org/package/2006/relationships"><Relationship Type="http://schemas.openxmlformats.org/officeDocument/2006/relationships/slideLayout" Target="/ppt/slideLayouts/slideLayout7.xml" Id="rId1" /><Relationship Type="http://schemas.openxmlformats.org/officeDocument/2006/relationships/image" Target="/ppt/media/image32.jpeg" Id="rId2" /><Relationship Type="http://schemas.openxmlformats.org/officeDocument/2006/relationships/image" Target="/ppt/media/image8.jpeg" Id="rId3" /><Relationship Type="http://schemas.openxmlformats.org/officeDocument/2006/relationships/image" Target="/ppt/media/image77.png" Id="rId4" /><Relationship Type="http://schemas.openxmlformats.org/officeDocument/2006/relationships/image" Target="/ppt/media/image78.svg" Id="rId5" /></Relationships>
</file>

<file path=ppt/slides/_rels/slide16.xml.rels>&#65279;<?xml version="1.0" encoding="utf-8"?><Relationships xmlns="http://schemas.openxmlformats.org/package/2006/relationships"><Relationship Type="http://schemas.openxmlformats.org/officeDocument/2006/relationships/slideLayout" Target="/ppt/slideLayouts/slideLayout7.xml" Id="rId1" /><Relationship Type="http://schemas.openxmlformats.org/officeDocument/2006/relationships/image" Target="/ppt/media/image8.jpeg" Id="rId2" /><Relationship Type="http://schemas.openxmlformats.org/officeDocument/2006/relationships/image" Target="/ppt/media/image79.png" Id="rId3" /><Relationship Type="http://schemas.openxmlformats.org/officeDocument/2006/relationships/image" Target="/ppt/media/image80.png" Id="rId4" /><Relationship Type="http://schemas.openxmlformats.org/officeDocument/2006/relationships/image" Target="/ppt/media/image81.png" Id="rId5" /><Relationship Type="http://schemas.openxmlformats.org/officeDocument/2006/relationships/image" Target="/ppt/media/image82.png" Id="rId6" /><Relationship Type="http://schemas.openxmlformats.org/officeDocument/2006/relationships/image" Target="/ppt/media/image32.jpeg" Id="rId7" /></Relationships>
</file>

<file path=ppt/slides/_rels/slide17.xml.rels>&#65279;<?xml version="1.0" encoding="utf-8"?><Relationships xmlns="http://schemas.openxmlformats.org/package/2006/relationships"><Relationship Type="http://schemas.openxmlformats.org/officeDocument/2006/relationships/slideLayout" Target="/ppt/slideLayouts/slideLayout7.xml" Id="rId1" /><Relationship Type="http://schemas.openxmlformats.org/officeDocument/2006/relationships/image" Target="/ppt/media/image8.jpeg" Id="rId2" /><Relationship Type="http://schemas.openxmlformats.org/officeDocument/2006/relationships/image" Target="/ppt/media/image83.png" Id="rId3" /><Relationship Type="http://schemas.openxmlformats.org/officeDocument/2006/relationships/image" Target="/ppt/media/image32.jpeg" Id="rId4" /><Relationship Type="http://schemas.openxmlformats.org/officeDocument/2006/relationships/image" Target="/ppt/media/image84.png" Id="rId5" /></Relationships>
</file>

<file path=ppt/slides/_rels/slide18.xml.rels>&#65279;<?xml version="1.0" encoding="utf-8"?><Relationships xmlns="http://schemas.openxmlformats.org/package/2006/relationships"><Relationship Type="http://schemas.openxmlformats.org/officeDocument/2006/relationships/slideLayout" Target="/ppt/slideLayouts/slideLayout7.xml" Id="rId1" /><Relationship Type="http://schemas.openxmlformats.org/officeDocument/2006/relationships/image" Target="/ppt/media/image32.jpeg" Id="rId2" /><Relationship Type="http://schemas.openxmlformats.org/officeDocument/2006/relationships/image" Target="/ppt/media/image33.jpeg" Id="rId3" /><Relationship Type="http://schemas.openxmlformats.org/officeDocument/2006/relationships/image" Target="/ppt/media/image85.png" Id="rId4" /><Relationship Type="http://schemas.openxmlformats.org/officeDocument/2006/relationships/image" Target="/ppt/media/image86.png" Id="rId5" /><Relationship Type="http://schemas.openxmlformats.org/officeDocument/2006/relationships/image" Target="/ppt/media/image87.png" Id="rId6" /></Relationships>
</file>

<file path=ppt/slides/_rels/slide19.xml.rels>&#65279;<?xml version="1.0" encoding="utf-8"?><Relationships xmlns="http://schemas.openxmlformats.org/package/2006/relationships"><Relationship Type="http://schemas.openxmlformats.org/officeDocument/2006/relationships/slideLayout" Target="/ppt/slideLayouts/slideLayout7.xml" Id="rId1" /><Relationship Type="http://schemas.openxmlformats.org/officeDocument/2006/relationships/image" Target="/ppt/media/image32.jpeg" Id="rId2" /><Relationship Type="http://schemas.openxmlformats.org/officeDocument/2006/relationships/image" Target="/ppt/media/image33.jpeg" Id="rId3" /><Relationship Type="http://schemas.openxmlformats.org/officeDocument/2006/relationships/image" Target="/ppt/media/image88.png" Id="rId4" /><Relationship Type="http://schemas.openxmlformats.org/officeDocument/2006/relationships/image" Target="/ppt/media/image89.png" Id="rId5" /><Relationship Type="http://schemas.openxmlformats.org/officeDocument/2006/relationships/image" Target="/ppt/media/image90.png" Id="rId6" /><Relationship Type="http://schemas.openxmlformats.org/officeDocument/2006/relationships/image" Target="/ppt/media/image91.png" Id="rId7" /></Relationships>
</file>

<file path=ppt/slides/_rels/slide2.xml.rels>&#65279;<?xml version="1.0" encoding="utf-8"?><Relationships xmlns="http://schemas.openxmlformats.org/package/2006/relationships"><Relationship Type="http://schemas.openxmlformats.org/officeDocument/2006/relationships/slideLayout" Target="/ppt/slideLayouts/slideLayout7.xml" Id="rId1" /><Relationship Type="http://schemas.openxmlformats.org/officeDocument/2006/relationships/image" Target="/ppt/media/image16.png" Id="rId10" /><Relationship Type="http://schemas.openxmlformats.org/officeDocument/2006/relationships/image" Target="/ppt/media/image17.svg" Id="rId11" /><Relationship Type="http://schemas.openxmlformats.org/officeDocument/2006/relationships/image" Target="/ppt/media/image8.jpeg" Id="rId2" /><Relationship Type="http://schemas.openxmlformats.org/officeDocument/2006/relationships/image" Target="/ppt/media/image9.jpeg" Id="rId3" /><Relationship Type="http://schemas.openxmlformats.org/officeDocument/2006/relationships/image" Target="/ppt/media/image10.png" Id="rId4" /><Relationship Type="http://schemas.openxmlformats.org/officeDocument/2006/relationships/image" Target="/ppt/media/image11.svg" Id="rId5" /><Relationship Type="http://schemas.openxmlformats.org/officeDocument/2006/relationships/image" Target="/ppt/media/image12.png" Id="rId6" /><Relationship Type="http://schemas.openxmlformats.org/officeDocument/2006/relationships/image" Target="/ppt/media/image13.svg" Id="rId7" /><Relationship Type="http://schemas.openxmlformats.org/officeDocument/2006/relationships/image" Target="/ppt/media/image14.png" Id="rId8" /><Relationship Type="http://schemas.openxmlformats.org/officeDocument/2006/relationships/image" Target="/ppt/media/image15.svg" Id="rId9" /></Relationships>
</file>

<file path=ppt/slides/_rels/slide20.xml.rels>&#65279;<?xml version="1.0" encoding="utf-8"?><Relationships xmlns="http://schemas.openxmlformats.org/package/2006/relationships"><Relationship Type="http://schemas.openxmlformats.org/officeDocument/2006/relationships/slideLayout" Target="/ppt/slideLayouts/slideLayout7.xml" Id="rId1" /><Relationship Type="http://schemas.openxmlformats.org/officeDocument/2006/relationships/image" Target="/ppt/media/image32.jpeg" Id="rId2" /><Relationship Type="http://schemas.openxmlformats.org/officeDocument/2006/relationships/image" Target="/ppt/media/image33.jpeg" Id="rId3" /><Relationship Type="http://schemas.openxmlformats.org/officeDocument/2006/relationships/image" Target="/ppt/media/image92.png" Id="rId4" /></Relationships>
</file>

<file path=ppt/slides/_rels/slide21.xml.rels>&#65279;<?xml version="1.0" encoding="utf-8"?><Relationships xmlns="http://schemas.openxmlformats.org/package/2006/relationships"><Relationship Type="http://schemas.openxmlformats.org/officeDocument/2006/relationships/slideLayout" Target="/ppt/slideLayouts/slideLayout7.xml" Id="rId1" /><Relationship Type="http://schemas.openxmlformats.org/officeDocument/2006/relationships/image" Target="/ppt/media/image8.jpeg" Id="rId2" /><Relationship Type="http://schemas.openxmlformats.org/officeDocument/2006/relationships/image" Target="/ppt/media/image93.jpeg" Id="rId3" /></Relationships>
</file>

<file path=ppt/slides/_rels/slide22.xml.rels>&#65279;<?xml version="1.0" encoding="utf-8"?><Relationships xmlns="http://schemas.openxmlformats.org/package/2006/relationships"><Relationship Type="http://schemas.openxmlformats.org/officeDocument/2006/relationships/slideLayout" Target="/ppt/slideLayouts/slideLayout7.xml" Id="rId1" /><Relationship Type="http://schemas.openxmlformats.org/officeDocument/2006/relationships/image" Target="/ppt/media/image99.png" Id="rId10" /><Relationship Type="http://schemas.openxmlformats.org/officeDocument/2006/relationships/image" Target="/ppt/media/image100.svg" Id="rId11" /><Relationship Type="http://schemas.openxmlformats.org/officeDocument/2006/relationships/image" Target="/ppt/media/image101.png" Id="rId12" /><Relationship Type="http://schemas.openxmlformats.org/officeDocument/2006/relationships/image" Target="/ppt/media/image102.svg" Id="rId13" /><Relationship Type="http://schemas.openxmlformats.org/officeDocument/2006/relationships/image" Target="/ppt/media/image103.png" Id="rId14" /><Relationship Type="http://schemas.openxmlformats.org/officeDocument/2006/relationships/image" Target="/ppt/media/image104.png" Id="rId15" /><Relationship Type="http://schemas.openxmlformats.org/officeDocument/2006/relationships/image" Target="/ppt/media/image105.svg" Id="rId16" /><Relationship Type="http://schemas.openxmlformats.org/officeDocument/2006/relationships/image" Target="/ppt/media/image8.jpeg" Id="rId2" /><Relationship Type="http://schemas.openxmlformats.org/officeDocument/2006/relationships/image" Target="/ppt/media/image94.jpeg" Id="rId3" /><Relationship Type="http://schemas.openxmlformats.org/officeDocument/2006/relationships/image" Target="/ppt/media/image95.png" Id="rId4" /><Relationship Type="http://schemas.openxmlformats.org/officeDocument/2006/relationships/image" Target="/ppt/media/image96.svg" Id="rId5" /><Relationship Type="http://schemas.openxmlformats.org/officeDocument/2006/relationships/image" Target="/ppt/media/image97.png" Id="rId6" /><Relationship Type="http://schemas.openxmlformats.org/officeDocument/2006/relationships/image" Target="/ppt/media/image98.svg" Id="rId7" /><Relationship Type="http://schemas.openxmlformats.org/officeDocument/2006/relationships/image" Target="/ppt/media/image47.png" Id="rId8" /><Relationship Type="http://schemas.openxmlformats.org/officeDocument/2006/relationships/image" Target="/ppt/media/image48.svg" Id="rId9" /></Relationships>
</file>

<file path=ppt/slides/_rels/slide23.xml.rels>&#65279;<?xml version="1.0" encoding="utf-8"?><Relationships xmlns="http://schemas.openxmlformats.org/package/2006/relationships"><Relationship Type="http://schemas.openxmlformats.org/officeDocument/2006/relationships/slideLayout" Target="/ppt/slideLayouts/slideLayout7.xml" Id="rId1" /><Relationship Type="http://schemas.openxmlformats.org/officeDocument/2006/relationships/image" Target="/ppt/media/image112.svg" Id="rId10" /><Relationship Type="http://schemas.openxmlformats.org/officeDocument/2006/relationships/image" Target="/ppt/media/image113.png" Id="rId11" /><Relationship Type="http://schemas.openxmlformats.org/officeDocument/2006/relationships/image" Target="/ppt/media/image114.png" Id="rId12" /><Relationship Type="http://schemas.openxmlformats.org/officeDocument/2006/relationships/image" Target="/ppt/media/image115.svg" Id="rId13" /><Relationship Type="http://schemas.openxmlformats.org/officeDocument/2006/relationships/image" Target="/ppt/media/image116.png" Id="rId14" /><Relationship Type="http://schemas.openxmlformats.org/officeDocument/2006/relationships/image" Target="/ppt/media/image117.png" Id="rId15" /><Relationship Type="http://schemas.openxmlformats.org/officeDocument/2006/relationships/image" Target="/ppt/media/image118.svg" Id="rId16" /><Relationship Type="http://schemas.openxmlformats.org/officeDocument/2006/relationships/image" Target="/ppt/media/image119.png" Id="rId17" /><Relationship Type="http://schemas.openxmlformats.org/officeDocument/2006/relationships/image" Target="/ppt/media/image120.png" Id="rId18" /><Relationship Type="http://schemas.openxmlformats.org/officeDocument/2006/relationships/image" Target="/ppt/media/image121.png" Id="rId19" /><Relationship Type="http://schemas.openxmlformats.org/officeDocument/2006/relationships/image" Target="/ppt/media/image94.jpeg" Id="rId2" /><Relationship Type="http://schemas.openxmlformats.org/officeDocument/2006/relationships/image" Target="/ppt/media/image106.png" Id="rId3" /><Relationship Type="http://schemas.openxmlformats.org/officeDocument/2006/relationships/image" Target="/ppt/media/image107.svg" Id="rId4" /><Relationship Type="http://schemas.openxmlformats.org/officeDocument/2006/relationships/image" Target="/ppt/media/image8.jpeg" Id="rId5" /><Relationship Type="http://schemas.openxmlformats.org/officeDocument/2006/relationships/image" Target="/ppt/media/image108.png" Id="rId6" /><Relationship Type="http://schemas.openxmlformats.org/officeDocument/2006/relationships/image" Target="/ppt/media/image109.svg" Id="rId7" /><Relationship Type="http://schemas.openxmlformats.org/officeDocument/2006/relationships/image" Target="/ppt/media/image110.png" Id="rId8" /><Relationship Type="http://schemas.openxmlformats.org/officeDocument/2006/relationships/image" Target="/ppt/media/image111.png" Id="rId9" /></Relationships>
</file>

<file path=ppt/slides/_rels/slide24.xml.rels>&#65279;<?xml version="1.0" encoding="utf-8"?><Relationships xmlns="http://schemas.openxmlformats.org/package/2006/relationships"><Relationship Type="http://schemas.openxmlformats.org/officeDocument/2006/relationships/slideLayout" Target="/ppt/slideLayouts/slideLayout7.xml" Id="rId1" /><Relationship Type="http://schemas.openxmlformats.org/officeDocument/2006/relationships/image" Target="/ppt/media/image128.png" Id="rId10" /><Relationship Type="http://schemas.openxmlformats.org/officeDocument/2006/relationships/image" Target="/ppt/media/image8.jpeg" Id="rId2" /><Relationship Type="http://schemas.openxmlformats.org/officeDocument/2006/relationships/image" Target="/ppt/media/image94.jpeg" Id="rId3" /><Relationship Type="http://schemas.openxmlformats.org/officeDocument/2006/relationships/image" Target="/ppt/media/image122.png" Id="rId4" /><Relationship Type="http://schemas.openxmlformats.org/officeDocument/2006/relationships/image" Target="/ppt/media/image123.png" Id="rId5" /><Relationship Type="http://schemas.openxmlformats.org/officeDocument/2006/relationships/image" Target="/ppt/media/image124.png" Id="rId6" /><Relationship Type="http://schemas.openxmlformats.org/officeDocument/2006/relationships/image" Target="/ppt/media/image125.png" Id="rId7" /><Relationship Type="http://schemas.openxmlformats.org/officeDocument/2006/relationships/image" Target="/ppt/media/image126.png" Id="rId8" /><Relationship Type="http://schemas.openxmlformats.org/officeDocument/2006/relationships/image" Target="/ppt/media/image127.png" Id="rId9" /></Relationships>
</file>

<file path=ppt/slides/_rels/slide25.xml.rels>&#65279;<?xml version="1.0" encoding="utf-8"?><Relationships xmlns="http://schemas.openxmlformats.org/package/2006/relationships"><Relationship Type="http://schemas.openxmlformats.org/officeDocument/2006/relationships/slideLayout" Target="/ppt/slideLayouts/slideLayout7.xml" Id="rId1" /><Relationship Type="http://schemas.openxmlformats.org/officeDocument/2006/relationships/image" Target="/ppt/media/image8.jpeg" Id="rId2" /><Relationship Type="http://schemas.openxmlformats.org/officeDocument/2006/relationships/image" Target="/ppt/media/image94.jpeg" Id="rId3" /><Relationship Type="http://schemas.openxmlformats.org/officeDocument/2006/relationships/image" Target="/ppt/media/image129.png" Id="rId4" /><Relationship Type="http://schemas.openxmlformats.org/officeDocument/2006/relationships/image" Target="/ppt/media/image130.png" Id="rId5" /><Relationship Type="http://schemas.openxmlformats.org/officeDocument/2006/relationships/image" Target="/ppt/media/image131.png" Id="rId6" /><Relationship Type="http://schemas.openxmlformats.org/officeDocument/2006/relationships/image" Target="/ppt/media/image132.png" Id="rId7" /></Relationships>
</file>

<file path=ppt/slides/_rels/slide26.xml.rels>&#65279;<?xml version="1.0" encoding="utf-8"?><Relationships xmlns="http://schemas.openxmlformats.org/package/2006/relationships"><Relationship Type="http://schemas.openxmlformats.org/officeDocument/2006/relationships/slideLayout" Target="/ppt/slideLayouts/slideLayout7.xml" Id="rId1" /><Relationship Type="http://schemas.openxmlformats.org/officeDocument/2006/relationships/image" Target="/ppt/media/image8.jpeg" Id="rId2" /><Relationship Type="http://schemas.openxmlformats.org/officeDocument/2006/relationships/image" Target="/ppt/media/image94.jpeg" Id="rId3" /><Relationship Type="http://schemas.openxmlformats.org/officeDocument/2006/relationships/image" Target="/ppt/media/image133.png" Id="rId4" /><Relationship Type="http://schemas.openxmlformats.org/officeDocument/2006/relationships/image" Target="/ppt/media/image134.png" Id="rId5" /><Relationship Type="http://schemas.openxmlformats.org/officeDocument/2006/relationships/image" Target="/ppt/media/image135.png" Id="rId6" /></Relationships>
</file>

<file path=ppt/slides/_rels/slide27.xml.rels>&#65279;<?xml version="1.0" encoding="utf-8"?><Relationships xmlns="http://schemas.openxmlformats.org/package/2006/relationships"><Relationship Type="http://schemas.openxmlformats.org/officeDocument/2006/relationships/slideLayout" Target="/ppt/slideLayouts/slideLayout7.xml" Id="rId1" /><Relationship Type="http://schemas.openxmlformats.org/officeDocument/2006/relationships/image" Target="/ppt/media/image8.jpeg" Id="rId2" /><Relationship Type="http://schemas.openxmlformats.org/officeDocument/2006/relationships/image" Target="/ppt/media/image94.jpeg" Id="rId3" /><Relationship Type="http://schemas.openxmlformats.org/officeDocument/2006/relationships/image" Target="/ppt/media/image136.png" Id="rId4" /><Relationship Type="http://schemas.openxmlformats.org/officeDocument/2006/relationships/image" Target="/ppt/media/image137.svg" Id="rId5" /><Relationship Type="http://schemas.openxmlformats.org/officeDocument/2006/relationships/image" Target="/ppt/media/image138.png" Id="rId6" /><Relationship Type="http://schemas.openxmlformats.org/officeDocument/2006/relationships/image" Target="/ppt/media/image139.png" Id="rId7" /><Relationship Type="http://schemas.openxmlformats.org/officeDocument/2006/relationships/image" Target="/ppt/media/image140.png" Id="rId8" /></Relationships>
</file>

<file path=ppt/slides/_rels/slide28.xml.rels>&#65279;<?xml version="1.0" encoding="utf-8"?><Relationships xmlns="http://schemas.openxmlformats.org/package/2006/relationships"><Relationship Type="http://schemas.openxmlformats.org/officeDocument/2006/relationships/slideLayout" Target="/ppt/slideLayouts/slideLayout7.xml" Id="rId1" /><Relationship Type="http://schemas.openxmlformats.org/officeDocument/2006/relationships/image" Target="/ppt/media/image141.png" Id="rId2" /><Relationship Type="http://schemas.openxmlformats.org/officeDocument/2006/relationships/image" Target="/ppt/media/image142.svg" Id="rId3" /><Relationship Type="http://schemas.openxmlformats.org/officeDocument/2006/relationships/image" Target="/ppt/media/image8.jpeg" Id="rId4" /><Relationship Type="http://schemas.openxmlformats.org/officeDocument/2006/relationships/image" Target="/ppt/media/image94.jpeg" Id="rId5" /></Relationships>
</file>

<file path=ppt/slides/_rels/slide29.xml.rels>&#65279;<?xml version="1.0" encoding="utf-8"?><Relationships xmlns="http://schemas.openxmlformats.org/package/2006/relationships"><Relationship Type="http://schemas.openxmlformats.org/officeDocument/2006/relationships/slideLayout" Target="/ppt/slideLayouts/slideLayout7.xml" Id="rId1" /><Relationship Type="http://schemas.openxmlformats.org/officeDocument/2006/relationships/image" Target="/ppt/media/image8.jpeg" Id="rId2" /><Relationship Type="http://schemas.openxmlformats.org/officeDocument/2006/relationships/image" Target="/ppt/media/image143.png" Id="rId3" /><Relationship Type="http://schemas.openxmlformats.org/officeDocument/2006/relationships/image" Target="/ppt/media/image144.png" Id="rId4" /><Relationship Type="http://schemas.openxmlformats.org/officeDocument/2006/relationships/image" Target="/ppt/media/image145.png" Id="rId5" /><Relationship Type="http://schemas.openxmlformats.org/officeDocument/2006/relationships/image" Target="/ppt/media/image94.jpeg" Id="rId6" /></Relationships>
</file>

<file path=ppt/slides/_rels/slide3.xml.rels>&#65279;<?xml version="1.0" encoding="utf-8"?><Relationships xmlns="http://schemas.openxmlformats.org/package/2006/relationships"><Relationship Type="http://schemas.openxmlformats.org/officeDocument/2006/relationships/slideLayout" Target="/ppt/slideLayouts/slideLayout7.xml" Id="rId1" /><Relationship Type="http://schemas.openxmlformats.org/officeDocument/2006/relationships/image" Target="/ppt/media/image8.jpeg" Id="rId2" /><Relationship Type="http://schemas.openxmlformats.org/officeDocument/2006/relationships/image" Target="/ppt/media/image9.jpeg" Id="rId3" /><Relationship Type="http://schemas.openxmlformats.org/officeDocument/2006/relationships/image" Target="/ppt/media/image18.png" Id="rId4" /><Relationship Type="http://schemas.openxmlformats.org/officeDocument/2006/relationships/hyperlink" Target="https://youtu.be/BoeozkNWwHw?si=dB-l85EBoYeLOXFc" TargetMode="External" Id="rId5" /></Relationships>
</file>

<file path=ppt/slides/_rels/slide30.xml.rels>&#65279;<?xml version="1.0" encoding="utf-8"?><Relationships xmlns="http://schemas.openxmlformats.org/package/2006/relationships"><Relationship Type="http://schemas.openxmlformats.org/officeDocument/2006/relationships/slideLayout" Target="/ppt/slideLayouts/slideLayout7.xml" Id="rId1" /><Relationship Type="http://schemas.openxmlformats.org/officeDocument/2006/relationships/image" Target="/ppt/media/image8.jpeg" Id="rId2" /><Relationship Type="http://schemas.openxmlformats.org/officeDocument/2006/relationships/image" Target="/ppt/media/image146.png" Id="rId3" /><Relationship Type="http://schemas.openxmlformats.org/officeDocument/2006/relationships/image" Target="/ppt/media/image94.jpeg" Id="rId4" /><Relationship Type="http://schemas.openxmlformats.org/officeDocument/2006/relationships/image" Target="/ppt/media/image147.png" Id="rId5" /></Relationships>
</file>

<file path=ppt/slides/_rels/slide31.xml.rels>&#65279;<?xml version="1.0" encoding="utf-8"?><Relationships xmlns="http://schemas.openxmlformats.org/package/2006/relationships"><Relationship Type="http://schemas.openxmlformats.org/officeDocument/2006/relationships/slideLayout" Target="/ppt/slideLayouts/slideLayout7.xml" Id="rId1" /><Relationship Type="http://schemas.openxmlformats.org/officeDocument/2006/relationships/image" Target="/ppt/media/image8.jpeg" Id="rId2" /><Relationship Type="http://schemas.openxmlformats.org/officeDocument/2006/relationships/image" Target="/ppt/media/image94.jpeg" Id="rId3" /><Relationship Type="http://schemas.openxmlformats.org/officeDocument/2006/relationships/image" Target="/ppt/media/image148.png" Id="rId5" /><Relationship Type="http://schemas.openxmlformats.org/officeDocument/2006/relationships/hyperlink" Target="https://dri.ufu.br" TargetMode="External" Id="rId4" /></Relationships>
</file>

<file path=ppt/slides/_rels/slide32.xml.rels>&#65279;<?xml version="1.0" encoding="utf-8"?><Relationships xmlns="http://schemas.openxmlformats.org/package/2006/relationships"><Relationship Type="http://schemas.openxmlformats.org/officeDocument/2006/relationships/slideLayout" Target="/ppt/slideLayouts/slideLayout7.xml" Id="rId1" /><Relationship Type="http://schemas.openxmlformats.org/officeDocument/2006/relationships/image" Target="/ppt/media/image8.jpeg" Id="rId2" /><Relationship Type="http://schemas.openxmlformats.org/officeDocument/2006/relationships/image" Target="/ppt/media/image93.jpeg" Id="rId3" /></Relationships>
</file>

<file path=ppt/slides/_rels/slide4.xml.rels>&#65279;<?xml version="1.0" encoding="utf-8"?><Relationships xmlns="http://schemas.openxmlformats.org/package/2006/relationships"><Relationship Type="http://schemas.openxmlformats.org/officeDocument/2006/relationships/slideLayout" Target="/ppt/slideLayouts/slideLayout7.xml" Id="rId1" /><Relationship Type="http://schemas.openxmlformats.org/officeDocument/2006/relationships/image" Target="/ppt/media/image8.jpeg" Id="rId2" /><Relationship Type="http://schemas.openxmlformats.org/officeDocument/2006/relationships/image" Target="/ppt/media/image9.jpeg" Id="rId3" /><Relationship Type="http://schemas.openxmlformats.org/officeDocument/2006/relationships/image" Target="/ppt/media/image19.png" Id="rId4" /><Relationship Type="http://schemas.openxmlformats.org/officeDocument/2006/relationships/image" Target="/ppt/media/image20.png" Id="rId5" /><Relationship Type="http://schemas.openxmlformats.org/officeDocument/2006/relationships/image" Target="/ppt/media/image21.svg" Id="rId6" /></Relationships>
</file>

<file path=ppt/slides/_rels/slide5.xml.rels>&#65279;<?xml version="1.0" encoding="utf-8"?><Relationships xmlns="http://schemas.openxmlformats.org/package/2006/relationships"><Relationship Type="http://schemas.openxmlformats.org/officeDocument/2006/relationships/slideLayout" Target="/ppt/slideLayouts/slideLayout7.xml" Id="rId1" /><Relationship Type="http://schemas.openxmlformats.org/officeDocument/2006/relationships/image" Target="/ppt/media/image8.jpeg" Id="rId2" /><Relationship Type="http://schemas.openxmlformats.org/officeDocument/2006/relationships/image" Target="/ppt/media/image9.jpeg" Id="rId3" /><Relationship Type="http://schemas.openxmlformats.org/officeDocument/2006/relationships/image" Target="/ppt/media/image22.png" Id="rId4" /></Relationships>
</file>

<file path=ppt/slides/_rels/slide6.xml.rels>&#65279;<?xml version="1.0" encoding="utf-8"?><Relationships xmlns="http://schemas.openxmlformats.org/package/2006/relationships"><Relationship Type="http://schemas.openxmlformats.org/officeDocument/2006/relationships/slideLayout" Target="/ppt/slideLayouts/slideLayout7.xml" Id="rId1" /><Relationship Type="http://schemas.openxmlformats.org/officeDocument/2006/relationships/image" Target="/ppt/media/image8.jpeg" Id="rId2" /><Relationship Type="http://schemas.openxmlformats.org/officeDocument/2006/relationships/image" Target="/ppt/media/image9.jpeg" Id="rId3" /><Relationship Type="http://schemas.openxmlformats.org/officeDocument/2006/relationships/image" Target="/ppt/media/image23.png" Id="rId4" /><Relationship Type="http://schemas.openxmlformats.org/officeDocument/2006/relationships/image" Target="/ppt/media/image24.png" Id="rId5" /></Relationships>
</file>

<file path=ppt/slides/_rels/slide7.xml.rels>&#65279;<?xml version="1.0" encoding="utf-8"?><Relationships xmlns="http://schemas.openxmlformats.org/package/2006/relationships"><Relationship Type="http://schemas.openxmlformats.org/officeDocument/2006/relationships/slideLayout" Target="/ppt/slideLayouts/slideLayout7.xml" Id="rId1" /><Relationship Type="http://schemas.openxmlformats.org/officeDocument/2006/relationships/image" Target="/ppt/media/image8.jpeg" Id="rId2" /><Relationship Type="http://schemas.openxmlformats.org/officeDocument/2006/relationships/image" Target="/ppt/media/image9.jpeg" Id="rId3" /><Relationship Type="http://schemas.openxmlformats.org/officeDocument/2006/relationships/image" Target="/ppt/media/image25.png" Id="rId4" /><Relationship Type="http://schemas.openxmlformats.org/officeDocument/2006/relationships/image" Target="/ppt/media/image26.svg" Id="rId5" /><Relationship Type="http://schemas.openxmlformats.org/officeDocument/2006/relationships/image" Target="/ppt/media/image27.png" Id="rId6" /></Relationships>
</file>

<file path=ppt/slides/_rels/slide8.xml.rels>&#65279;<?xml version="1.0" encoding="utf-8"?><Relationships xmlns="http://schemas.openxmlformats.org/package/2006/relationships"><Relationship Type="http://schemas.openxmlformats.org/officeDocument/2006/relationships/slideLayout" Target="/ppt/slideLayouts/slideLayout7.xml" Id="rId1" /><Relationship Type="http://schemas.openxmlformats.org/officeDocument/2006/relationships/image" Target="/ppt/media/image8.jpeg" Id="rId2" /><Relationship Type="http://schemas.openxmlformats.org/officeDocument/2006/relationships/image" Target="/ppt/media/image28.png" Id="rId3" /><Relationship Type="http://schemas.openxmlformats.org/officeDocument/2006/relationships/image" Target="/ppt/media/image29.svg" Id="rId4" /><Relationship Type="http://schemas.openxmlformats.org/officeDocument/2006/relationships/image" Target="/ppt/media/image9.jpeg" Id="rId5" /></Relationships>
</file>

<file path=ppt/slides/_rels/slide9.xml.rels>&#65279;<?xml version="1.0" encoding="utf-8"?><Relationships xmlns="http://schemas.openxmlformats.org/package/2006/relationships"><Relationship Type="http://schemas.openxmlformats.org/officeDocument/2006/relationships/slideLayout" Target="/ppt/slideLayouts/slideLayout7.xml" Id="rId1" /><Relationship Type="http://schemas.openxmlformats.org/officeDocument/2006/relationships/image" Target="/ppt/media/image30.jpeg" Id="rId2" /><Relationship Type="http://schemas.openxmlformats.org/officeDocument/2006/relationships/image" Target="/ppt/media/image8.jpeg" Id="rId3" 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-162375"/>
            <a:ext cx="18427030" cy="11079252"/>
            <a:chOff x="0" y="0"/>
            <a:chExt cx="24569374" cy="14772336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4569420" cy="14772387"/>
            </a:xfrm>
            <a:custGeom>
              <a:avLst/>
              <a:gdLst/>
              <a:ahLst/>
              <a:cxnLst/>
              <a:rect r="r" b="b" t="t" l="l"/>
              <a:pathLst>
                <a:path h="14772387" w="24569420">
                  <a:moveTo>
                    <a:pt x="0" y="0"/>
                  </a:moveTo>
                  <a:lnTo>
                    <a:pt x="24569420" y="0"/>
                  </a:lnTo>
                  <a:lnTo>
                    <a:pt x="24569420" y="14772387"/>
                  </a:lnTo>
                  <a:lnTo>
                    <a:pt x="0" y="147723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23000"/>
              </a:blip>
              <a:stretch>
                <a:fillRect l="0" t="-11" r="0" b="-11"/>
              </a:stretch>
            </a:blipFill>
          </p:spPr>
        </p:sp>
      </p:grpSp>
      <p:grpSp>
        <p:nvGrpSpPr>
          <p:cNvPr name="Group 4" id="4"/>
          <p:cNvGrpSpPr/>
          <p:nvPr/>
        </p:nvGrpSpPr>
        <p:grpSpPr>
          <a:xfrm rot="0">
            <a:off x="1774287" y="7507431"/>
            <a:ext cx="2126332" cy="2440052"/>
            <a:chOff x="0" y="0"/>
            <a:chExt cx="2835109" cy="3253403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76200" y="76200"/>
              <a:ext cx="2556256" cy="2974594"/>
            </a:xfrm>
            <a:custGeom>
              <a:avLst/>
              <a:gdLst/>
              <a:ahLst/>
              <a:cxnLst/>
              <a:rect r="r" b="b" t="t" l="l"/>
              <a:pathLst>
                <a:path h="2974594" w="2556256">
                  <a:moveTo>
                    <a:pt x="1278128" y="0"/>
                  </a:moveTo>
                  <a:lnTo>
                    <a:pt x="2556256" y="743585"/>
                  </a:lnTo>
                  <a:lnTo>
                    <a:pt x="2556256" y="2230882"/>
                  </a:lnTo>
                  <a:lnTo>
                    <a:pt x="1278128" y="2974594"/>
                  </a:lnTo>
                  <a:lnTo>
                    <a:pt x="0" y="2230882"/>
                  </a:lnTo>
                  <a:lnTo>
                    <a:pt x="0" y="743585"/>
                  </a:lnTo>
                  <a:lnTo>
                    <a:pt x="1278128" y="0"/>
                  </a:lnTo>
                  <a:close/>
                </a:path>
              </a:pathLst>
            </a:custGeom>
            <a:blipFill>
              <a:blip r:embed="rId3"/>
              <a:stretch>
                <a:fillRect l="-76786" t="-2561" r="-14122" b="-6811"/>
              </a:stretch>
            </a:blipFill>
          </p:spPr>
        </p:sp>
        <p:sp>
          <p:nvSpPr>
            <p:cNvPr name="Freeform 6" id="6"/>
            <p:cNvSpPr/>
            <p:nvPr/>
          </p:nvSpPr>
          <p:spPr>
            <a:xfrm flipH="false" flipV="false" rot="0">
              <a:off x="0" y="-95"/>
              <a:ext cx="2708656" cy="3127057"/>
            </a:xfrm>
            <a:custGeom>
              <a:avLst/>
              <a:gdLst/>
              <a:ahLst/>
              <a:cxnLst/>
              <a:rect r="r" b="b" t="t" l="l"/>
              <a:pathLst>
                <a:path h="3127057" w="2708656">
                  <a:moveTo>
                    <a:pt x="1392682" y="10382"/>
                  </a:moveTo>
                  <a:lnTo>
                    <a:pt x="2670810" y="754094"/>
                  </a:lnTo>
                  <a:cubicBezTo>
                    <a:pt x="2694305" y="767683"/>
                    <a:pt x="2708656" y="792829"/>
                    <a:pt x="2708656" y="820007"/>
                  </a:cubicBezTo>
                  <a:lnTo>
                    <a:pt x="2708656" y="2307177"/>
                  </a:lnTo>
                  <a:cubicBezTo>
                    <a:pt x="2708656" y="2334355"/>
                    <a:pt x="2694178" y="2359374"/>
                    <a:pt x="2670810" y="2373090"/>
                  </a:cubicBezTo>
                  <a:lnTo>
                    <a:pt x="1392682" y="3116675"/>
                  </a:lnTo>
                  <a:cubicBezTo>
                    <a:pt x="1368933" y="3130518"/>
                    <a:pt x="1339723" y="3130518"/>
                    <a:pt x="1316101" y="3116675"/>
                  </a:cubicBezTo>
                  <a:lnTo>
                    <a:pt x="37846" y="2373090"/>
                  </a:lnTo>
                  <a:cubicBezTo>
                    <a:pt x="14478" y="2359374"/>
                    <a:pt x="0" y="2334355"/>
                    <a:pt x="0" y="2307177"/>
                  </a:cubicBezTo>
                  <a:lnTo>
                    <a:pt x="0" y="819880"/>
                  </a:lnTo>
                  <a:cubicBezTo>
                    <a:pt x="0" y="792702"/>
                    <a:pt x="14478" y="767683"/>
                    <a:pt x="37846" y="753967"/>
                  </a:cubicBezTo>
                  <a:lnTo>
                    <a:pt x="1315974" y="10382"/>
                  </a:lnTo>
                  <a:cubicBezTo>
                    <a:pt x="1339723" y="-3461"/>
                    <a:pt x="1368933" y="-3461"/>
                    <a:pt x="1392555" y="10382"/>
                  </a:cubicBezTo>
                  <a:moveTo>
                    <a:pt x="1315974" y="142081"/>
                  </a:moveTo>
                  <a:lnTo>
                    <a:pt x="1354328" y="76295"/>
                  </a:lnTo>
                  <a:lnTo>
                    <a:pt x="1392682" y="142208"/>
                  </a:lnTo>
                  <a:lnTo>
                    <a:pt x="114554" y="885793"/>
                  </a:lnTo>
                  <a:lnTo>
                    <a:pt x="76200" y="819880"/>
                  </a:lnTo>
                  <a:lnTo>
                    <a:pt x="152400" y="819880"/>
                  </a:lnTo>
                  <a:lnTo>
                    <a:pt x="152400" y="2307177"/>
                  </a:lnTo>
                  <a:lnTo>
                    <a:pt x="76200" y="2307177"/>
                  </a:lnTo>
                  <a:lnTo>
                    <a:pt x="114554" y="2241264"/>
                  </a:lnTo>
                  <a:lnTo>
                    <a:pt x="1392682" y="2984849"/>
                  </a:lnTo>
                  <a:lnTo>
                    <a:pt x="1354328" y="3050762"/>
                  </a:lnTo>
                  <a:lnTo>
                    <a:pt x="1315974" y="2984849"/>
                  </a:lnTo>
                  <a:lnTo>
                    <a:pt x="2594102" y="2241264"/>
                  </a:lnTo>
                  <a:lnTo>
                    <a:pt x="2632456" y="2307177"/>
                  </a:lnTo>
                  <a:lnTo>
                    <a:pt x="2556256" y="2307177"/>
                  </a:lnTo>
                  <a:lnTo>
                    <a:pt x="2556256" y="819880"/>
                  </a:lnTo>
                  <a:lnTo>
                    <a:pt x="2632456" y="819880"/>
                  </a:lnTo>
                  <a:lnTo>
                    <a:pt x="2594102" y="885793"/>
                  </a:lnTo>
                  <a:lnTo>
                    <a:pt x="1315974" y="142208"/>
                  </a:lnTo>
                  <a:close/>
                </a:path>
              </a:pathLst>
            </a:custGeom>
            <a:solidFill>
              <a:srgbClr val="373372"/>
            </a:solidFill>
          </p:spPr>
        </p:sp>
      </p:grpSp>
      <p:sp>
        <p:nvSpPr>
          <p:cNvPr name="Freeform 7" id="7"/>
          <p:cNvSpPr/>
          <p:nvPr/>
        </p:nvSpPr>
        <p:spPr>
          <a:xfrm flipH="false" flipV="false" rot="0">
            <a:off x="3796044" y="8468542"/>
            <a:ext cx="5970459" cy="701529"/>
          </a:xfrm>
          <a:custGeom>
            <a:avLst/>
            <a:gdLst/>
            <a:ahLst/>
            <a:cxnLst/>
            <a:rect r="r" b="b" t="t" l="l"/>
            <a:pathLst>
              <a:path h="701529" w="5970459">
                <a:moveTo>
                  <a:pt x="0" y="0"/>
                </a:moveTo>
                <a:lnTo>
                  <a:pt x="5970459" y="0"/>
                </a:lnTo>
                <a:lnTo>
                  <a:pt x="5970459" y="701530"/>
                </a:lnTo>
                <a:lnTo>
                  <a:pt x="0" y="70153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-1579" r="0" b="-1579"/>
            </a:stretch>
          </a:blipFill>
        </p:spPr>
      </p:sp>
      <p:sp>
        <p:nvSpPr>
          <p:cNvPr name="TextBox 8" id="8"/>
          <p:cNvSpPr txBox="true"/>
          <p:nvPr/>
        </p:nvSpPr>
        <p:spPr>
          <a:xfrm rot="0">
            <a:off x="579245" y="720226"/>
            <a:ext cx="10281912" cy="38861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5364"/>
              </a:lnSpc>
            </a:pPr>
            <a:r>
              <a:rPr lang="en-US" b="true" sz="12804" spc="-254">
                <a:solidFill>
                  <a:srgbClr val="373372"/>
                </a:solidFill>
                <a:latin typeface="Mosse Thai Bold"/>
                <a:ea typeface="Mosse Thai Bold"/>
                <a:cs typeface="Mosse Thai Bold"/>
                <a:sym typeface="Mosse Thai Bold"/>
              </a:rPr>
              <a:t>BEM VINDOS À UFU</a:t>
            </a:r>
          </a:p>
        </p:txBody>
      </p:sp>
      <p:grpSp>
        <p:nvGrpSpPr>
          <p:cNvPr name="Group 9" id="9"/>
          <p:cNvGrpSpPr/>
          <p:nvPr/>
        </p:nvGrpSpPr>
        <p:grpSpPr>
          <a:xfrm rot="0">
            <a:off x="1774287" y="5215509"/>
            <a:ext cx="2126332" cy="2440052"/>
            <a:chOff x="0" y="0"/>
            <a:chExt cx="2835109" cy="3253403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76200" y="76200"/>
              <a:ext cx="2556256" cy="2974594"/>
            </a:xfrm>
            <a:custGeom>
              <a:avLst/>
              <a:gdLst/>
              <a:ahLst/>
              <a:cxnLst/>
              <a:rect r="r" b="b" t="t" l="l"/>
              <a:pathLst>
                <a:path h="2974594" w="2556256">
                  <a:moveTo>
                    <a:pt x="1278128" y="0"/>
                  </a:moveTo>
                  <a:lnTo>
                    <a:pt x="2556256" y="743585"/>
                  </a:lnTo>
                  <a:lnTo>
                    <a:pt x="2556256" y="2230882"/>
                  </a:lnTo>
                  <a:lnTo>
                    <a:pt x="1278128" y="2974594"/>
                  </a:lnTo>
                  <a:lnTo>
                    <a:pt x="0" y="2230882"/>
                  </a:lnTo>
                  <a:lnTo>
                    <a:pt x="0" y="743585"/>
                  </a:lnTo>
                  <a:lnTo>
                    <a:pt x="1278128" y="0"/>
                  </a:lnTo>
                  <a:close/>
                </a:path>
              </a:pathLst>
            </a:custGeom>
            <a:blipFill>
              <a:blip r:embed="rId6"/>
              <a:stretch>
                <a:fillRect l="0" t="-9641" r="-2980" b="-23321"/>
              </a:stretch>
            </a:blipFill>
          </p:spPr>
        </p:sp>
        <p:sp>
          <p:nvSpPr>
            <p:cNvPr name="Freeform 11" id="11"/>
            <p:cNvSpPr/>
            <p:nvPr/>
          </p:nvSpPr>
          <p:spPr>
            <a:xfrm flipH="false" flipV="false" rot="0">
              <a:off x="0" y="-95"/>
              <a:ext cx="2708656" cy="3127057"/>
            </a:xfrm>
            <a:custGeom>
              <a:avLst/>
              <a:gdLst/>
              <a:ahLst/>
              <a:cxnLst/>
              <a:rect r="r" b="b" t="t" l="l"/>
              <a:pathLst>
                <a:path h="3127057" w="2708656">
                  <a:moveTo>
                    <a:pt x="1392682" y="10382"/>
                  </a:moveTo>
                  <a:lnTo>
                    <a:pt x="2670810" y="754094"/>
                  </a:lnTo>
                  <a:cubicBezTo>
                    <a:pt x="2694305" y="767683"/>
                    <a:pt x="2708656" y="792829"/>
                    <a:pt x="2708656" y="820007"/>
                  </a:cubicBezTo>
                  <a:lnTo>
                    <a:pt x="2708656" y="2307177"/>
                  </a:lnTo>
                  <a:cubicBezTo>
                    <a:pt x="2708656" y="2334355"/>
                    <a:pt x="2694178" y="2359374"/>
                    <a:pt x="2670810" y="2373090"/>
                  </a:cubicBezTo>
                  <a:lnTo>
                    <a:pt x="1392682" y="3116675"/>
                  </a:lnTo>
                  <a:cubicBezTo>
                    <a:pt x="1368933" y="3130518"/>
                    <a:pt x="1339723" y="3130518"/>
                    <a:pt x="1316101" y="3116675"/>
                  </a:cubicBezTo>
                  <a:lnTo>
                    <a:pt x="37846" y="2373090"/>
                  </a:lnTo>
                  <a:cubicBezTo>
                    <a:pt x="14478" y="2359374"/>
                    <a:pt x="0" y="2334355"/>
                    <a:pt x="0" y="2307177"/>
                  </a:cubicBezTo>
                  <a:lnTo>
                    <a:pt x="0" y="819880"/>
                  </a:lnTo>
                  <a:cubicBezTo>
                    <a:pt x="0" y="792702"/>
                    <a:pt x="14478" y="767683"/>
                    <a:pt x="37846" y="753967"/>
                  </a:cubicBezTo>
                  <a:lnTo>
                    <a:pt x="1315974" y="10382"/>
                  </a:lnTo>
                  <a:cubicBezTo>
                    <a:pt x="1339723" y="-3461"/>
                    <a:pt x="1368933" y="-3461"/>
                    <a:pt x="1392555" y="10382"/>
                  </a:cubicBezTo>
                  <a:moveTo>
                    <a:pt x="1315974" y="142081"/>
                  </a:moveTo>
                  <a:lnTo>
                    <a:pt x="1354328" y="76295"/>
                  </a:lnTo>
                  <a:lnTo>
                    <a:pt x="1392682" y="142208"/>
                  </a:lnTo>
                  <a:lnTo>
                    <a:pt x="114554" y="885793"/>
                  </a:lnTo>
                  <a:lnTo>
                    <a:pt x="76200" y="819880"/>
                  </a:lnTo>
                  <a:lnTo>
                    <a:pt x="152400" y="819880"/>
                  </a:lnTo>
                  <a:lnTo>
                    <a:pt x="152400" y="2307177"/>
                  </a:lnTo>
                  <a:lnTo>
                    <a:pt x="76200" y="2307177"/>
                  </a:lnTo>
                  <a:lnTo>
                    <a:pt x="114554" y="2241264"/>
                  </a:lnTo>
                  <a:lnTo>
                    <a:pt x="1392682" y="2984849"/>
                  </a:lnTo>
                  <a:lnTo>
                    <a:pt x="1354328" y="3050762"/>
                  </a:lnTo>
                  <a:lnTo>
                    <a:pt x="1315974" y="2984849"/>
                  </a:lnTo>
                  <a:lnTo>
                    <a:pt x="2594102" y="2241264"/>
                  </a:lnTo>
                  <a:lnTo>
                    <a:pt x="2632456" y="2307177"/>
                  </a:lnTo>
                  <a:lnTo>
                    <a:pt x="2556256" y="2307177"/>
                  </a:lnTo>
                  <a:lnTo>
                    <a:pt x="2556256" y="819880"/>
                  </a:lnTo>
                  <a:lnTo>
                    <a:pt x="2632456" y="819880"/>
                  </a:lnTo>
                  <a:lnTo>
                    <a:pt x="2594102" y="885793"/>
                  </a:lnTo>
                  <a:lnTo>
                    <a:pt x="1315974" y="142208"/>
                  </a:lnTo>
                  <a:close/>
                </a:path>
              </a:pathLst>
            </a:custGeom>
            <a:solidFill>
              <a:srgbClr val="373372"/>
            </a:solidFill>
          </p:spPr>
        </p:sp>
      </p:grpSp>
      <p:sp>
        <p:nvSpPr>
          <p:cNvPr name="Freeform 12" id="12"/>
          <p:cNvSpPr/>
          <p:nvPr/>
        </p:nvSpPr>
        <p:spPr>
          <a:xfrm flipH="false" flipV="false" rot="0">
            <a:off x="3748995" y="6179187"/>
            <a:ext cx="5970459" cy="701529"/>
          </a:xfrm>
          <a:custGeom>
            <a:avLst/>
            <a:gdLst/>
            <a:ahLst/>
            <a:cxnLst/>
            <a:rect r="r" b="b" t="t" l="l"/>
            <a:pathLst>
              <a:path h="701529" w="5970459">
                <a:moveTo>
                  <a:pt x="0" y="0"/>
                </a:moveTo>
                <a:lnTo>
                  <a:pt x="5970459" y="0"/>
                </a:lnTo>
                <a:lnTo>
                  <a:pt x="5970459" y="701529"/>
                </a:lnTo>
                <a:lnTo>
                  <a:pt x="0" y="70152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-1579" r="0" b="-1579"/>
            </a:stretch>
          </a:blipFill>
        </p:spPr>
      </p:sp>
      <p:sp>
        <p:nvSpPr>
          <p:cNvPr name="TextBox 13" id="13"/>
          <p:cNvSpPr txBox="true"/>
          <p:nvPr/>
        </p:nvSpPr>
        <p:spPr>
          <a:xfrm rot="0">
            <a:off x="3896370" y="6339452"/>
            <a:ext cx="5675710" cy="3905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240"/>
              </a:lnSpc>
            </a:pPr>
            <a:r>
              <a:rPr lang="en-US" sz="2700">
                <a:solidFill>
                  <a:srgbClr val="FFFFFF"/>
                </a:solidFill>
                <a:latin typeface="Mosse Thai"/>
                <a:ea typeface="Mosse Thai"/>
                <a:cs typeface="Mosse Thai"/>
                <a:sym typeface="Mosse Thai"/>
              </a:rPr>
              <a:t>Prof. Dr. Carlos Henrique de Carvalho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3997088" y="8619282"/>
            <a:ext cx="5722367" cy="3905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240"/>
              </a:lnSpc>
            </a:pPr>
            <a:r>
              <a:rPr lang="en-US" sz="2700">
                <a:solidFill>
                  <a:srgbClr val="FFFFFF"/>
                </a:solidFill>
                <a:latin typeface="Mosse Thai"/>
                <a:ea typeface="Mosse Thai"/>
                <a:cs typeface="Mosse Thai"/>
                <a:sym typeface="Mosse Thai"/>
              </a:rPr>
              <a:t>Profª. Dra. Catarina Machado Azeredo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7459454" y="8135423"/>
            <a:ext cx="2307050" cy="3331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466"/>
              </a:lnSpc>
            </a:pPr>
            <a:r>
              <a:rPr lang="en-US" sz="2740" spc="-54">
                <a:solidFill>
                  <a:srgbClr val="373372"/>
                </a:solidFill>
                <a:latin typeface="Mosse Thai"/>
                <a:ea typeface="Mosse Thai"/>
                <a:cs typeface="Mosse Thai"/>
                <a:sym typeface="Mosse Thai"/>
              </a:rPr>
              <a:t>VICE REITORA</a:t>
            </a:r>
          </a:p>
        </p:txBody>
      </p:sp>
      <p:grpSp>
        <p:nvGrpSpPr>
          <p:cNvPr name="Group 16" id="16"/>
          <p:cNvGrpSpPr/>
          <p:nvPr/>
        </p:nvGrpSpPr>
        <p:grpSpPr>
          <a:xfrm rot="0">
            <a:off x="6480321" y="-1233121"/>
            <a:ext cx="19025547" cy="18584688"/>
            <a:chOff x="0" y="0"/>
            <a:chExt cx="25367396" cy="24779584"/>
          </a:xfrm>
        </p:grpSpPr>
        <p:grpSp>
          <p:nvGrpSpPr>
            <p:cNvPr name="Group 17" id="17"/>
            <p:cNvGrpSpPr/>
            <p:nvPr/>
          </p:nvGrpSpPr>
          <p:grpSpPr>
            <a:xfrm rot="-1832212">
              <a:off x="10066335" y="2247869"/>
              <a:ext cx="10506388" cy="6074242"/>
              <a:chOff x="0" y="0"/>
              <a:chExt cx="411120" cy="237688"/>
            </a:xfrm>
          </p:grpSpPr>
          <p:sp>
            <p:nvSpPr>
              <p:cNvPr name="Freeform 18" id="18"/>
              <p:cNvSpPr/>
              <p:nvPr/>
            </p:nvSpPr>
            <p:spPr>
              <a:xfrm flipH="false" flipV="false" rot="0">
                <a:off x="0" y="0"/>
                <a:ext cx="411120" cy="237688"/>
              </a:xfrm>
              <a:custGeom>
                <a:avLst/>
                <a:gdLst/>
                <a:ahLst/>
                <a:cxnLst/>
                <a:rect r="r" b="b" t="t" l="l"/>
                <a:pathLst>
                  <a:path h="237688" w="411120">
                    <a:moveTo>
                      <a:pt x="0" y="0"/>
                    </a:moveTo>
                    <a:lnTo>
                      <a:pt x="411120" y="0"/>
                    </a:lnTo>
                    <a:lnTo>
                      <a:pt x="411120" y="237688"/>
                    </a:lnTo>
                    <a:lnTo>
                      <a:pt x="0" y="237688"/>
                    </a:lnTo>
                    <a:close/>
                  </a:path>
                </a:pathLst>
              </a:custGeom>
              <a:solidFill>
                <a:srgbClr val="0A2268"/>
              </a:solidFill>
            </p:spPr>
          </p:sp>
          <p:sp>
            <p:nvSpPr>
              <p:cNvPr name="TextBox 19" id="19"/>
              <p:cNvSpPr txBox="true"/>
              <p:nvPr/>
            </p:nvSpPr>
            <p:spPr>
              <a:xfrm>
                <a:off x="0" y="-9525"/>
                <a:ext cx="411120" cy="247213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771"/>
                  </a:lnSpc>
                </a:pPr>
              </a:p>
            </p:txBody>
          </p:sp>
        </p:grpSp>
        <p:grpSp>
          <p:nvGrpSpPr>
            <p:cNvPr name="Group 20" id="20"/>
            <p:cNvGrpSpPr/>
            <p:nvPr/>
          </p:nvGrpSpPr>
          <p:grpSpPr>
            <a:xfrm rot="-1832212">
              <a:off x="3026686" y="10482911"/>
              <a:ext cx="21407171" cy="9518345"/>
              <a:chOff x="0" y="0"/>
              <a:chExt cx="837673" cy="372457"/>
            </a:xfrm>
          </p:grpSpPr>
          <p:sp>
            <p:nvSpPr>
              <p:cNvPr name="Freeform 21" id="21"/>
              <p:cNvSpPr/>
              <p:nvPr/>
            </p:nvSpPr>
            <p:spPr>
              <a:xfrm flipH="false" flipV="false" rot="0">
                <a:off x="0" y="0"/>
                <a:ext cx="837673" cy="372457"/>
              </a:xfrm>
              <a:custGeom>
                <a:avLst/>
                <a:gdLst/>
                <a:ahLst/>
                <a:cxnLst/>
                <a:rect r="r" b="b" t="t" l="l"/>
                <a:pathLst>
                  <a:path h="372457" w="837673">
                    <a:moveTo>
                      <a:pt x="0" y="0"/>
                    </a:moveTo>
                    <a:lnTo>
                      <a:pt x="837673" y="0"/>
                    </a:lnTo>
                    <a:lnTo>
                      <a:pt x="837673" y="372457"/>
                    </a:lnTo>
                    <a:lnTo>
                      <a:pt x="0" y="372457"/>
                    </a:lnTo>
                    <a:close/>
                  </a:path>
                </a:pathLst>
              </a:custGeom>
              <a:solidFill>
                <a:srgbClr val="092169"/>
              </a:solidFill>
            </p:spPr>
          </p:sp>
          <p:sp>
            <p:nvSpPr>
              <p:cNvPr name="TextBox 22" id="22"/>
              <p:cNvSpPr txBox="true"/>
              <p:nvPr/>
            </p:nvSpPr>
            <p:spPr>
              <a:xfrm>
                <a:off x="0" y="-9525"/>
                <a:ext cx="837673" cy="381982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771"/>
                  </a:lnSpc>
                </a:pPr>
              </a:p>
            </p:txBody>
          </p:sp>
        </p:grpSp>
        <p:grpSp>
          <p:nvGrpSpPr>
            <p:cNvPr name="Group 23" id="23"/>
            <p:cNvGrpSpPr/>
            <p:nvPr/>
          </p:nvGrpSpPr>
          <p:grpSpPr>
            <a:xfrm rot="0">
              <a:off x="6679938" y="3583589"/>
              <a:ext cx="8779372" cy="10264282"/>
              <a:chOff x="0" y="0"/>
              <a:chExt cx="695214" cy="812800"/>
            </a:xfrm>
          </p:grpSpPr>
          <p:sp>
            <p:nvSpPr>
              <p:cNvPr name="Freeform 24" id="24"/>
              <p:cNvSpPr/>
              <p:nvPr/>
            </p:nvSpPr>
            <p:spPr>
              <a:xfrm flipH="false" flipV="false" rot="0">
                <a:off x="0" y="7024"/>
                <a:ext cx="695214" cy="798752"/>
              </a:xfrm>
              <a:custGeom>
                <a:avLst/>
                <a:gdLst/>
                <a:ahLst/>
                <a:cxnLst/>
                <a:rect r="r" b="b" t="t" l="l"/>
                <a:pathLst>
                  <a:path h="798752" w="695214">
                    <a:moveTo>
                      <a:pt x="369996" y="6064"/>
                    </a:moveTo>
                    <a:lnTo>
                      <a:pt x="672825" y="183088"/>
                    </a:lnTo>
                    <a:cubicBezTo>
                      <a:pt x="686691" y="191194"/>
                      <a:pt x="695214" y="206049"/>
                      <a:pt x="695214" y="222110"/>
                    </a:cubicBezTo>
                    <a:lnTo>
                      <a:pt x="695214" y="576642"/>
                    </a:lnTo>
                    <a:cubicBezTo>
                      <a:pt x="695214" y="592703"/>
                      <a:pt x="686691" y="607558"/>
                      <a:pt x="672825" y="615664"/>
                    </a:cubicBezTo>
                    <a:lnTo>
                      <a:pt x="369996" y="792688"/>
                    </a:lnTo>
                    <a:cubicBezTo>
                      <a:pt x="356165" y="800773"/>
                      <a:pt x="339049" y="800773"/>
                      <a:pt x="325218" y="792688"/>
                    </a:cubicBezTo>
                    <a:lnTo>
                      <a:pt x="22389" y="615664"/>
                    </a:lnTo>
                    <a:cubicBezTo>
                      <a:pt x="8523" y="607558"/>
                      <a:pt x="0" y="592703"/>
                      <a:pt x="0" y="576642"/>
                    </a:cubicBezTo>
                    <a:lnTo>
                      <a:pt x="0" y="222110"/>
                    </a:lnTo>
                    <a:cubicBezTo>
                      <a:pt x="0" y="206049"/>
                      <a:pt x="8523" y="191194"/>
                      <a:pt x="22389" y="183088"/>
                    </a:cubicBezTo>
                    <a:lnTo>
                      <a:pt x="325218" y="6064"/>
                    </a:lnTo>
                    <a:cubicBezTo>
                      <a:pt x="339049" y="-2021"/>
                      <a:pt x="356165" y="-2021"/>
                      <a:pt x="369996" y="6064"/>
                    </a:cubicBezTo>
                    <a:close/>
                  </a:path>
                </a:pathLst>
              </a:custGeom>
              <a:ln w="190500" cap="rnd">
                <a:solidFill>
                  <a:srgbClr val="FFFFFF"/>
                </a:solidFill>
                <a:prstDash val="solid"/>
                <a:round/>
              </a:ln>
            </p:spPr>
          </p:sp>
          <p:sp>
            <p:nvSpPr>
              <p:cNvPr name="TextBox 25" id="25"/>
              <p:cNvSpPr txBox="true"/>
              <p:nvPr/>
            </p:nvSpPr>
            <p:spPr>
              <a:xfrm>
                <a:off x="0" y="130175"/>
                <a:ext cx="695214" cy="542925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771"/>
                  </a:lnSpc>
                </a:pPr>
              </a:p>
            </p:txBody>
          </p:sp>
        </p:grpSp>
        <p:grpSp>
          <p:nvGrpSpPr>
            <p:cNvPr name="Group 26" id="26"/>
            <p:cNvGrpSpPr/>
            <p:nvPr/>
          </p:nvGrpSpPr>
          <p:grpSpPr>
            <a:xfrm rot="-1842130">
              <a:off x="-743336" y="13952908"/>
              <a:ext cx="12189703" cy="434651"/>
              <a:chOff x="0" y="0"/>
              <a:chExt cx="2505195" cy="89328"/>
            </a:xfrm>
          </p:grpSpPr>
          <p:sp>
            <p:nvSpPr>
              <p:cNvPr name="Freeform 27" id="27"/>
              <p:cNvSpPr/>
              <p:nvPr/>
            </p:nvSpPr>
            <p:spPr>
              <a:xfrm flipH="false" flipV="false" rot="0">
                <a:off x="0" y="0"/>
                <a:ext cx="2505195" cy="89328"/>
              </a:xfrm>
              <a:custGeom>
                <a:avLst/>
                <a:gdLst/>
                <a:ahLst/>
                <a:cxnLst/>
                <a:rect r="r" b="b" t="t" l="l"/>
                <a:pathLst>
                  <a:path h="89328" w="2505195">
                    <a:moveTo>
                      <a:pt x="44664" y="0"/>
                    </a:moveTo>
                    <a:lnTo>
                      <a:pt x="2460531" y="0"/>
                    </a:lnTo>
                    <a:cubicBezTo>
                      <a:pt x="2472377" y="0"/>
                      <a:pt x="2483737" y="4706"/>
                      <a:pt x="2492113" y="13082"/>
                    </a:cubicBezTo>
                    <a:cubicBezTo>
                      <a:pt x="2500489" y="21458"/>
                      <a:pt x="2505195" y="32818"/>
                      <a:pt x="2505195" y="44664"/>
                    </a:cubicBezTo>
                    <a:lnTo>
                      <a:pt x="2505195" y="44664"/>
                    </a:lnTo>
                    <a:cubicBezTo>
                      <a:pt x="2505195" y="69331"/>
                      <a:pt x="2485198" y="89328"/>
                      <a:pt x="2460531" y="89328"/>
                    </a:cubicBezTo>
                    <a:lnTo>
                      <a:pt x="44664" y="89328"/>
                    </a:lnTo>
                    <a:cubicBezTo>
                      <a:pt x="19997" y="89328"/>
                      <a:pt x="0" y="69331"/>
                      <a:pt x="0" y="44664"/>
                    </a:cubicBezTo>
                    <a:lnTo>
                      <a:pt x="0" y="44664"/>
                    </a:lnTo>
                    <a:cubicBezTo>
                      <a:pt x="0" y="19997"/>
                      <a:pt x="19997" y="0"/>
                      <a:pt x="44664" y="0"/>
                    </a:cubicBezTo>
                    <a:close/>
                  </a:path>
                </a:pathLst>
              </a:custGeom>
              <a:solidFill>
                <a:srgbClr val="092169"/>
              </a:solidFill>
              <a:ln cap="rnd">
                <a:noFill/>
                <a:prstDash val="solid"/>
                <a:round/>
              </a:ln>
            </p:spPr>
          </p:sp>
          <p:sp>
            <p:nvSpPr>
              <p:cNvPr name="TextBox 28" id="28"/>
              <p:cNvSpPr txBox="true"/>
              <p:nvPr/>
            </p:nvSpPr>
            <p:spPr>
              <a:xfrm>
                <a:off x="0" y="-9525"/>
                <a:ext cx="2505195" cy="98853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771"/>
                  </a:lnSpc>
                </a:pPr>
              </a:p>
            </p:txBody>
          </p:sp>
        </p:grpSp>
        <p:sp>
          <p:nvSpPr>
            <p:cNvPr name="Freeform 29" id="29"/>
            <p:cNvSpPr/>
            <p:nvPr/>
          </p:nvSpPr>
          <p:spPr>
            <a:xfrm flipH="false" flipV="false" rot="1868917">
              <a:off x="7603649" y="11661809"/>
              <a:ext cx="3296307" cy="157336"/>
            </a:xfrm>
            <a:custGeom>
              <a:avLst/>
              <a:gdLst/>
              <a:ahLst/>
              <a:cxnLst/>
              <a:rect r="r" b="b" t="t" l="l"/>
              <a:pathLst>
                <a:path h="157336" w="3296307">
                  <a:moveTo>
                    <a:pt x="0" y="0"/>
                  </a:moveTo>
                  <a:lnTo>
                    <a:pt x="3296306" y="0"/>
                  </a:lnTo>
                  <a:lnTo>
                    <a:pt x="3296306" y="157336"/>
                  </a:lnTo>
                  <a:lnTo>
                    <a:pt x="0" y="15733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l="-243" t="0" r="-243" b="0"/>
              </a:stretch>
            </a:blipFill>
          </p:spPr>
        </p:sp>
        <p:sp>
          <p:nvSpPr>
            <p:cNvPr name="Freeform 30" id="30"/>
            <p:cNvSpPr/>
            <p:nvPr/>
          </p:nvSpPr>
          <p:spPr>
            <a:xfrm flipH="false" flipV="false" rot="-1901483">
              <a:off x="11359080" y="11625526"/>
              <a:ext cx="3296297" cy="157336"/>
            </a:xfrm>
            <a:custGeom>
              <a:avLst/>
              <a:gdLst/>
              <a:ahLst/>
              <a:cxnLst/>
              <a:rect r="r" b="b" t="t" l="l"/>
              <a:pathLst>
                <a:path h="157336" w="3296297">
                  <a:moveTo>
                    <a:pt x="0" y="0"/>
                  </a:moveTo>
                  <a:lnTo>
                    <a:pt x="3296297" y="0"/>
                  </a:lnTo>
                  <a:lnTo>
                    <a:pt x="3296297" y="157336"/>
                  </a:lnTo>
                  <a:lnTo>
                    <a:pt x="0" y="15733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l="-243" t="0" r="-243" b="0"/>
              </a:stretch>
            </a:blipFill>
          </p:spPr>
        </p:sp>
        <p:grpSp>
          <p:nvGrpSpPr>
            <p:cNvPr name="Group 31" id="31"/>
            <p:cNvGrpSpPr/>
            <p:nvPr/>
          </p:nvGrpSpPr>
          <p:grpSpPr>
            <a:xfrm rot="62601">
              <a:off x="3555477" y="1610185"/>
              <a:ext cx="11434413" cy="3470159"/>
              <a:chOff x="0" y="0"/>
              <a:chExt cx="808955" cy="245505"/>
            </a:xfrm>
          </p:grpSpPr>
          <p:sp>
            <p:nvSpPr>
              <p:cNvPr name="Freeform 32" id="32"/>
              <p:cNvSpPr/>
              <p:nvPr/>
            </p:nvSpPr>
            <p:spPr>
              <a:xfrm flipH="false" flipV="false" rot="0">
                <a:off x="18476" y="0"/>
                <a:ext cx="772003" cy="238329"/>
              </a:xfrm>
              <a:custGeom>
                <a:avLst/>
                <a:gdLst/>
                <a:ahLst/>
                <a:cxnLst/>
                <a:rect r="r" b="b" t="t" l="l"/>
                <a:pathLst>
                  <a:path h="238329" w="772003">
                    <a:moveTo>
                      <a:pt x="407931" y="232194"/>
                    </a:moveTo>
                    <a:lnTo>
                      <a:pt x="768550" y="13310"/>
                    </a:lnTo>
                    <a:cubicBezTo>
                      <a:pt x="771302" y="11640"/>
                      <a:pt x="772604" y="8343"/>
                      <a:pt x="771737" y="5243"/>
                    </a:cubicBezTo>
                    <a:cubicBezTo>
                      <a:pt x="770870" y="2143"/>
                      <a:pt x="768045" y="0"/>
                      <a:pt x="764827" y="0"/>
                    </a:cubicBezTo>
                    <a:lnTo>
                      <a:pt x="7177" y="0"/>
                    </a:lnTo>
                    <a:cubicBezTo>
                      <a:pt x="3958" y="0"/>
                      <a:pt x="1133" y="2143"/>
                      <a:pt x="266" y="5243"/>
                    </a:cubicBezTo>
                    <a:cubicBezTo>
                      <a:pt x="-601" y="8343"/>
                      <a:pt x="702" y="11640"/>
                      <a:pt x="3453" y="13310"/>
                    </a:cubicBezTo>
                    <a:lnTo>
                      <a:pt x="364072" y="232194"/>
                    </a:lnTo>
                    <a:cubicBezTo>
                      <a:pt x="377548" y="240374"/>
                      <a:pt x="394456" y="240374"/>
                      <a:pt x="407931" y="232194"/>
                    </a:cubicBezTo>
                    <a:close/>
                  </a:path>
                </a:pathLst>
              </a:custGeom>
              <a:solidFill>
                <a:srgbClr val="092169"/>
              </a:solidFill>
            </p:spPr>
          </p:sp>
          <p:sp>
            <p:nvSpPr>
              <p:cNvPr name="TextBox 33" id="33"/>
              <p:cNvSpPr txBox="true"/>
              <p:nvPr/>
            </p:nvSpPr>
            <p:spPr>
              <a:xfrm>
                <a:off x="126399" y="8011"/>
                <a:ext cx="556157" cy="123509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771"/>
                  </a:lnSpc>
                </a:pPr>
              </a:p>
            </p:txBody>
          </p:sp>
        </p:grpSp>
        <p:grpSp>
          <p:nvGrpSpPr>
            <p:cNvPr name="Group 34" id="34"/>
            <p:cNvGrpSpPr/>
            <p:nvPr/>
          </p:nvGrpSpPr>
          <p:grpSpPr>
            <a:xfrm rot="0">
              <a:off x="7350008" y="4277554"/>
              <a:ext cx="7384226" cy="8876351"/>
              <a:chOff x="0" y="0"/>
              <a:chExt cx="708491" cy="851656"/>
            </a:xfrm>
          </p:grpSpPr>
          <p:sp>
            <p:nvSpPr>
              <p:cNvPr name="Freeform 35" id="35"/>
              <p:cNvSpPr/>
              <p:nvPr/>
            </p:nvSpPr>
            <p:spPr>
              <a:xfrm flipH="false" flipV="false" rot="0">
                <a:off x="0" y="11150"/>
                <a:ext cx="708491" cy="829356"/>
              </a:xfrm>
              <a:custGeom>
                <a:avLst/>
                <a:gdLst/>
                <a:ahLst/>
                <a:cxnLst/>
                <a:rect r="r" b="b" t="t" l="l"/>
                <a:pathLst>
                  <a:path h="829356" w="708491">
                    <a:moveTo>
                      <a:pt x="390544" y="9671"/>
                    </a:moveTo>
                    <a:lnTo>
                      <a:pt x="672193" y="171229"/>
                    </a:lnTo>
                    <a:cubicBezTo>
                      <a:pt x="694645" y="184107"/>
                      <a:pt x="708491" y="208013"/>
                      <a:pt x="708491" y="233896"/>
                    </a:cubicBezTo>
                    <a:lnTo>
                      <a:pt x="708491" y="595460"/>
                    </a:lnTo>
                    <a:cubicBezTo>
                      <a:pt x="708491" y="621343"/>
                      <a:pt x="694645" y="645248"/>
                      <a:pt x="672193" y="658127"/>
                    </a:cubicBezTo>
                    <a:lnTo>
                      <a:pt x="390544" y="819685"/>
                    </a:lnTo>
                    <a:cubicBezTo>
                      <a:pt x="368063" y="832580"/>
                      <a:pt x="340428" y="832580"/>
                      <a:pt x="317948" y="819685"/>
                    </a:cubicBezTo>
                    <a:lnTo>
                      <a:pt x="36298" y="658127"/>
                    </a:lnTo>
                    <a:cubicBezTo>
                      <a:pt x="13846" y="645248"/>
                      <a:pt x="0" y="621343"/>
                      <a:pt x="0" y="595460"/>
                    </a:cubicBezTo>
                    <a:lnTo>
                      <a:pt x="0" y="233896"/>
                    </a:lnTo>
                    <a:cubicBezTo>
                      <a:pt x="0" y="208013"/>
                      <a:pt x="13846" y="184107"/>
                      <a:pt x="36298" y="171229"/>
                    </a:cubicBezTo>
                    <a:lnTo>
                      <a:pt x="317948" y="9671"/>
                    </a:lnTo>
                    <a:cubicBezTo>
                      <a:pt x="340428" y="-3224"/>
                      <a:pt x="368063" y="-3224"/>
                      <a:pt x="390544" y="9671"/>
                    </a:cubicBezTo>
                    <a:close/>
                  </a:path>
                </a:pathLst>
              </a:custGeom>
              <a:solidFill>
                <a:srgbClr val="014094"/>
              </a:solidFill>
              <a:ln cap="rnd">
                <a:noFill/>
                <a:prstDash val="solid"/>
                <a:round/>
              </a:ln>
            </p:spPr>
          </p:sp>
          <p:sp>
            <p:nvSpPr>
              <p:cNvPr name="TextBox 36" id="36"/>
              <p:cNvSpPr txBox="true"/>
              <p:nvPr/>
            </p:nvSpPr>
            <p:spPr>
              <a:xfrm>
                <a:off x="0" y="130175"/>
                <a:ext cx="708491" cy="581781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771"/>
                  </a:lnSpc>
                </a:pPr>
              </a:p>
            </p:txBody>
          </p:sp>
        </p:grpSp>
        <p:grpSp>
          <p:nvGrpSpPr>
            <p:cNvPr name="Group 37" id="37"/>
            <p:cNvGrpSpPr/>
            <p:nvPr/>
          </p:nvGrpSpPr>
          <p:grpSpPr>
            <a:xfrm rot="0">
              <a:off x="7744436" y="4737697"/>
              <a:ext cx="6650376" cy="7903492"/>
              <a:chOff x="0" y="0"/>
              <a:chExt cx="683929" cy="812800"/>
            </a:xfrm>
          </p:grpSpPr>
          <p:sp>
            <p:nvSpPr>
              <p:cNvPr name="Freeform 38" id="38"/>
              <p:cNvSpPr/>
              <p:nvPr/>
            </p:nvSpPr>
            <p:spPr>
              <a:xfrm flipH="false" flipV="false" rot="0">
                <a:off x="0" y="12763"/>
                <a:ext cx="683929" cy="787274"/>
              </a:xfrm>
              <a:custGeom>
                <a:avLst/>
                <a:gdLst/>
                <a:ahLst/>
                <a:cxnLst/>
                <a:rect r="r" b="b" t="t" l="l"/>
                <a:pathLst>
                  <a:path h="787274" w="683929">
                    <a:moveTo>
                      <a:pt x="381908" y="10972"/>
                    </a:moveTo>
                    <a:lnTo>
                      <a:pt x="643985" y="166702"/>
                    </a:lnTo>
                    <a:cubicBezTo>
                      <a:pt x="668750" y="181418"/>
                      <a:pt x="683929" y="208093"/>
                      <a:pt x="683929" y="236900"/>
                    </a:cubicBezTo>
                    <a:lnTo>
                      <a:pt x="683929" y="550374"/>
                    </a:lnTo>
                    <a:cubicBezTo>
                      <a:pt x="683929" y="579181"/>
                      <a:pt x="668750" y="605856"/>
                      <a:pt x="643985" y="620572"/>
                    </a:cubicBezTo>
                    <a:lnTo>
                      <a:pt x="381908" y="776302"/>
                    </a:lnTo>
                    <a:cubicBezTo>
                      <a:pt x="357288" y="790931"/>
                      <a:pt x="326641" y="790931"/>
                      <a:pt x="302021" y="776302"/>
                    </a:cubicBezTo>
                    <a:lnTo>
                      <a:pt x="39943" y="620572"/>
                    </a:lnTo>
                    <a:cubicBezTo>
                      <a:pt x="15179" y="605856"/>
                      <a:pt x="0" y="579181"/>
                      <a:pt x="0" y="550374"/>
                    </a:cubicBezTo>
                    <a:lnTo>
                      <a:pt x="0" y="236900"/>
                    </a:lnTo>
                    <a:cubicBezTo>
                      <a:pt x="0" y="208093"/>
                      <a:pt x="15179" y="181418"/>
                      <a:pt x="39943" y="166702"/>
                    </a:cubicBezTo>
                    <a:lnTo>
                      <a:pt x="302021" y="10972"/>
                    </a:lnTo>
                    <a:cubicBezTo>
                      <a:pt x="326641" y="-3657"/>
                      <a:pt x="357288" y="-3657"/>
                      <a:pt x="381908" y="10972"/>
                    </a:cubicBezTo>
                    <a:close/>
                  </a:path>
                </a:pathLst>
              </a:custGeom>
              <a:solidFill>
                <a:srgbClr val="FFFFFF"/>
              </a:solidFill>
              <a:ln cap="rnd">
                <a:noFill/>
                <a:prstDash val="solid"/>
                <a:round/>
              </a:ln>
            </p:spPr>
          </p:sp>
          <p:sp>
            <p:nvSpPr>
              <p:cNvPr name="TextBox 39" id="39"/>
              <p:cNvSpPr txBox="true"/>
              <p:nvPr/>
            </p:nvSpPr>
            <p:spPr>
              <a:xfrm>
                <a:off x="0" y="130175"/>
                <a:ext cx="683929" cy="542925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771"/>
                  </a:lnSpc>
                </a:pPr>
              </a:p>
            </p:txBody>
          </p:sp>
        </p:grpSp>
        <p:sp>
          <p:nvSpPr>
            <p:cNvPr name="Freeform 40" id="40"/>
            <p:cNvSpPr/>
            <p:nvPr/>
          </p:nvSpPr>
          <p:spPr>
            <a:xfrm flipH="false" flipV="false" rot="0">
              <a:off x="7744436" y="5373870"/>
              <a:ext cx="6599952" cy="6631146"/>
            </a:xfrm>
            <a:custGeom>
              <a:avLst/>
              <a:gdLst/>
              <a:ahLst/>
              <a:cxnLst/>
              <a:rect r="r" b="b" t="t" l="l"/>
              <a:pathLst>
                <a:path h="6631146" w="6599952">
                  <a:moveTo>
                    <a:pt x="0" y="0"/>
                  </a:moveTo>
                  <a:lnTo>
                    <a:pt x="6599952" y="0"/>
                  </a:lnTo>
                  <a:lnTo>
                    <a:pt x="6599952" y="6631146"/>
                  </a:lnTo>
                  <a:lnTo>
                    <a:pt x="0" y="663114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 l="-236" t="0" r="-236" b="0"/>
              </a:stretch>
            </a:blipFill>
          </p:spPr>
        </p:sp>
      </p:grpSp>
      <p:sp>
        <p:nvSpPr>
          <p:cNvPr name="TextBox 41" id="41"/>
          <p:cNvSpPr txBox="true"/>
          <p:nvPr/>
        </p:nvSpPr>
        <p:spPr>
          <a:xfrm rot="0">
            <a:off x="8274800" y="5845648"/>
            <a:ext cx="1444654" cy="33353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473"/>
              </a:lnSpc>
            </a:pPr>
            <a:r>
              <a:rPr lang="en-US" sz="2749" spc="-54">
                <a:solidFill>
                  <a:srgbClr val="373372"/>
                </a:solidFill>
                <a:latin typeface="Mosse Thai"/>
                <a:ea typeface="Mosse Thai"/>
                <a:cs typeface="Mosse Thai"/>
                <a:sym typeface="Mosse Thai"/>
              </a:rPr>
              <a:t>REITOR</a:t>
            </a:r>
          </a:p>
        </p:txBody>
      </p: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2875088" cy="10287000"/>
            <a:chOff x="0" y="0"/>
            <a:chExt cx="3833450" cy="137160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3833495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3833495">
                  <a:moveTo>
                    <a:pt x="0" y="0"/>
                  </a:moveTo>
                  <a:lnTo>
                    <a:pt x="3833495" y="0"/>
                  </a:lnTo>
                  <a:lnTo>
                    <a:pt x="3833495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-167372" t="0" r="-167371" b="0"/>
              </a:stretch>
            </a:blipFill>
          </p:spPr>
        </p:sp>
      </p:grpSp>
      <p:grpSp>
        <p:nvGrpSpPr>
          <p:cNvPr name="Group 4" id="4"/>
          <p:cNvGrpSpPr/>
          <p:nvPr/>
        </p:nvGrpSpPr>
        <p:grpSpPr>
          <a:xfrm rot="0">
            <a:off x="0" y="0"/>
            <a:ext cx="2875088" cy="10287000"/>
            <a:chOff x="0" y="0"/>
            <a:chExt cx="3833450" cy="13716000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3833495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3833495">
                  <a:moveTo>
                    <a:pt x="0" y="0"/>
                  </a:moveTo>
                  <a:lnTo>
                    <a:pt x="3833495" y="0"/>
                  </a:lnTo>
                  <a:lnTo>
                    <a:pt x="3833495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135426" t="0" r="-550419" b="0"/>
              </a:stretch>
            </a:blipFill>
          </p:spPr>
        </p:sp>
      </p:grpSp>
      <p:grpSp>
        <p:nvGrpSpPr>
          <p:cNvPr name="Group 6" id="6"/>
          <p:cNvGrpSpPr/>
          <p:nvPr/>
        </p:nvGrpSpPr>
        <p:grpSpPr>
          <a:xfrm rot="0">
            <a:off x="14973807" y="9162414"/>
            <a:ext cx="3112038" cy="910270"/>
            <a:chOff x="0" y="0"/>
            <a:chExt cx="4149384" cy="1213694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4149344" cy="1213739"/>
            </a:xfrm>
            <a:custGeom>
              <a:avLst/>
              <a:gdLst/>
              <a:ahLst/>
              <a:cxnLst/>
              <a:rect r="r" b="b" t="t" l="l"/>
              <a:pathLst>
                <a:path h="1213739" w="4149344">
                  <a:moveTo>
                    <a:pt x="0" y="0"/>
                  </a:moveTo>
                  <a:lnTo>
                    <a:pt x="4149344" y="0"/>
                  </a:lnTo>
                  <a:lnTo>
                    <a:pt x="4149344" y="1213739"/>
                  </a:lnTo>
                  <a:lnTo>
                    <a:pt x="0" y="121373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41" t="0" r="-42" b="3"/>
              </a:stretch>
            </a:blipFill>
          </p:spPr>
        </p:sp>
      </p:grpSp>
      <p:sp>
        <p:nvSpPr>
          <p:cNvPr name="Freeform 8" id="8"/>
          <p:cNvSpPr/>
          <p:nvPr/>
        </p:nvSpPr>
        <p:spPr>
          <a:xfrm flipH="false" flipV="false" rot="0">
            <a:off x="3823922" y="2274165"/>
            <a:ext cx="13345881" cy="4347522"/>
          </a:xfrm>
          <a:custGeom>
            <a:avLst/>
            <a:gdLst/>
            <a:ahLst/>
            <a:cxnLst/>
            <a:rect r="r" b="b" t="t" l="l"/>
            <a:pathLst>
              <a:path h="4347522" w="13345881">
                <a:moveTo>
                  <a:pt x="0" y="0"/>
                </a:moveTo>
                <a:lnTo>
                  <a:pt x="13345881" y="0"/>
                </a:lnTo>
                <a:lnTo>
                  <a:pt x="13345881" y="4347522"/>
                </a:lnTo>
                <a:lnTo>
                  <a:pt x="0" y="434752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61" t="0" r="-61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5000333" y="2519494"/>
            <a:ext cx="707002" cy="698164"/>
          </a:xfrm>
          <a:custGeom>
            <a:avLst/>
            <a:gdLst/>
            <a:ahLst/>
            <a:cxnLst/>
            <a:rect r="r" b="b" t="t" l="l"/>
            <a:pathLst>
              <a:path h="698164" w="707002">
                <a:moveTo>
                  <a:pt x="0" y="0"/>
                </a:moveTo>
                <a:lnTo>
                  <a:pt x="707002" y="0"/>
                </a:lnTo>
                <a:lnTo>
                  <a:pt x="707002" y="698164"/>
                </a:lnTo>
                <a:lnTo>
                  <a:pt x="0" y="69816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15238193" y="2592973"/>
            <a:ext cx="791023" cy="685224"/>
          </a:xfrm>
          <a:custGeom>
            <a:avLst/>
            <a:gdLst/>
            <a:ahLst/>
            <a:cxnLst/>
            <a:rect r="r" b="b" t="t" l="l"/>
            <a:pathLst>
              <a:path h="685224" w="791023">
                <a:moveTo>
                  <a:pt x="0" y="0"/>
                </a:moveTo>
                <a:lnTo>
                  <a:pt x="791023" y="0"/>
                </a:lnTo>
                <a:lnTo>
                  <a:pt x="791023" y="685224"/>
                </a:lnTo>
                <a:lnTo>
                  <a:pt x="0" y="68522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11813987" y="2592973"/>
            <a:ext cx="794462" cy="685224"/>
          </a:xfrm>
          <a:custGeom>
            <a:avLst/>
            <a:gdLst/>
            <a:ahLst/>
            <a:cxnLst/>
            <a:rect r="r" b="b" t="t" l="l"/>
            <a:pathLst>
              <a:path h="685224" w="794462">
                <a:moveTo>
                  <a:pt x="0" y="0"/>
                </a:moveTo>
                <a:lnTo>
                  <a:pt x="794462" y="0"/>
                </a:lnTo>
                <a:lnTo>
                  <a:pt x="794462" y="685224"/>
                </a:lnTo>
                <a:lnTo>
                  <a:pt x="0" y="68522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8469382" y="2545592"/>
            <a:ext cx="638700" cy="645967"/>
          </a:xfrm>
          <a:custGeom>
            <a:avLst/>
            <a:gdLst/>
            <a:ahLst/>
            <a:cxnLst/>
            <a:rect r="r" b="b" t="t" l="l"/>
            <a:pathLst>
              <a:path h="645967" w="638700">
                <a:moveTo>
                  <a:pt x="0" y="0"/>
                </a:moveTo>
                <a:lnTo>
                  <a:pt x="638699" y="0"/>
                </a:lnTo>
                <a:lnTo>
                  <a:pt x="638699" y="645967"/>
                </a:lnTo>
                <a:lnTo>
                  <a:pt x="0" y="645967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3" id="13"/>
          <p:cNvSpPr txBox="true"/>
          <p:nvPr/>
        </p:nvSpPr>
        <p:spPr>
          <a:xfrm rot="0">
            <a:off x="3295455" y="333360"/>
            <a:ext cx="12338249" cy="11029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9021"/>
              </a:lnSpc>
            </a:pPr>
            <a:r>
              <a:rPr lang="en-US" sz="6442" spc="6">
                <a:solidFill>
                  <a:srgbClr val="373372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Nossos níveis educacionais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4058557" y="3723923"/>
            <a:ext cx="2488348" cy="149934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007"/>
              </a:lnSpc>
              <a:spcBef>
                <a:spcPct val="0"/>
              </a:spcBef>
            </a:pPr>
            <a:r>
              <a:rPr lang="en-US" b="true" sz="2862">
                <a:solidFill>
                  <a:srgbClr val="373372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Educação primária e básica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4058557" y="6770376"/>
            <a:ext cx="2488348" cy="38314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1">
              <a:lnSpc>
                <a:spcPts val="3247"/>
              </a:lnSpc>
              <a:spcBef>
                <a:spcPct val="0"/>
              </a:spcBef>
            </a:pPr>
            <a:r>
              <a:rPr lang="en-US" b="true" sz="2319" strike="noStrike" u="none">
                <a:solidFill>
                  <a:srgbClr val="373372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ESEBA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4436785" y="7529887"/>
            <a:ext cx="1731893" cy="34040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820"/>
              </a:lnSpc>
              <a:spcBef>
                <a:spcPct val="0"/>
              </a:spcBef>
            </a:pPr>
            <a:r>
              <a:rPr lang="en-US" sz="2014">
                <a:solidFill>
                  <a:srgbClr val="373372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eseba.ufu.br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8037291" y="7529887"/>
            <a:ext cx="1502880" cy="34040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820"/>
              </a:lnSpc>
              <a:spcBef>
                <a:spcPct val="0"/>
              </a:spcBef>
            </a:pPr>
            <a:r>
              <a:rPr lang="en-US" sz="2014">
                <a:solidFill>
                  <a:srgbClr val="373372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estes.ufu.br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11037240" y="7804577"/>
            <a:ext cx="2488348" cy="34040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820"/>
              </a:lnSpc>
              <a:spcBef>
                <a:spcPct val="0"/>
              </a:spcBef>
            </a:pPr>
            <a:r>
              <a:rPr lang="en-US" sz="2014">
                <a:solidFill>
                  <a:srgbClr val="373372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prograd.ufu.br</a:t>
            </a:r>
          </a:p>
        </p:txBody>
      </p:sp>
      <p:sp>
        <p:nvSpPr>
          <p:cNvPr name="TextBox 19" id="19"/>
          <p:cNvSpPr txBox="true"/>
          <p:nvPr/>
        </p:nvSpPr>
        <p:spPr>
          <a:xfrm rot="0">
            <a:off x="14172439" y="8177918"/>
            <a:ext cx="2854842" cy="34040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820"/>
              </a:lnSpc>
              <a:spcBef>
                <a:spcPct val="0"/>
              </a:spcBef>
            </a:pPr>
            <a:r>
              <a:rPr lang="en-US" sz="2014">
                <a:solidFill>
                  <a:srgbClr val="373372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ufu.br/pos-graduacao</a:t>
            </a:r>
          </a:p>
        </p:txBody>
      </p:sp>
      <p:sp>
        <p:nvSpPr>
          <p:cNvPr name="TextBox 20" id="20"/>
          <p:cNvSpPr txBox="true"/>
          <p:nvPr/>
        </p:nvSpPr>
        <p:spPr>
          <a:xfrm rot="0">
            <a:off x="7544557" y="6802729"/>
            <a:ext cx="2488348" cy="38314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1">
              <a:lnSpc>
                <a:spcPts val="3247"/>
              </a:lnSpc>
              <a:spcBef>
                <a:spcPct val="0"/>
              </a:spcBef>
            </a:pPr>
            <a:r>
              <a:rPr lang="en-US" b="true" sz="2319" strike="noStrike" u="none">
                <a:solidFill>
                  <a:srgbClr val="373372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ESTES</a:t>
            </a:r>
          </a:p>
        </p:txBody>
      </p:sp>
      <p:sp>
        <p:nvSpPr>
          <p:cNvPr name="TextBox 21" id="21"/>
          <p:cNvSpPr txBox="true"/>
          <p:nvPr/>
        </p:nvSpPr>
        <p:spPr>
          <a:xfrm rot="0">
            <a:off x="10749169" y="6770376"/>
            <a:ext cx="3064491" cy="79761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500884" indent="-250442" lvl="1">
              <a:lnSpc>
                <a:spcPts val="3247"/>
              </a:lnSpc>
              <a:buFont typeface="Arial"/>
              <a:buChar char="•"/>
            </a:pPr>
            <a:r>
              <a:rPr lang="en-US" b="true" sz="2319">
                <a:solidFill>
                  <a:srgbClr val="373372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Licenciatura</a:t>
            </a:r>
          </a:p>
          <a:p>
            <a:pPr algn="l" marL="500884" indent="-250442" lvl="1">
              <a:lnSpc>
                <a:spcPts val="3247"/>
              </a:lnSpc>
              <a:buFont typeface="Arial"/>
              <a:buChar char="•"/>
            </a:pPr>
            <a:r>
              <a:rPr lang="en-US" b="true" sz="2319">
                <a:solidFill>
                  <a:srgbClr val="373372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Bacharelado</a:t>
            </a:r>
          </a:p>
        </p:txBody>
      </p:sp>
      <p:sp>
        <p:nvSpPr>
          <p:cNvPr name="TextBox 22" id="22"/>
          <p:cNvSpPr txBox="true"/>
          <p:nvPr/>
        </p:nvSpPr>
        <p:spPr>
          <a:xfrm rot="0">
            <a:off x="14172439" y="6802729"/>
            <a:ext cx="2997364" cy="119110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500885" indent="-250443" lvl="1">
              <a:lnSpc>
                <a:spcPts val="3247"/>
              </a:lnSpc>
              <a:buFont typeface="Arial"/>
              <a:buChar char="•"/>
            </a:pPr>
            <a:r>
              <a:rPr lang="en-US" b="true" sz="2319">
                <a:solidFill>
                  <a:srgbClr val="373372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Especialização</a:t>
            </a:r>
          </a:p>
          <a:p>
            <a:pPr algn="l" marL="500885" indent="-250443" lvl="1">
              <a:lnSpc>
                <a:spcPts val="3247"/>
              </a:lnSpc>
              <a:buFont typeface="Arial"/>
              <a:buChar char="•"/>
            </a:pPr>
            <a:r>
              <a:rPr lang="en-US" b="true" sz="2319">
                <a:solidFill>
                  <a:srgbClr val="373372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Mestrado</a:t>
            </a:r>
          </a:p>
          <a:p>
            <a:pPr algn="l" marL="500885" indent="-250443" lvl="1">
              <a:lnSpc>
                <a:spcPts val="3247"/>
              </a:lnSpc>
              <a:spcBef>
                <a:spcPct val="0"/>
              </a:spcBef>
              <a:buFont typeface="Arial"/>
              <a:buChar char="•"/>
            </a:pPr>
            <a:r>
              <a:rPr lang="en-US" b="true" sz="2319">
                <a:solidFill>
                  <a:srgbClr val="373372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Douturado</a:t>
            </a:r>
          </a:p>
        </p:txBody>
      </p:sp>
      <p:sp>
        <p:nvSpPr>
          <p:cNvPr name="TextBox 23" id="23"/>
          <p:cNvSpPr txBox="true"/>
          <p:nvPr/>
        </p:nvSpPr>
        <p:spPr>
          <a:xfrm rot="0">
            <a:off x="7508194" y="3723923"/>
            <a:ext cx="2561074" cy="149934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007"/>
              </a:lnSpc>
              <a:spcBef>
                <a:spcPct val="0"/>
              </a:spcBef>
            </a:pPr>
            <a:r>
              <a:rPr lang="en-US" b="true" sz="2862">
                <a:solidFill>
                  <a:srgbClr val="373372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Ensino técnico e treinamento vocacional </a:t>
            </a:r>
          </a:p>
        </p:txBody>
      </p:sp>
      <p:sp>
        <p:nvSpPr>
          <p:cNvPr name="TextBox 24" id="24"/>
          <p:cNvSpPr txBox="true"/>
          <p:nvPr/>
        </p:nvSpPr>
        <p:spPr>
          <a:xfrm rot="0">
            <a:off x="10858106" y="3885356"/>
            <a:ext cx="2706223" cy="99437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007"/>
              </a:lnSpc>
              <a:spcBef>
                <a:spcPct val="0"/>
              </a:spcBef>
            </a:pPr>
            <a:r>
              <a:rPr lang="en-US" b="true" sz="2862">
                <a:solidFill>
                  <a:srgbClr val="373372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Programas de graduação</a:t>
            </a:r>
          </a:p>
        </p:txBody>
      </p:sp>
      <p:sp>
        <p:nvSpPr>
          <p:cNvPr name="TextBox 25" id="25"/>
          <p:cNvSpPr txBox="true"/>
          <p:nvPr/>
        </p:nvSpPr>
        <p:spPr>
          <a:xfrm rot="0">
            <a:off x="14563491" y="3723923"/>
            <a:ext cx="2215260" cy="149934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007"/>
              </a:lnSpc>
              <a:spcBef>
                <a:spcPct val="0"/>
              </a:spcBef>
            </a:pPr>
            <a:r>
              <a:rPr lang="en-US" b="true" sz="2862">
                <a:solidFill>
                  <a:srgbClr val="373372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Programas de Pós-graduação</a:t>
            </a:r>
          </a:p>
        </p:txBody>
      </p:sp>
    </p:spTree>
  </p:cSld>
  <p:clrMapOvr>
    <a:masterClrMapping/>
  </p:clrMapOvr>
</p:sld>
</file>

<file path=ppt/slides/slide1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2875088" cy="10287000"/>
            <a:chOff x="0" y="0"/>
            <a:chExt cx="3833450" cy="137160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3833495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3833495">
                  <a:moveTo>
                    <a:pt x="0" y="0"/>
                  </a:moveTo>
                  <a:lnTo>
                    <a:pt x="3833495" y="0"/>
                  </a:lnTo>
                  <a:lnTo>
                    <a:pt x="3833495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-167372" t="0" r="-167371" b="0"/>
              </a:stretch>
            </a:blipFill>
          </p:spPr>
        </p:sp>
      </p:grpSp>
      <p:grpSp>
        <p:nvGrpSpPr>
          <p:cNvPr name="Group 4" id="4"/>
          <p:cNvGrpSpPr/>
          <p:nvPr/>
        </p:nvGrpSpPr>
        <p:grpSpPr>
          <a:xfrm rot="0">
            <a:off x="0" y="0"/>
            <a:ext cx="2875088" cy="10287000"/>
            <a:chOff x="0" y="0"/>
            <a:chExt cx="3833450" cy="13716000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3833495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3833495">
                  <a:moveTo>
                    <a:pt x="0" y="0"/>
                  </a:moveTo>
                  <a:lnTo>
                    <a:pt x="3833495" y="0"/>
                  </a:lnTo>
                  <a:lnTo>
                    <a:pt x="3833495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342923" t="0" r="-342922" b="0"/>
              </a:stretch>
            </a:blipFill>
          </p:spPr>
        </p:sp>
      </p:grpSp>
      <p:grpSp>
        <p:nvGrpSpPr>
          <p:cNvPr name="Group 6" id="6"/>
          <p:cNvGrpSpPr/>
          <p:nvPr/>
        </p:nvGrpSpPr>
        <p:grpSpPr>
          <a:xfrm rot="0">
            <a:off x="14973807" y="9162414"/>
            <a:ext cx="3112038" cy="910270"/>
            <a:chOff x="0" y="0"/>
            <a:chExt cx="4149384" cy="1213694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4149344" cy="1213739"/>
            </a:xfrm>
            <a:custGeom>
              <a:avLst/>
              <a:gdLst/>
              <a:ahLst/>
              <a:cxnLst/>
              <a:rect r="r" b="b" t="t" l="l"/>
              <a:pathLst>
                <a:path h="1213739" w="4149344">
                  <a:moveTo>
                    <a:pt x="0" y="0"/>
                  </a:moveTo>
                  <a:lnTo>
                    <a:pt x="4149344" y="0"/>
                  </a:lnTo>
                  <a:lnTo>
                    <a:pt x="4149344" y="1213739"/>
                  </a:lnTo>
                  <a:lnTo>
                    <a:pt x="0" y="121373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41" t="0" r="-42" b="3"/>
              </a:stretch>
            </a:blipFill>
          </p:spPr>
        </p:sp>
      </p:grpSp>
      <p:sp>
        <p:nvSpPr>
          <p:cNvPr name="Freeform 8" id="8"/>
          <p:cNvSpPr/>
          <p:nvPr/>
        </p:nvSpPr>
        <p:spPr>
          <a:xfrm flipH="false" flipV="false" rot="0">
            <a:off x="3748882" y="1896118"/>
            <a:ext cx="2364001" cy="5362497"/>
          </a:xfrm>
          <a:custGeom>
            <a:avLst/>
            <a:gdLst/>
            <a:ahLst/>
            <a:cxnLst/>
            <a:rect r="r" b="b" t="t" l="l"/>
            <a:pathLst>
              <a:path h="5362497" w="2364001">
                <a:moveTo>
                  <a:pt x="0" y="0"/>
                </a:moveTo>
                <a:lnTo>
                  <a:pt x="2364001" y="0"/>
                </a:lnTo>
                <a:lnTo>
                  <a:pt x="2364001" y="5362497"/>
                </a:lnTo>
                <a:lnTo>
                  <a:pt x="0" y="536249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-157" t="0" r="-157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3716230" y="1896118"/>
            <a:ext cx="2329018" cy="5362497"/>
          </a:xfrm>
          <a:custGeom>
            <a:avLst/>
            <a:gdLst/>
            <a:ahLst/>
            <a:cxnLst/>
            <a:rect r="r" b="b" t="t" l="l"/>
            <a:pathLst>
              <a:path h="5362497" w="2329018">
                <a:moveTo>
                  <a:pt x="0" y="0"/>
                </a:moveTo>
                <a:lnTo>
                  <a:pt x="2329018" y="0"/>
                </a:lnTo>
                <a:lnTo>
                  <a:pt x="2329018" y="5362497"/>
                </a:lnTo>
                <a:lnTo>
                  <a:pt x="0" y="536249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-6" r="0" b="-6"/>
            </a:stretch>
          </a:blipFill>
        </p:spPr>
      </p:sp>
      <p:sp>
        <p:nvSpPr>
          <p:cNvPr name="TextBox 10" id="10"/>
          <p:cNvSpPr txBox="true"/>
          <p:nvPr/>
        </p:nvSpPr>
        <p:spPr>
          <a:xfrm rot="0">
            <a:off x="14018346" y="7540888"/>
            <a:ext cx="1991147" cy="98703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640"/>
              </a:lnSpc>
            </a:pPr>
            <a:r>
              <a:rPr lang="en-US" sz="3033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+3.000 funcionários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14122830" y="2432367"/>
            <a:ext cx="1553349" cy="16961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0391"/>
              </a:lnSpc>
            </a:pPr>
            <a:r>
              <a:rPr lang="en-US" sz="7423">
                <a:solidFill>
                  <a:srgbClr val="FFFFFF"/>
                </a:solidFill>
                <a:latin typeface="Calibri (MS)"/>
                <a:ea typeface="Calibri (MS)"/>
                <a:cs typeface="Calibri (MS)"/>
                <a:sym typeface="Calibri (MS)"/>
              </a:rPr>
              <a:t>+3k</a:t>
            </a:r>
          </a:p>
        </p:txBody>
      </p:sp>
      <p:sp>
        <p:nvSpPr>
          <p:cNvPr name="Freeform 12" id="12"/>
          <p:cNvSpPr/>
          <p:nvPr/>
        </p:nvSpPr>
        <p:spPr>
          <a:xfrm flipH="false" flipV="false" rot="0">
            <a:off x="10425428" y="1917310"/>
            <a:ext cx="2364001" cy="5362497"/>
          </a:xfrm>
          <a:custGeom>
            <a:avLst/>
            <a:gdLst/>
            <a:ahLst/>
            <a:cxnLst/>
            <a:rect r="r" b="b" t="t" l="l"/>
            <a:pathLst>
              <a:path h="5362497" w="2364001">
                <a:moveTo>
                  <a:pt x="0" y="0"/>
                </a:moveTo>
                <a:lnTo>
                  <a:pt x="2364000" y="0"/>
                </a:lnTo>
                <a:lnTo>
                  <a:pt x="2364000" y="5362497"/>
                </a:lnTo>
                <a:lnTo>
                  <a:pt x="0" y="536249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-157" t="0" r="-157" b="0"/>
            </a:stretch>
          </a:blipFill>
        </p:spPr>
      </p:sp>
      <p:sp>
        <p:nvSpPr>
          <p:cNvPr name="TextBox 13" id="13"/>
          <p:cNvSpPr txBox="true"/>
          <p:nvPr/>
        </p:nvSpPr>
        <p:spPr>
          <a:xfrm rot="0">
            <a:off x="10672460" y="7540886"/>
            <a:ext cx="1869936" cy="144737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640"/>
              </a:lnSpc>
            </a:pPr>
            <a:r>
              <a:rPr lang="en-US" sz="3033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+2.000 professores</a:t>
            </a:r>
          </a:p>
          <a:p>
            <a:pPr algn="ctr">
              <a:lnSpc>
                <a:spcPts val="3640"/>
              </a:lnSpc>
            </a:pPr>
            <a:r>
              <a:rPr lang="en-US" sz="3033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(&gt;90%PhD)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10875327" y="2453558"/>
            <a:ext cx="1527584" cy="16961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0391"/>
              </a:lnSpc>
            </a:pPr>
            <a:r>
              <a:rPr lang="en-US" sz="7423">
                <a:solidFill>
                  <a:srgbClr val="FFFFFF"/>
                </a:solidFill>
                <a:latin typeface="Calibri (MS)"/>
                <a:ea typeface="Calibri (MS)"/>
                <a:cs typeface="Calibri (MS)"/>
                <a:sym typeface="Calibri (MS)"/>
              </a:rPr>
              <a:t>+2k</a:t>
            </a:r>
          </a:p>
        </p:txBody>
      </p:sp>
      <p:sp>
        <p:nvSpPr>
          <p:cNvPr name="Freeform 15" id="15"/>
          <p:cNvSpPr/>
          <p:nvPr/>
        </p:nvSpPr>
        <p:spPr>
          <a:xfrm flipH="false" flipV="false" rot="0">
            <a:off x="7087444" y="1896118"/>
            <a:ext cx="2364001" cy="5362497"/>
          </a:xfrm>
          <a:custGeom>
            <a:avLst/>
            <a:gdLst/>
            <a:ahLst/>
            <a:cxnLst/>
            <a:rect r="r" b="b" t="t" l="l"/>
            <a:pathLst>
              <a:path h="5362497" w="2364001">
                <a:moveTo>
                  <a:pt x="0" y="0"/>
                </a:moveTo>
                <a:lnTo>
                  <a:pt x="2364001" y="0"/>
                </a:lnTo>
                <a:lnTo>
                  <a:pt x="2364001" y="5362497"/>
                </a:lnTo>
                <a:lnTo>
                  <a:pt x="0" y="5362497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-157" t="0" r="-157" b="0"/>
            </a:stretch>
          </a:blipFill>
        </p:spPr>
      </p:sp>
      <p:sp>
        <p:nvSpPr>
          <p:cNvPr name="TextBox 16" id="16"/>
          <p:cNvSpPr txBox="true"/>
          <p:nvPr/>
        </p:nvSpPr>
        <p:spPr>
          <a:xfrm rot="0">
            <a:off x="7252181" y="7519694"/>
            <a:ext cx="2199264" cy="190738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640"/>
              </a:lnSpc>
            </a:pPr>
            <a:r>
              <a:rPr lang="en-US" sz="3033" spc="1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+28.000 estudantes com vínculo ativo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7252181" y="2466769"/>
            <a:ext cx="1942020" cy="16961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0391"/>
              </a:lnSpc>
            </a:pPr>
            <a:r>
              <a:rPr lang="en-US" sz="7423">
                <a:solidFill>
                  <a:srgbClr val="FFFFFF"/>
                </a:solidFill>
                <a:latin typeface="Calibri (MS)"/>
                <a:ea typeface="Calibri (MS)"/>
                <a:cs typeface="Calibri (MS)"/>
                <a:sym typeface="Calibri (MS)"/>
              </a:rPr>
              <a:t>+28k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3295455" y="333360"/>
            <a:ext cx="11678352" cy="11029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9021"/>
              </a:lnSpc>
            </a:pPr>
            <a:r>
              <a:rPr lang="en-US" sz="6442" spc="6">
                <a:solidFill>
                  <a:srgbClr val="373372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Nossos números institucionais</a:t>
            </a:r>
          </a:p>
        </p:txBody>
      </p:sp>
      <p:sp>
        <p:nvSpPr>
          <p:cNvPr name="TextBox 19" id="19"/>
          <p:cNvSpPr txBox="true"/>
          <p:nvPr/>
        </p:nvSpPr>
        <p:spPr>
          <a:xfrm rot="60000">
            <a:off x="4070896" y="7534613"/>
            <a:ext cx="1721138" cy="144720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640"/>
              </a:lnSpc>
            </a:pPr>
            <a:r>
              <a:rPr lang="en-US" sz="3033" spc="1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+35.000 pessoas envolvidas</a:t>
            </a:r>
          </a:p>
        </p:txBody>
      </p:sp>
      <p:sp>
        <p:nvSpPr>
          <p:cNvPr name="TextBox 20" id="20"/>
          <p:cNvSpPr txBox="true"/>
          <p:nvPr/>
        </p:nvSpPr>
        <p:spPr>
          <a:xfrm rot="0">
            <a:off x="3977838" y="2466769"/>
            <a:ext cx="1942020" cy="16961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0391"/>
              </a:lnSpc>
            </a:pPr>
            <a:r>
              <a:rPr lang="en-US" sz="7423">
                <a:solidFill>
                  <a:srgbClr val="FFFFFF"/>
                </a:solidFill>
                <a:latin typeface="Calibri (MS)"/>
                <a:ea typeface="Calibri (MS)"/>
                <a:cs typeface="Calibri (MS)"/>
                <a:sym typeface="Calibri (MS)"/>
              </a:rPr>
              <a:t>+35k</a:t>
            </a:r>
          </a:p>
        </p:txBody>
      </p:sp>
    </p:spTree>
  </p:cSld>
  <p:clrMapOvr>
    <a:masterClrMapping/>
  </p:clrMapOvr>
</p:sld>
</file>

<file path=ppt/slides/slide1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4921622" y="9139944"/>
            <a:ext cx="3112038" cy="910271"/>
            <a:chOff x="0" y="0"/>
            <a:chExt cx="4149384" cy="1213694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4149344" cy="1213739"/>
            </a:xfrm>
            <a:custGeom>
              <a:avLst/>
              <a:gdLst/>
              <a:ahLst/>
              <a:cxnLst/>
              <a:rect r="r" b="b" t="t" l="l"/>
              <a:pathLst>
                <a:path h="1213739" w="4149344">
                  <a:moveTo>
                    <a:pt x="0" y="0"/>
                  </a:moveTo>
                  <a:lnTo>
                    <a:pt x="4149344" y="0"/>
                  </a:lnTo>
                  <a:lnTo>
                    <a:pt x="4149344" y="1213739"/>
                  </a:lnTo>
                  <a:lnTo>
                    <a:pt x="0" y="121373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-41" t="0" r="-42" b="3"/>
              </a:stretch>
            </a:blipFill>
          </p:spPr>
        </p:sp>
      </p:grpSp>
      <p:grpSp>
        <p:nvGrpSpPr>
          <p:cNvPr name="Group 4" id="4"/>
          <p:cNvGrpSpPr/>
          <p:nvPr/>
        </p:nvGrpSpPr>
        <p:grpSpPr>
          <a:xfrm rot="0">
            <a:off x="0" y="0"/>
            <a:ext cx="2875088" cy="10409466"/>
            <a:chOff x="0" y="0"/>
            <a:chExt cx="3833450" cy="13879288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3833495" cy="13879322"/>
            </a:xfrm>
            <a:custGeom>
              <a:avLst/>
              <a:gdLst/>
              <a:ahLst/>
              <a:cxnLst/>
              <a:rect r="r" b="b" t="t" l="l"/>
              <a:pathLst>
                <a:path h="13879322" w="3833495">
                  <a:moveTo>
                    <a:pt x="0" y="0"/>
                  </a:moveTo>
                  <a:lnTo>
                    <a:pt x="3833495" y="0"/>
                  </a:lnTo>
                  <a:lnTo>
                    <a:pt x="3833495" y="13879322"/>
                  </a:lnTo>
                  <a:lnTo>
                    <a:pt x="0" y="1387932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347601" t="0" r="-347600" b="0"/>
              </a:stretch>
            </a:blipFill>
          </p:spPr>
        </p:sp>
      </p:grpSp>
      <p:sp>
        <p:nvSpPr>
          <p:cNvPr name="Freeform 6" id="6"/>
          <p:cNvSpPr/>
          <p:nvPr/>
        </p:nvSpPr>
        <p:spPr>
          <a:xfrm flipH="false" flipV="false" rot="0">
            <a:off x="4340905" y="1873054"/>
            <a:ext cx="11293732" cy="6325254"/>
          </a:xfrm>
          <a:custGeom>
            <a:avLst/>
            <a:gdLst/>
            <a:ahLst/>
            <a:cxnLst/>
            <a:rect r="r" b="b" t="t" l="l"/>
            <a:pathLst>
              <a:path h="6325254" w="11293732">
                <a:moveTo>
                  <a:pt x="0" y="0"/>
                </a:moveTo>
                <a:lnTo>
                  <a:pt x="11293732" y="0"/>
                </a:lnTo>
                <a:lnTo>
                  <a:pt x="11293732" y="6325255"/>
                </a:lnTo>
                <a:lnTo>
                  <a:pt x="0" y="632525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3216186" y="264143"/>
            <a:ext cx="14043114" cy="110322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9021"/>
              </a:lnSpc>
            </a:pPr>
            <a:r>
              <a:rPr lang="en-US" sz="6444" spc="6">
                <a:solidFill>
                  <a:srgbClr val="373372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Conheça a UFU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4340905" y="8810023"/>
            <a:ext cx="9923109" cy="54554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049"/>
              </a:lnSpc>
            </a:pPr>
            <a:r>
              <a:rPr lang="en-US" sz="2892" u="sng">
                <a:solidFill>
                  <a:srgbClr val="0000FF"/>
                </a:solidFill>
                <a:latin typeface="Calibri (MS)"/>
                <a:ea typeface="Calibri (MS)"/>
                <a:cs typeface="Calibri (MS)"/>
                <a:sym typeface="Calibri (MS)"/>
                <a:hlinkClick r:id="rId5" tooltip="https://www.youtube.com/watch?v=LeZfGFKoql8"/>
              </a:rPr>
              <a:t>https://www.youtube.com/watch?v=0sSN29KHzY4</a:t>
            </a:r>
          </a:p>
        </p:txBody>
      </p:sp>
    </p:spTree>
  </p:cSld>
  <p:clrMapOvr>
    <a:masterClrMapping/>
  </p:clrMapOvr>
</p:sld>
</file>

<file path=ppt/slides/slide1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3017349" y="1916054"/>
            <a:ext cx="14885918" cy="7060340"/>
          </a:xfrm>
          <a:custGeom>
            <a:avLst/>
            <a:gdLst/>
            <a:ahLst/>
            <a:cxnLst/>
            <a:rect r="r" b="b" t="t" l="l"/>
            <a:pathLst>
              <a:path h="7060340" w="14885918">
                <a:moveTo>
                  <a:pt x="0" y="0"/>
                </a:moveTo>
                <a:lnTo>
                  <a:pt x="14885917" y="0"/>
                </a:lnTo>
                <a:lnTo>
                  <a:pt x="14885917" y="7060339"/>
                </a:lnTo>
                <a:lnTo>
                  <a:pt x="0" y="706033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-45" r="0" b="-45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0" y="0"/>
            <a:ext cx="2875088" cy="10287000"/>
            <a:chOff x="0" y="0"/>
            <a:chExt cx="3833450" cy="1371600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3833495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3833495">
                  <a:moveTo>
                    <a:pt x="0" y="0"/>
                  </a:moveTo>
                  <a:lnTo>
                    <a:pt x="3833495" y="0"/>
                  </a:lnTo>
                  <a:lnTo>
                    <a:pt x="3833495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342923" t="0" r="-342922" b="0"/>
              </a:stretch>
            </a:blipFill>
          </p:spPr>
        </p:sp>
      </p:grpSp>
      <p:grpSp>
        <p:nvGrpSpPr>
          <p:cNvPr name="Group 5" id="5"/>
          <p:cNvGrpSpPr/>
          <p:nvPr/>
        </p:nvGrpSpPr>
        <p:grpSpPr>
          <a:xfrm rot="0">
            <a:off x="14973807" y="9162414"/>
            <a:ext cx="3112038" cy="910270"/>
            <a:chOff x="0" y="0"/>
            <a:chExt cx="4149384" cy="1213694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4149344" cy="1213739"/>
            </a:xfrm>
            <a:custGeom>
              <a:avLst/>
              <a:gdLst/>
              <a:ahLst/>
              <a:cxnLst/>
              <a:rect r="r" b="b" t="t" l="l"/>
              <a:pathLst>
                <a:path h="1213739" w="4149344">
                  <a:moveTo>
                    <a:pt x="0" y="0"/>
                  </a:moveTo>
                  <a:lnTo>
                    <a:pt x="4149344" y="0"/>
                  </a:lnTo>
                  <a:lnTo>
                    <a:pt x="4149344" y="1213739"/>
                  </a:lnTo>
                  <a:lnTo>
                    <a:pt x="0" y="121373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-41" t="0" r="-42" b="3"/>
              </a:stretch>
            </a:blipFill>
          </p:spPr>
        </p:sp>
      </p:grpSp>
      <p:sp>
        <p:nvSpPr>
          <p:cNvPr name="Freeform 7" id="7"/>
          <p:cNvSpPr/>
          <p:nvPr/>
        </p:nvSpPr>
        <p:spPr>
          <a:xfrm flipH="false" flipV="false" rot="0">
            <a:off x="3261941" y="2371034"/>
            <a:ext cx="547016" cy="544281"/>
          </a:xfrm>
          <a:custGeom>
            <a:avLst/>
            <a:gdLst/>
            <a:ahLst/>
            <a:cxnLst/>
            <a:rect r="r" b="b" t="t" l="l"/>
            <a:pathLst>
              <a:path h="544281" w="547016">
                <a:moveTo>
                  <a:pt x="0" y="0"/>
                </a:moveTo>
                <a:lnTo>
                  <a:pt x="547015" y="0"/>
                </a:lnTo>
                <a:lnTo>
                  <a:pt x="547015" y="544280"/>
                </a:lnTo>
                <a:lnTo>
                  <a:pt x="0" y="54428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-251" r="0" b="-251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4195810" y="4620148"/>
            <a:ext cx="669890" cy="523351"/>
          </a:xfrm>
          <a:custGeom>
            <a:avLst/>
            <a:gdLst/>
            <a:ahLst/>
            <a:cxnLst/>
            <a:rect r="r" b="b" t="t" l="l"/>
            <a:pathLst>
              <a:path h="523351" w="669890">
                <a:moveTo>
                  <a:pt x="0" y="0"/>
                </a:moveTo>
                <a:lnTo>
                  <a:pt x="669890" y="0"/>
                </a:lnTo>
                <a:lnTo>
                  <a:pt x="669890" y="523352"/>
                </a:lnTo>
                <a:lnTo>
                  <a:pt x="0" y="52335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-478" r="0" b="-478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4195810" y="5719143"/>
            <a:ext cx="520116" cy="650145"/>
          </a:xfrm>
          <a:custGeom>
            <a:avLst/>
            <a:gdLst/>
            <a:ahLst/>
            <a:cxnLst/>
            <a:rect r="r" b="b" t="t" l="l"/>
            <a:pathLst>
              <a:path h="650145" w="520116">
                <a:moveTo>
                  <a:pt x="0" y="0"/>
                </a:moveTo>
                <a:lnTo>
                  <a:pt x="520116" y="0"/>
                </a:lnTo>
                <a:lnTo>
                  <a:pt x="520116" y="650145"/>
                </a:lnTo>
                <a:lnTo>
                  <a:pt x="0" y="65014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-724" t="0" r="-724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3862675" y="3444147"/>
            <a:ext cx="668079" cy="615468"/>
          </a:xfrm>
          <a:custGeom>
            <a:avLst/>
            <a:gdLst/>
            <a:ahLst/>
            <a:cxnLst/>
            <a:rect r="r" b="b" t="t" l="l"/>
            <a:pathLst>
              <a:path h="615468" w="668079">
                <a:moveTo>
                  <a:pt x="0" y="0"/>
                </a:moveTo>
                <a:lnTo>
                  <a:pt x="668079" y="0"/>
                </a:lnTo>
                <a:lnTo>
                  <a:pt x="668079" y="615468"/>
                </a:lnTo>
                <a:lnTo>
                  <a:pt x="0" y="615468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-451" r="0" b="-451"/>
            </a:stretch>
          </a:blipFill>
        </p:spPr>
      </p:sp>
      <p:sp>
        <p:nvSpPr>
          <p:cNvPr name="Freeform 11" id="11"/>
          <p:cNvSpPr/>
          <p:nvPr/>
        </p:nvSpPr>
        <p:spPr>
          <a:xfrm flipH="true" flipV="false" rot="0">
            <a:off x="3862676" y="6867681"/>
            <a:ext cx="668079" cy="652212"/>
          </a:xfrm>
          <a:custGeom>
            <a:avLst/>
            <a:gdLst/>
            <a:ahLst/>
            <a:cxnLst/>
            <a:rect r="r" b="b" t="t" l="l"/>
            <a:pathLst>
              <a:path h="652212" w="668079">
                <a:moveTo>
                  <a:pt x="668079" y="0"/>
                </a:moveTo>
                <a:lnTo>
                  <a:pt x="0" y="0"/>
                </a:lnTo>
                <a:lnTo>
                  <a:pt x="0" y="652212"/>
                </a:lnTo>
                <a:lnTo>
                  <a:pt x="668079" y="652212"/>
                </a:lnTo>
                <a:lnTo>
                  <a:pt x="668079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l="-227" t="0" r="-227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3136734" y="7881312"/>
            <a:ext cx="881637" cy="749392"/>
          </a:xfrm>
          <a:custGeom>
            <a:avLst/>
            <a:gdLst/>
            <a:ahLst/>
            <a:cxnLst/>
            <a:rect r="r" b="b" t="t" l="l"/>
            <a:pathLst>
              <a:path h="749392" w="881637">
                <a:moveTo>
                  <a:pt x="0" y="0"/>
                </a:moveTo>
                <a:lnTo>
                  <a:pt x="881637" y="0"/>
                </a:lnTo>
                <a:lnTo>
                  <a:pt x="881637" y="749392"/>
                </a:lnTo>
                <a:lnTo>
                  <a:pt x="0" y="749392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 l="-31" t="0" r="-31" b="0"/>
            </a:stretch>
          </a:blipFill>
        </p:spPr>
      </p:sp>
      <p:sp>
        <p:nvSpPr>
          <p:cNvPr name="TextBox 13" id="13"/>
          <p:cNvSpPr txBox="true"/>
          <p:nvPr/>
        </p:nvSpPr>
        <p:spPr>
          <a:xfrm rot="0">
            <a:off x="4195810" y="8034243"/>
            <a:ext cx="10086732" cy="4382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149"/>
              </a:lnSpc>
            </a:pPr>
            <a:r>
              <a:rPr lang="en-US" sz="2250" b="true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Mais de </a:t>
            </a:r>
            <a:r>
              <a:rPr lang="en-US" sz="2250" b="true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50 oportunidades de cursos EAD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4818317" y="3556188"/>
            <a:ext cx="11976268" cy="36306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466"/>
              </a:lnSpc>
            </a:pPr>
            <a:r>
              <a:rPr lang="en-US" sz="2250" b="true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31 cursos de doutorado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4818317" y="6880656"/>
            <a:ext cx="12064864" cy="4382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149"/>
              </a:lnSpc>
            </a:pPr>
            <a:r>
              <a:rPr lang="en-US" sz="2250" b="true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44 cursos de especialização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5001017" y="4618322"/>
            <a:ext cx="12014960" cy="4382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149"/>
              </a:lnSpc>
            </a:pPr>
            <a:r>
              <a:rPr lang="en-US" sz="2250" b="true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42 cursos de mestrado acadêmico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4195810" y="2276460"/>
            <a:ext cx="13081534" cy="4381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149"/>
              </a:lnSpc>
            </a:pPr>
            <a:r>
              <a:rPr lang="en-US" sz="2250" b="true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99 programas de graduação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5102980" y="5822189"/>
            <a:ext cx="12828833" cy="36306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466"/>
              </a:lnSpc>
            </a:pPr>
            <a:r>
              <a:rPr lang="en-US" sz="2250" b="true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12 cursos de mestrado profissional</a:t>
            </a:r>
          </a:p>
        </p:txBody>
      </p:sp>
      <p:sp>
        <p:nvSpPr>
          <p:cNvPr name="TextBox 19" id="19"/>
          <p:cNvSpPr txBox="true"/>
          <p:nvPr/>
        </p:nvSpPr>
        <p:spPr>
          <a:xfrm rot="0">
            <a:off x="3295455" y="333360"/>
            <a:ext cx="6921088" cy="11029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9021"/>
              </a:lnSpc>
            </a:pPr>
            <a:r>
              <a:rPr lang="en-US" sz="6442">
                <a:solidFill>
                  <a:srgbClr val="373372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Nossa instituição</a:t>
            </a:r>
          </a:p>
        </p:txBody>
      </p:sp>
    </p:spTree>
  </p:cSld>
  <p:clrMapOvr>
    <a:masterClrMapping/>
  </p:clrMapOvr>
</p:sld>
</file>

<file path=ppt/slides/slide1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2875088" y="1964301"/>
            <a:ext cx="14885918" cy="7060340"/>
          </a:xfrm>
          <a:custGeom>
            <a:avLst/>
            <a:gdLst/>
            <a:ahLst/>
            <a:cxnLst/>
            <a:rect r="r" b="b" t="t" l="l"/>
            <a:pathLst>
              <a:path h="7060340" w="14885918">
                <a:moveTo>
                  <a:pt x="0" y="0"/>
                </a:moveTo>
                <a:lnTo>
                  <a:pt x="14885917" y="0"/>
                </a:lnTo>
                <a:lnTo>
                  <a:pt x="14885917" y="7060339"/>
                </a:lnTo>
                <a:lnTo>
                  <a:pt x="0" y="706033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-45" r="0" b="-45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0" y="0"/>
            <a:ext cx="2875088" cy="10287000"/>
            <a:chOff x="0" y="0"/>
            <a:chExt cx="3833450" cy="1371600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3833495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3833495">
                  <a:moveTo>
                    <a:pt x="0" y="0"/>
                  </a:moveTo>
                  <a:lnTo>
                    <a:pt x="3833495" y="0"/>
                  </a:lnTo>
                  <a:lnTo>
                    <a:pt x="3833495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342923" t="0" r="-342922" b="0"/>
              </a:stretch>
            </a:blipFill>
          </p:spPr>
        </p:sp>
      </p:grpSp>
      <p:grpSp>
        <p:nvGrpSpPr>
          <p:cNvPr name="Group 5" id="5"/>
          <p:cNvGrpSpPr/>
          <p:nvPr/>
        </p:nvGrpSpPr>
        <p:grpSpPr>
          <a:xfrm rot="0">
            <a:off x="14973807" y="9162414"/>
            <a:ext cx="3112038" cy="910270"/>
            <a:chOff x="0" y="0"/>
            <a:chExt cx="4149384" cy="1213694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4149344" cy="1213739"/>
            </a:xfrm>
            <a:custGeom>
              <a:avLst/>
              <a:gdLst/>
              <a:ahLst/>
              <a:cxnLst/>
              <a:rect r="r" b="b" t="t" l="l"/>
              <a:pathLst>
                <a:path h="1213739" w="4149344">
                  <a:moveTo>
                    <a:pt x="0" y="0"/>
                  </a:moveTo>
                  <a:lnTo>
                    <a:pt x="4149344" y="0"/>
                  </a:lnTo>
                  <a:lnTo>
                    <a:pt x="4149344" y="1213739"/>
                  </a:lnTo>
                  <a:lnTo>
                    <a:pt x="0" y="121373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-41" t="0" r="-42" b="3"/>
              </a:stretch>
            </a:blipFill>
          </p:spPr>
        </p:sp>
      </p:grpSp>
      <p:sp>
        <p:nvSpPr>
          <p:cNvPr name="Freeform 7" id="7"/>
          <p:cNvSpPr/>
          <p:nvPr/>
        </p:nvSpPr>
        <p:spPr>
          <a:xfrm flipH="false" flipV="false" rot="0">
            <a:off x="3172989" y="2400799"/>
            <a:ext cx="584809" cy="515362"/>
          </a:xfrm>
          <a:custGeom>
            <a:avLst/>
            <a:gdLst/>
            <a:ahLst/>
            <a:cxnLst/>
            <a:rect r="r" b="b" t="t" l="l"/>
            <a:pathLst>
              <a:path h="515362" w="584809">
                <a:moveTo>
                  <a:pt x="0" y="0"/>
                </a:moveTo>
                <a:lnTo>
                  <a:pt x="584809" y="0"/>
                </a:lnTo>
                <a:lnTo>
                  <a:pt x="584809" y="515363"/>
                </a:lnTo>
                <a:lnTo>
                  <a:pt x="0" y="51536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-331" r="0" b="-331"/>
            </a:stretch>
          </a:blipFill>
          <a:ln cap="sq">
            <a:noFill/>
            <a:prstDash val="solid"/>
            <a:miter/>
          </a:ln>
        </p:spPr>
      </p:sp>
      <p:sp>
        <p:nvSpPr>
          <p:cNvPr name="Freeform 8" id="8"/>
          <p:cNvSpPr/>
          <p:nvPr/>
        </p:nvSpPr>
        <p:spPr>
          <a:xfrm flipH="false" flipV="false" rot="0">
            <a:off x="4073344" y="5763288"/>
            <a:ext cx="555498" cy="593322"/>
          </a:xfrm>
          <a:custGeom>
            <a:avLst/>
            <a:gdLst/>
            <a:ahLst/>
            <a:cxnLst/>
            <a:rect r="r" b="b" t="t" l="l"/>
            <a:pathLst>
              <a:path h="593322" w="555498">
                <a:moveTo>
                  <a:pt x="0" y="0"/>
                </a:moveTo>
                <a:lnTo>
                  <a:pt x="555498" y="0"/>
                </a:lnTo>
                <a:lnTo>
                  <a:pt x="555498" y="593322"/>
                </a:lnTo>
                <a:lnTo>
                  <a:pt x="0" y="59332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-13" t="0" r="-13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3809849" y="6878515"/>
            <a:ext cx="541245" cy="638810"/>
          </a:xfrm>
          <a:custGeom>
            <a:avLst/>
            <a:gdLst/>
            <a:ahLst/>
            <a:cxnLst/>
            <a:rect r="r" b="b" t="t" l="l"/>
            <a:pathLst>
              <a:path h="638810" w="541245">
                <a:moveTo>
                  <a:pt x="0" y="0"/>
                </a:moveTo>
                <a:lnTo>
                  <a:pt x="541245" y="0"/>
                </a:lnTo>
                <a:lnTo>
                  <a:pt x="541245" y="638810"/>
                </a:lnTo>
                <a:lnTo>
                  <a:pt x="0" y="63881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-538" r="0" b="-538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4089483" y="4653244"/>
            <a:ext cx="523222" cy="505565"/>
          </a:xfrm>
          <a:custGeom>
            <a:avLst/>
            <a:gdLst/>
            <a:ahLst/>
            <a:cxnLst/>
            <a:rect r="r" b="b" t="t" l="l"/>
            <a:pathLst>
              <a:path h="505565" w="523222">
                <a:moveTo>
                  <a:pt x="0" y="0"/>
                </a:moveTo>
                <a:lnTo>
                  <a:pt x="523223" y="0"/>
                </a:lnTo>
                <a:lnTo>
                  <a:pt x="523223" y="505565"/>
                </a:lnTo>
                <a:lnTo>
                  <a:pt x="0" y="50556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-805" r="0" b="-805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3792492" y="3496533"/>
            <a:ext cx="593981" cy="593981"/>
          </a:xfrm>
          <a:custGeom>
            <a:avLst/>
            <a:gdLst/>
            <a:ahLst/>
            <a:cxnLst/>
            <a:rect r="r" b="b" t="t" l="l"/>
            <a:pathLst>
              <a:path h="593981" w="593981">
                <a:moveTo>
                  <a:pt x="0" y="0"/>
                </a:moveTo>
                <a:lnTo>
                  <a:pt x="593980" y="0"/>
                </a:lnTo>
                <a:lnTo>
                  <a:pt x="593980" y="593981"/>
                </a:lnTo>
                <a:lnTo>
                  <a:pt x="0" y="593981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12" id="12"/>
          <p:cNvGrpSpPr/>
          <p:nvPr/>
        </p:nvGrpSpPr>
        <p:grpSpPr>
          <a:xfrm rot="0">
            <a:off x="3094522" y="7982672"/>
            <a:ext cx="715326" cy="631354"/>
            <a:chOff x="0" y="0"/>
            <a:chExt cx="953768" cy="841806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0" y="0"/>
              <a:ext cx="953770" cy="841756"/>
            </a:xfrm>
            <a:custGeom>
              <a:avLst/>
              <a:gdLst/>
              <a:ahLst/>
              <a:cxnLst/>
              <a:rect r="r" b="b" t="t" l="l"/>
              <a:pathLst>
                <a:path h="841756" w="953770">
                  <a:moveTo>
                    <a:pt x="0" y="0"/>
                  </a:moveTo>
                  <a:lnTo>
                    <a:pt x="953770" y="0"/>
                  </a:lnTo>
                  <a:lnTo>
                    <a:pt x="953770" y="841756"/>
                  </a:lnTo>
                  <a:lnTo>
                    <a:pt x="0" y="8417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/>
              <a:stretch>
                <a:fillRect l="-35665" t="0" r="-35664" b="-5"/>
              </a:stretch>
            </a:blipFill>
          </p:spPr>
        </p:sp>
      </p:grpSp>
      <p:sp>
        <p:nvSpPr>
          <p:cNvPr name="TextBox 14" id="14"/>
          <p:cNvSpPr txBox="true"/>
          <p:nvPr/>
        </p:nvSpPr>
        <p:spPr>
          <a:xfrm rot="0">
            <a:off x="4028923" y="8075864"/>
            <a:ext cx="10086732" cy="4382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149"/>
              </a:lnSpc>
            </a:pPr>
            <a:r>
              <a:rPr lang="en-US" sz="2250" b="true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Plataforma Moodle como ambiente de aprendizagem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4612706" y="3571495"/>
            <a:ext cx="11976268" cy="36314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466"/>
              </a:lnSpc>
            </a:pPr>
            <a:r>
              <a:rPr lang="en-US" sz="2250" b="true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5 cursos de graduação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4612706" y="6947160"/>
            <a:ext cx="12064864" cy="4382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149"/>
              </a:lnSpc>
            </a:pPr>
            <a:r>
              <a:rPr lang="en-US" sz="2250" b="true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8 cursos de atualização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4932174" y="4638056"/>
            <a:ext cx="12014960" cy="4382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149"/>
              </a:lnSpc>
            </a:pPr>
            <a:r>
              <a:rPr lang="en-US" sz="2250" b="true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6 cursos de pós-graduação </a:t>
            </a:r>
            <a:r>
              <a:rPr lang="en-US" b="true" sz="2250" i="true">
                <a:solidFill>
                  <a:srgbClr val="FFFFFF"/>
                </a:solidFill>
                <a:latin typeface="Calibri (MS) Bold Italics"/>
                <a:ea typeface="Calibri (MS) Bold Italics"/>
                <a:cs typeface="Calibri (MS) Bold Italics"/>
                <a:sym typeface="Calibri (MS) Bold Italics"/>
              </a:rPr>
              <a:t>lato sensu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4073345" y="2378000"/>
            <a:ext cx="13081534" cy="4382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149"/>
              </a:lnSpc>
            </a:pPr>
            <a:r>
              <a:rPr lang="en-US" sz="2250" b="true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20 programas de educação a distância</a:t>
            </a:r>
          </a:p>
        </p:txBody>
      </p:sp>
      <p:sp>
        <p:nvSpPr>
          <p:cNvPr name="TextBox 19" id="19"/>
          <p:cNvSpPr txBox="true"/>
          <p:nvPr/>
        </p:nvSpPr>
        <p:spPr>
          <a:xfrm rot="0">
            <a:off x="4932174" y="5823918"/>
            <a:ext cx="12828833" cy="36314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466"/>
              </a:lnSpc>
            </a:pPr>
            <a:r>
              <a:rPr lang="en-US" sz="2250" b="true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1 curso de extensão</a:t>
            </a:r>
          </a:p>
        </p:txBody>
      </p:sp>
      <p:sp>
        <p:nvSpPr>
          <p:cNvPr name="TextBox 20" id="20"/>
          <p:cNvSpPr txBox="true"/>
          <p:nvPr/>
        </p:nvSpPr>
        <p:spPr>
          <a:xfrm rot="0">
            <a:off x="3452186" y="415290"/>
            <a:ext cx="11778631" cy="11029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9021"/>
              </a:lnSpc>
            </a:pPr>
            <a:r>
              <a:rPr lang="en-US" sz="6442">
                <a:solidFill>
                  <a:srgbClr val="373372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Educação a Distância (EAD)</a:t>
            </a:r>
          </a:p>
        </p:txBody>
      </p:sp>
    </p:spTree>
  </p:cSld>
  <p:clrMapOvr>
    <a:masterClrMapping/>
  </p:clrMapOvr>
</p:sld>
</file>

<file path=ppt/slides/slide1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2875088" cy="10287000"/>
            <a:chOff x="0" y="0"/>
            <a:chExt cx="3833450" cy="137160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3833495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3833495">
                  <a:moveTo>
                    <a:pt x="0" y="0"/>
                  </a:moveTo>
                  <a:lnTo>
                    <a:pt x="3833495" y="0"/>
                  </a:lnTo>
                  <a:lnTo>
                    <a:pt x="3833495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-342923" t="0" r="-342922" b="0"/>
              </a:stretch>
            </a:blipFill>
          </p:spPr>
        </p:sp>
      </p:grpSp>
      <p:grpSp>
        <p:nvGrpSpPr>
          <p:cNvPr name="Group 4" id="4"/>
          <p:cNvGrpSpPr/>
          <p:nvPr/>
        </p:nvGrpSpPr>
        <p:grpSpPr>
          <a:xfrm rot="0">
            <a:off x="14973807" y="9162414"/>
            <a:ext cx="3112038" cy="910270"/>
            <a:chOff x="0" y="0"/>
            <a:chExt cx="4149384" cy="1213694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4149344" cy="1213739"/>
            </a:xfrm>
            <a:custGeom>
              <a:avLst/>
              <a:gdLst/>
              <a:ahLst/>
              <a:cxnLst/>
              <a:rect r="r" b="b" t="t" l="l"/>
              <a:pathLst>
                <a:path h="1213739" w="4149344">
                  <a:moveTo>
                    <a:pt x="0" y="0"/>
                  </a:moveTo>
                  <a:lnTo>
                    <a:pt x="4149344" y="0"/>
                  </a:lnTo>
                  <a:lnTo>
                    <a:pt x="4149344" y="1213739"/>
                  </a:lnTo>
                  <a:lnTo>
                    <a:pt x="0" y="121373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41" t="0" r="-42" b="3"/>
              </a:stretch>
            </a:blipFill>
          </p:spPr>
        </p:sp>
      </p:grpSp>
      <p:sp>
        <p:nvSpPr>
          <p:cNvPr name="TextBox 6" id="6"/>
          <p:cNvSpPr txBox="true"/>
          <p:nvPr/>
        </p:nvSpPr>
        <p:spPr>
          <a:xfrm rot="0">
            <a:off x="3127830" y="325698"/>
            <a:ext cx="14958015" cy="10685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8790"/>
              </a:lnSpc>
            </a:pPr>
            <a:r>
              <a:rPr lang="en-US" sz="6278">
                <a:solidFill>
                  <a:srgbClr val="373372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Nossas Áreas de Conhecimento Geral</a:t>
            </a:r>
          </a:p>
        </p:txBody>
      </p:sp>
      <p:sp>
        <p:nvSpPr>
          <p:cNvPr name="Freeform 7" id="7"/>
          <p:cNvSpPr/>
          <p:nvPr/>
        </p:nvSpPr>
        <p:spPr>
          <a:xfrm flipH="false" flipV="false" rot="0">
            <a:off x="3712768" y="1942518"/>
            <a:ext cx="13546532" cy="6671667"/>
          </a:xfrm>
          <a:custGeom>
            <a:avLst/>
            <a:gdLst/>
            <a:ahLst/>
            <a:cxnLst/>
            <a:rect r="r" b="b" t="t" l="l"/>
            <a:pathLst>
              <a:path h="6671667" w="13546532">
                <a:moveTo>
                  <a:pt x="0" y="0"/>
                </a:moveTo>
                <a:lnTo>
                  <a:pt x="13546532" y="0"/>
                </a:lnTo>
                <a:lnTo>
                  <a:pt x="13546532" y="6671667"/>
                </a:lnTo>
                <a:lnTo>
                  <a:pt x="0" y="667166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8" id="8"/>
          <p:cNvSpPr txBox="true"/>
          <p:nvPr/>
        </p:nvSpPr>
        <p:spPr>
          <a:xfrm rot="0">
            <a:off x="9073422" y="4500314"/>
            <a:ext cx="2825225" cy="152650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051"/>
              </a:lnSpc>
              <a:spcBef>
                <a:spcPct val="0"/>
              </a:spcBef>
            </a:pPr>
            <a:r>
              <a:rPr lang="en-US" sz="2893">
                <a:solidFill>
                  <a:srgbClr val="373372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Áreas Gerais de Conhecimento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4072629" y="2150244"/>
            <a:ext cx="2375201" cy="69160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823"/>
              </a:lnSpc>
              <a:spcBef>
                <a:spcPct val="0"/>
              </a:spcBef>
            </a:pPr>
            <a:r>
              <a:rPr lang="en-US" sz="2016">
                <a:solidFill>
                  <a:srgbClr val="FFFFFF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Ciências Biológicas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4231088" y="3597802"/>
            <a:ext cx="2184506" cy="69160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823"/>
              </a:lnSpc>
              <a:spcBef>
                <a:spcPct val="0"/>
              </a:spcBef>
            </a:pPr>
            <a:r>
              <a:rPr lang="en-US" sz="2016">
                <a:solidFill>
                  <a:srgbClr val="FFFFFF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Ciências Médicas e Saúde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4123960" y="4927289"/>
            <a:ext cx="2375201" cy="69160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823"/>
              </a:lnSpc>
              <a:spcBef>
                <a:spcPct val="0"/>
              </a:spcBef>
            </a:pPr>
            <a:r>
              <a:rPr lang="en-US" sz="2016">
                <a:solidFill>
                  <a:srgbClr val="FFFFFF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Engenharias e Computação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4135740" y="6371366"/>
            <a:ext cx="2375201" cy="69160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823"/>
              </a:lnSpc>
              <a:spcBef>
                <a:spcPct val="0"/>
              </a:spcBef>
            </a:pPr>
            <a:r>
              <a:rPr lang="en-US" sz="2016">
                <a:solidFill>
                  <a:srgbClr val="FFFFFF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Ciências Agrárias e Veterinária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4072629" y="7849146"/>
            <a:ext cx="2375201" cy="33923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823"/>
              </a:lnSpc>
              <a:spcBef>
                <a:spcPct val="0"/>
              </a:spcBef>
            </a:pPr>
            <a:r>
              <a:rPr lang="en-US" sz="2016">
                <a:solidFill>
                  <a:srgbClr val="FFFFFF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Ciências Humanas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14118517" y="7630276"/>
            <a:ext cx="3022241" cy="69160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823"/>
              </a:lnSpc>
              <a:spcBef>
                <a:spcPct val="0"/>
              </a:spcBef>
            </a:pPr>
            <a:r>
              <a:rPr lang="en-US" sz="2016">
                <a:solidFill>
                  <a:srgbClr val="FFFFFF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Multidiscipl</a:t>
            </a:r>
            <a:r>
              <a:rPr lang="en-US" sz="2016">
                <a:solidFill>
                  <a:srgbClr val="FFFFFF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inar: tecnologia e gestão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14478076" y="6300499"/>
            <a:ext cx="2375201" cy="69160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823"/>
              </a:lnSpc>
              <a:spcBef>
                <a:spcPct val="0"/>
              </a:spcBef>
            </a:pPr>
            <a:r>
              <a:rPr lang="en-US" sz="2016">
                <a:solidFill>
                  <a:srgbClr val="FFFFFF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Multidisciplinar: engenharias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14478076" y="4927289"/>
            <a:ext cx="2375201" cy="69160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823"/>
              </a:lnSpc>
              <a:spcBef>
                <a:spcPct val="0"/>
              </a:spcBef>
            </a:pPr>
            <a:r>
              <a:rPr lang="en-US" sz="2016">
                <a:solidFill>
                  <a:srgbClr val="FFFFFF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Ciências Sociais Aplicadas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14221005" y="3597802"/>
            <a:ext cx="2817264" cy="69160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823"/>
              </a:lnSpc>
              <a:spcBef>
                <a:spcPct val="0"/>
              </a:spcBef>
            </a:pPr>
            <a:r>
              <a:rPr lang="en-US" sz="2016">
                <a:solidFill>
                  <a:srgbClr val="FFFFFF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Ciências Matemáticas e Naturais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14478076" y="2326427"/>
            <a:ext cx="2375201" cy="33923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823"/>
              </a:lnSpc>
              <a:spcBef>
                <a:spcPct val="0"/>
              </a:spcBef>
            </a:pPr>
            <a:r>
              <a:rPr lang="en-US" sz="2016">
                <a:solidFill>
                  <a:srgbClr val="FFFFFF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Linguagens e Artes</a:t>
            </a:r>
          </a:p>
        </p:txBody>
      </p:sp>
    </p:spTree>
  </p:cSld>
  <p:clrMapOvr>
    <a:masterClrMapping/>
  </p:clrMapOvr>
</p:sld>
</file>

<file path=ppt/slides/slide1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4973807" y="9162414"/>
            <a:ext cx="3112038" cy="910270"/>
            <a:chOff x="0" y="0"/>
            <a:chExt cx="4149384" cy="1213694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4149344" cy="1213739"/>
            </a:xfrm>
            <a:custGeom>
              <a:avLst/>
              <a:gdLst/>
              <a:ahLst/>
              <a:cxnLst/>
              <a:rect r="r" b="b" t="t" l="l"/>
              <a:pathLst>
                <a:path h="1213739" w="4149344">
                  <a:moveTo>
                    <a:pt x="0" y="0"/>
                  </a:moveTo>
                  <a:lnTo>
                    <a:pt x="4149344" y="0"/>
                  </a:lnTo>
                  <a:lnTo>
                    <a:pt x="4149344" y="1213739"/>
                  </a:lnTo>
                  <a:lnTo>
                    <a:pt x="0" y="121373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-41" t="0" r="-42" b="3"/>
              </a:stretch>
            </a:blipFill>
          </p:spPr>
        </p:sp>
      </p:grpSp>
      <p:sp>
        <p:nvSpPr>
          <p:cNvPr name="TextBox 4" id="4"/>
          <p:cNvSpPr txBox="true"/>
          <p:nvPr/>
        </p:nvSpPr>
        <p:spPr>
          <a:xfrm rot="0">
            <a:off x="3329985" y="329636"/>
            <a:ext cx="13101315" cy="106851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8790"/>
              </a:lnSpc>
            </a:pPr>
            <a:r>
              <a:rPr lang="en-US" sz="6278">
                <a:solidFill>
                  <a:srgbClr val="373372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Números Adicionais</a:t>
            </a:r>
          </a:p>
        </p:txBody>
      </p:sp>
      <p:sp>
        <p:nvSpPr>
          <p:cNvPr name="Freeform 5" id="5"/>
          <p:cNvSpPr/>
          <p:nvPr/>
        </p:nvSpPr>
        <p:spPr>
          <a:xfrm flipH="false" flipV="false" rot="0">
            <a:off x="4647207" y="6383667"/>
            <a:ext cx="4496793" cy="2979125"/>
          </a:xfrm>
          <a:custGeom>
            <a:avLst/>
            <a:gdLst/>
            <a:ahLst/>
            <a:cxnLst/>
            <a:rect r="r" b="b" t="t" l="l"/>
            <a:pathLst>
              <a:path h="2979125" w="4496793">
                <a:moveTo>
                  <a:pt x="0" y="0"/>
                </a:moveTo>
                <a:lnTo>
                  <a:pt x="4496793" y="0"/>
                </a:lnTo>
                <a:lnTo>
                  <a:pt x="4496793" y="2979126"/>
                </a:lnTo>
                <a:lnTo>
                  <a:pt x="0" y="297912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9880643" y="6383667"/>
            <a:ext cx="4851156" cy="3060648"/>
          </a:xfrm>
          <a:custGeom>
            <a:avLst/>
            <a:gdLst/>
            <a:ahLst/>
            <a:cxnLst/>
            <a:rect r="r" b="b" t="t" l="l"/>
            <a:pathLst>
              <a:path h="3060648" w="4851156">
                <a:moveTo>
                  <a:pt x="0" y="0"/>
                </a:moveTo>
                <a:lnTo>
                  <a:pt x="4851156" y="0"/>
                </a:lnTo>
                <a:lnTo>
                  <a:pt x="4851156" y="3060649"/>
                </a:lnTo>
                <a:lnTo>
                  <a:pt x="0" y="306064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2820" t="0" r="-959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4647207" y="2498183"/>
            <a:ext cx="5033384" cy="2894196"/>
          </a:xfrm>
          <a:custGeom>
            <a:avLst/>
            <a:gdLst/>
            <a:ahLst/>
            <a:cxnLst/>
            <a:rect r="r" b="b" t="t" l="l"/>
            <a:pathLst>
              <a:path h="2894196" w="5033384">
                <a:moveTo>
                  <a:pt x="0" y="0"/>
                </a:moveTo>
                <a:lnTo>
                  <a:pt x="5033384" y="0"/>
                </a:lnTo>
                <a:lnTo>
                  <a:pt x="5033384" y="2894196"/>
                </a:lnTo>
                <a:lnTo>
                  <a:pt x="0" y="289419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9993490" y="2509228"/>
            <a:ext cx="4376856" cy="2894196"/>
          </a:xfrm>
          <a:custGeom>
            <a:avLst/>
            <a:gdLst/>
            <a:ahLst/>
            <a:cxnLst/>
            <a:rect r="r" b="b" t="t" l="l"/>
            <a:pathLst>
              <a:path h="2894196" w="4376856">
                <a:moveTo>
                  <a:pt x="0" y="0"/>
                </a:moveTo>
                <a:lnTo>
                  <a:pt x="4376855" y="0"/>
                </a:lnTo>
                <a:lnTo>
                  <a:pt x="4376855" y="2894195"/>
                </a:lnTo>
                <a:lnTo>
                  <a:pt x="0" y="289419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TextBox 9" id="9"/>
          <p:cNvSpPr txBox="true"/>
          <p:nvPr/>
        </p:nvSpPr>
        <p:spPr>
          <a:xfrm rot="0">
            <a:off x="10680621" y="5866238"/>
            <a:ext cx="3251200" cy="46161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3428"/>
              </a:lnSpc>
              <a:spcBef>
                <a:spcPct val="0"/>
              </a:spcBef>
            </a:pPr>
            <a:r>
              <a:rPr lang="en-US" sz="2448">
                <a:solidFill>
                  <a:srgbClr val="231F20"/>
                </a:solidFill>
                <a:latin typeface="Calibri (MS)"/>
                <a:ea typeface="Calibri (MS)"/>
                <a:cs typeface="Calibri (MS)"/>
                <a:sym typeface="Calibri (MS)"/>
              </a:rPr>
              <a:t>1 Estação de Rádio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5583225" y="1860961"/>
            <a:ext cx="3161348" cy="46161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428"/>
              </a:lnSpc>
            </a:pPr>
            <a:r>
              <a:rPr lang="en-US" sz="2448">
                <a:solidFill>
                  <a:srgbClr val="231F20"/>
                </a:solidFill>
                <a:latin typeface="Calibri (MS)"/>
                <a:ea typeface="Calibri (MS)"/>
                <a:cs typeface="Calibri (MS)"/>
                <a:sym typeface="Calibri (MS)"/>
              </a:rPr>
              <a:t>6 Centros Esportivos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4951360" y="5866238"/>
            <a:ext cx="3888486" cy="46161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3428"/>
              </a:lnSpc>
              <a:spcBef>
                <a:spcPct val="0"/>
              </a:spcBef>
            </a:pPr>
            <a:r>
              <a:rPr lang="en-US" sz="2448">
                <a:solidFill>
                  <a:srgbClr val="231F20"/>
                </a:solidFill>
                <a:latin typeface="Calibri (MS)"/>
                <a:ea typeface="Calibri (MS)"/>
                <a:cs typeface="Calibri (MS)"/>
                <a:sym typeface="Calibri (MS)"/>
              </a:rPr>
              <a:t>1 Estação de Televisão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11287903" y="1860961"/>
            <a:ext cx="1788029" cy="46161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3428"/>
              </a:lnSpc>
              <a:spcBef>
                <a:spcPct val="0"/>
              </a:spcBef>
            </a:pPr>
            <a:r>
              <a:rPr lang="en-US" sz="2448">
                <a:solidFill>
                  <a:srgbClr val="231F20"/>
                </a:solidFill>
                <a:latin typeface="Calibri (MS)"/>
                <a:ea typeface="Calibri (MS)"/>
                <a:cs typeface="Calibri (MS)"/>
                <a:sym typeface="Calibri (MS)"/>
              </a:rPr>
              <a:t>9 Bibliotecas</a:t>
            </a:r>
          </a:p>
        </p:txBody>
      </p:sp>
      <p:grpSp>
        <p:nvGrpSpPr>
          <p:cNvPr name="Group 13" id="13"/>
          <p:cNvGrpSpPr/>
          <p:nvPr/>
        </p:nvGrpSpPr>
        <p:grpSpPr>
          <a:xfrm rot="0">
            <a:off x="0" y="0"/>
            <a:ext cx="2875088" cy="10287000"/>
            <a:chOff x="0" y="0"/>
            <a:chExt cx="3833450" cy="13716000"/>
          </a:xfrm>
        </p:grpSpPr>
        <p:sp>
          <p:nvSpPr>
            <p:cNvPr name="Freeform 14" id="14"/>
            <p:cNvSpPr/>
            <p:nvPr/>
          </p:nvSpPr>
          <p:spPr>
            <a:xfrm flipH="false" flipV="false" rot="0">
              <a:off x="0" y="0"/>
              <a:ext cx="3833495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3833495">
                  <a:moveTo>
                    <a:pt x="0" y="0"/>
                  </a:moveTo>
                  <a:lnTo>
                    <a:pt x="3833495" y="0"/>
                  </a:lnTo>
                  <a:lnTo>
                    <a:pt x="3833495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l="-135756" t="0" r="-550090" b="0"/>
              </a:stretch>
            </a:blipFill>
          </p:spPr>
        </p:sp>
      </p:grpSp>
    </p:spTree>
  </p:cSld>
  <p:clrMapOvr>
    <a:masterClrMapping/>
  </p:clrMapOvr>
</p:sld>
</file>

<file path=ppt/slides/slide1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4973807" y="9162414"/>
            <a:ext cx="3112038" cy="910270"/>
            <a:chOff x="0" y="0"/>
            <a:chExt cx="4149384" cy="1213694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4149344" cy="1213739"/>
            </a:xfrm>
            <a:custGeom>
              <a:avLst/>
              <a:gdLst/>
              <a:ahLst/>
              <a:cxnLst/>
              <a:rect r="r" b="b" t="t" l="l"/>
              <a:pathLst>
                <a:path h="1213739" w="4149344">
                  <a:moveTo>
                    <a:pt x="0" y="0"/>
                  </a:moveTo>
                  <a:lnTo>
                    <a:pt x="4149344" y="0"/>
                  </a:lnTo>
                  <a:lnTo>
                    <a:pt x="4149344" y="1213739"/>
                  </a:lnTo>
                  <a:lnTo>
                    <a:pt x="0" y="121373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-41" t="0" r="-42" b="3"/>
              </a:stretch>
            </a:blipFill>
          </p:spPr>
        </p:sp>
      </p:grpSp>
      <p:sp>
        <p:nvSpPr>
          <p:cNvPr name="Freeform 4" id="4"/>
          <p:cNvSpPr/>
          <p:nvPr/>
        </p:nvSpPr>
        <p:spPr>
          <a:xfrm flipH="false" flipV="false" rot="0">
            <a:off x="3048101" y="2517825"/>
            <a:ext cx="6400649" cy="4264432"/>
          </a:xfrm>
          <a:custGeom>
            <a:avLst/>
            <a:gdLst/>
            <a:ahLst/>
            <a:cxnLst/>
            <a:rect r="r" b="b" t="t" l="l"/>
            <a:pathLst>
              <a:path h="4264432" w="6400649">
                <a:moveTo>
                  <a:pt x="0" y="0"/>
                </a:moveTo>
                <a:lnTo>
                  <a:pt x="6400649" y="0"/>
                </a:lnTo>
                <a:lnTo>
                  <a:pt x="6400649" y="4264432"/>
                </a:lnTo>
                <a:lnTo>
                  <a:pt x="0" y="426443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3329985" y="329636"/>
            <a:ext cx="13101315" cy="106851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8790"/>
              </a:lnSpc>
            </a:pPr>
            <a:r>
              <a:rPr lang="en-US" sz="6278">
                <a:solidFill>
                  <a:srgbClr val="373372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Números Adicionais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4121434" y="1876808"/>
            <a:ext cx="3834118" cy="46161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3428"/>
              </a:lnSpc>
            </a:pPr>
            <a:r>
              <a:rPr lang="en-US" sz="2448">
                <a:solidFill>
                  <a:srgbClr val="231F20"/>
                </a:solidFill>
                <a:latin typeface="Calibri (MS)"/>
                <a:ea typeface="Calibri (MS)"/>
                <a:cs typeface="Calibri (MS)"/>
                <a:sym typeface="Calibri (MS)"/>
              </a:rPr>
              <a:t>5 Restaurantes Universitários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12073433" y="3513562"/>
            <a:ext cx="3834118" cy="46161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3428"/>
              </a:lnSpc>
            </a:pPr>
            <a:r>
              <a:rPr lang="en-US" sz="2448">
                <a:solidFill>
                  <a:srgbClr val="231F20"/>
                </a:solidFill>
                <a:latin typeface="Calibri (MS)"/>
                <a:ea typeface="Calibri (MS)"/>
                <a:cs typeface="Calibri (MS)"/>
                <a:sym typeface="Calibri (MS)"/>
              </a:rPr>
              <a:t>Refeições todos os dias</a:t>
            </a:r>
          </a:p>
        </p:txBody>
      </p:sp>
      <p:grpSp>
        <p:nvGrpSpPr>
          <p:cNvPr name="Group 8" id="8"/>
          <p:cNvGrpSpPr/>
          <p:nvPr/>
        </p:nvGrpSpPr>
        <p:grpSpPr>
          <a:xfrm rot="0">
            <a:off x="0" y="0"/>
            <a:ext cx="2875088" cy="10287000"/>
            <a:chOff x="0" y="0"/>
            <a:chExt cx="3833450" cy="13716000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3833495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3833495">
                  <a:moveTo>
                    <a:pt x="0" y="0"/>
                  </a:moveTo>
                  <a:lnTo>
                    <a:pt x="3833495" y="0"/>
                  </a:lnTo>
                  <a:lnTo>
                    <a:pt x="3833495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135756" t="0" r="-550090" b="0"/>
              </a:stretch>
            </a:blipFill>
          </p:spPr>
        </p:sp>
      </p:grpSp>
      <p:sp>
        <p:nvSpPr>
          <p:cNvPr name="Freeform 10" id="10"/>
          <p:cNvSpPr/>
          <p:nvPr/>
        </p:nvSpPr>
        <p:spPr>
          <a:xfrm flipH="false" flipV="false" rot="0">
            <a:off x="10219127" y="4327324"/>
            <a:ext cx="7542731" cy="4242786"/>
          </a:xfrm>
          <a:custGeom>
            <a:avLst/>
            <a:gdLst/>
            <a:ahLst/>
            <a:cxnLst/>
            <a:rect r="r" b="b" t="t" l="l"/>
            <a:pathLst>
              <a:path h="4242786" w="7542731">
                <a:moveTo>
                  <a:pt x="0" y="0"/>
                </a:moveTo>
                <a:lnTo>
                  <a:pt x="7542731" y="0"/>
                </a:lnTo>
                <a:lnTo>
                  <a:pt x="7542731" y="4242786"/>
                </a:lnTo>
                <a:lnTo>
                  <a:pt x="0" y="424278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252355" y="143394"/>
            <a:ext cx="2835011" cy="10143606"/>
            <a:chOff x="0" y="0"/>
            <a:chExt cx="3833450" cy="137160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3833495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3833495">
                  <a:moveTo>
                    <a:pt x="0" y="0"/>
                  </a:moveTo>
                  <a:lnTo>
                    <a:pt x="3833495" y="0"/>
                  </a:lnTo>
                  <a:lnTo>
                    <a:pt x="3833495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-135756" t="0" r="-550090" b="0"/>
              </a:stretch>
            </a:blipFill>
          </p:spPr>
        </p:sp>
      </p:grpSp>
      <p:grpSp>
        <p:nvGrpSpPr>
          <p:cNvPr name="Group 4" id="4"/>
          <p:cNvGrpSpPr/>
          <p:nvPr/>
        </p:nvGrpSpPr>
        <p:grpSpPr>
          <a:xfrm rot="0">
            <a:off x="15035171" y="9280336"/>
            <a:ext cx="3068658" cy="897582"/>
            <a:chOff x="0" y="0"/>
            <a:chExt cx="4149384" cy="1213694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4149344" cy="1213739"/>
            </a:xfrm>
            <a:custGeom>
              <a:avLst/>
              <a:gdLst/>
              <a:ahLst/>
              <a:cxnLst/>
              <a:rect r="r" b="b" t="t" l="l"/>
              <a:pathLst>
                <a:path h="1213739" w="4149344">
                  <a:moveTo>
                    <a:pt x="0" y="0"/>
                  </a:moveTo>
                  <a:lnTo>
                    <a:pt x="4149344" y="0"/>
                  </a:lnTo>
                  <a:lnTo>
                    <a:pt x="4149344" y="1213739"/>
                  </a:lnTo>
                  <a:lnTo>
                    <a:pt x="0" y="121373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41" t="0" r="-42" b="3"/>
              </a:stretch>
            </a:blipFill>
          </p:spPr>
        </p:sp>
      </p:grpSp>
      <p:sp>
        <p:nvSpPr>
          <p:cNvPr name="Freeform 6" id="6"/>
          <p:cNvSpPr/>
          <p:nvPr/>
        </p:nvSpPr>
        <p:spPr>
          <a:xfrm flipH="false" flipV="false" rot="0">
            <a:off x="8650301" y="6215825"/>
            <a:ext cx="5446433" cy="3601454"/>
          </a:xfrm>
          <a:custGeom>
            <a:avLst/>
            <a:gdLst/>
            <a:ahLst/>
            <a:cxnLst/>
            <a:rect r="r" b="b" t="t" l="l"/>
            <a:pathLst>
              <a:path h="3601454" w="5446433">
                <a:moveTo>
                  <a:pt x="0" y="0"/>
                </a:moveTo>
                <a:lnTo>
                  <a:pt x="5446433" y="0"/>
                </a:lnTo>
                <a:lnTo>
                  <a:pt x="5446433" y="3601453"/>
                </a:lnTo>
                <a:lnTo>
                  <a:pt x="0" y="360145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0701758" y="2463007"/>
            <a:ext cx="5398553" cy="3576541"/>
          </a:xfrm>
          <a:custGeom>
            <a:avLst/>
            <a:gdLst/>
            <a:ahLst/>
            <a:cxnLst/>
            <a:rect r="r" b="b" t="t" l="l"/>
            <a:pathLst>
              <a:path h="3576541" w="5398553">
                <a:moveTo>
                  <a:pt x="0" y="0"/>
                </a:moveTo>
                <a:lnTo>
                  <a:pt x="5398553" y="0"/>
                </a:lnTo>
                <a:lnTo>
                  <a:pt x="5398553" y="3576541"/>
                </a:lnTo>
                <a:lnTo>
                  <a:pt x="0" y="357654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4878676" y="2463007"/>
            <a:ext cx="5398553" cy="3576541"/>
          </a:xfrm>
          <a:custGeom>
            <a:avLst/>
            <a:gdLst/>
            <a:ahLst/>
            <a:cxnLst/>
            <a:rect r="r" b="b" t="t" l="l"/>
            <a:pathLst>
              <a:path h="3576541" w="5398553">
                <a:moveTo>
                  <a:pt x="0" y="0"/>
                </a:moveTo>
                <a:lnTo>
                  <a:pt x="5398553" y="0"/>
                </a:lnTo>
                <a:lnTo>
                  <a:pt x="5398553" y="3576541"/>
                </a:lnTo>
                <a:lnTo>
                  <a:pt x="0" y="357654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TextBox 9" id="9"/>
          <p:cNvSpPr txBox="true"/>
          <p:nvPr/>
        </p:nvSpPr>
        <p:spPr>
          <a:xfrm rot="0">
            <a:off x="8666551" y="1633219"/>
            <a:ext cx="4070413" cy="44698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380"/>
              </a:lnSpc>
            </a:pPr>
            <a:r>
              <a:rPr lang="en-US" sz="2414">
                <a:solidFill>
                  <a:srgbClr val="231F20"/>
                </a:solidFill>
                <a:latin typeface="Calibri (MS)"/>
                <a:ea typeface="Calibri (MS)"/>
                <a:cs typeface="Calibri (MS)"/>
                <a:sym typeface="Calibri (MS)"/>
              </a:rPr>
              <a:t>3 Hospitais Universitários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3535923" y="466842"/>
            <a:ext cx="12918691" cy="105520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8667"/>
              </a:lnSpc>
            </a:pPr>
            <a:r>
              <a:rPr lang="en-US" sz="6191">
                <a:solidFill>
                  <a:srgbClr val="373372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Números Adicionais</a:t>
            </a:r>
          </a:p>
        </p:txBody>
      </p:sp>
    </p:spTree>
  </p:cSld>
  <p:clrMapOvr>
    <a:masterClrMapping/>
  </p:clrMapOvr>
</p:sld>
</file>

<file path=ppt/slides/slide1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252355" y="143394"/>
            <a:ext cx="2835011" cy="10143606"/>
            <a:chOff x="0" y="0"/>
            <a:chExt cx="3833450" cy="137160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3833495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3833495">
                  <a:moveTo>
                    <a:pt x="0" y="0"/>
                  </a:moveTo>
                  <a:lnTo>
                    <a:pt x="3833495" y="0"/>
                  </a:lnTo>
                  <a:lnTo>
                    <a:pt x="3833495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-135756" t="0" r="-550090" b="0"/>
              </a:stretch>
            </a:blipFill>
          </p:spPr>
        </p:sp>
      </p:grpSp>
      <p:grpSp>
        <p:nvGrpSpPr>
          <p:cNvPr name="Group 4" id="4"/>
          <p:cNvGrpSpPr/>
          <p:nvPr/>
        </p:nvGrpSpPr>
        <p:grpSpPr>
          <a:xfrm rot="0">
            <a:off x="15035171" y="9280336"/>
            <a:ext cx="3068658" cy="897582"/>
            <a:chOff x="0" y="0"/>
            <a:chExt cx="4149384" cy="1213694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4149344" cy="1213739"/>
            </a:xfrm>
            <a:custGeom>
              <a:avLst/>
              <a:gdLst/>
              <a:ahLst/>
              <a:cxnLst/>
              <a:rect r="r" b="b" t="t" l="l"/>
              <a:pathLst>
                <a:path h="1213739" w="4149344">
                  <a:moveTo>
                    <a:pt x="0" y="0"/>
                  </a:moveTo>
                  <a:lnTo>
                    <a:pt x="4149344" y="0"/>
                  </a:lnTo>
                  <a:lnTo>
                    <a:pt x="4149344" y="1213739"/>
                  </a:lnTo>
                  <a:lnTo>
                    <a:pt x="0" y="121373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41" t="0" r="-42" b="3"/>
              </a:stretch>
            </a:blipFill>
          </p:spPr>
        </p:sp>
      </p:grpSp>
      <p:sp>
        <p:nvSpPr>
          <p:cNvPr name="TextBox 6" id="6"/>
          <p:cNvSpPr txBox="true"/>
          <p:nvPr/>
        </p:nvSpPr>
        <p:spPr>
          <a:xfrm rot="0">
            <a:off x="3535923" y="466842"/>
            <a:ext cx="12918691" cy="105520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8667"/>
              </a:lnSpc>
            </a:pPr>
            <a:r>
              <a:rPr lang="en-US" sz="6191">
                <a:solidFill>
                  <a:srgbClr val="373372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Laboratórios</a:t>
            </a:r>
          </a:p>
        </p:txBody>
      </p:sp>
      <p:sp>
        <p:nvSpPr>
          <p:cNvPr name="Freeform 7" id="7"/>
          <p:cNvSpPr/>
          <p:nvPr/>
        </p:nvSpPr>
        <p:spPr>
          <a:xfrm flipH="false" flipV="false" rot="0">
            <a:off x="12534798" y="1798903"/>
            <a:ext cx="4913987" cy="2045447"/>
          </a:xfrm>
          <a:custGeom>
            <a:avLst/>
            <a:gdLst/>
            <a:ahLst/>
            <a:cxnLst/>
            <a:rect r="r" b="b" t="t" l="l"/>
            <a:pathLst>
              <a:path h="2045447" w="4913987">
                <a:moveTo>
                  <a:pt x="0" y="0"/>
                </a:moveTo>
                <a:lnTo>
                  <a:pt x="4913987" y="0"/>
                </a:lnTo>
                <a:lnTo>
                  <a:pt x="4913987" y="2045447"/>
                </a:lnTo>
                <a:lnTo>
                  <a:pt x="0" y="204544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2079726" y="4652568"/>
            <a:ext cx="5369059" cy="3805320"/>
          </a:xfrm>
          <a:custGeom>
            <a:avLst/>
            <a:gdLst/>
            <a:ahLst/>
            <a:cxnLst/>
            <a:rect r="r" b="b" t="t" l="l"/>
            <a:pathLst>
              <a:path h="3805320" w="5369059">
                <a:moveTo>
                  <a:pt x="0" y="0"/>
                </a:moveTo>
                <a:lnTo>
                  <a:pt x="5369059" y="0"/>
                </a:lnTo>
                <a:lnTo>
                  <a:pt x="5369059" y="3805320"/>
                </a:lnTo>
                <a:lnTo>
                  <a:pt x="0" y="380532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4461079" y="6376644"/>
            <a:ext cx="5945950" cy="3344597"/>
          </a:xfrm>
          <a:custGeom>
            <a:avLst/>
            <a:gdLst/>
            <a:ahLst/>
            <a:cxnLst/>
            <a:rect r="r" b="b" t="t" l="l"/>
            <a:pathLst>
              <a:path h="3344597" w="5945950">
                <a:moveTo>
                  <a:pt x="0" y="0"/>
                </a:moveTo>
                <a:lnTo>
                  <a:pt x="5945950" y="0"/>
                </a:lnTo>
                <a:lnTo>
                  <a:pt x="5945950" y="3344597"/>
                </a:lnTo>
                <a:lnTo>
                  <a:pt x="0" y="334459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4461079" y="1798903"/>
            <a:ext cx="5945950" cy="3344597"/>
          </a:xfrm>
          <a:custGeom>
            <a:avLst/>
            <a:gdLst/>
            <a:ahLst/>
            <a:cxnLst/>
            <a:rect r="r" b="b" t="t" l="l"/>
            <a:pathLst>
              <a:path h="3344597" w="5945950">
                <a:moveTo>
                  <a:pt x="0" y="0"/>
                </a:moveTo>
                <a:lnTo>
                  <a:pt x="5945950" y="0"/>
                </a:lnTo>
                <a:lnTo>
                  <a:pt x="5945950" y="3344597"/>
                </a:lnTo>
                <a:lnTo>
                  <a:pt x="0" y="334459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TextBox 11" id="11"/>
          <p:cNvSpPr txBox="true"/>
          <p:nvPr/>
        </p:nvSpPr>
        <p:spPr>
          <a:xfrm rot="0">
            <a:off x="3321552" y="2764477"/>
            <a:ext cx="690761" cy="4095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810"/>
              </a:lnSpc>
              <a:spcBef>
                <a:spcPct val="0"/>
              </a:spcBef>
            </a:pPr>
            <a:r>
              <a:rPr lang="en-US" b="true" sz="2342">
                <a:solidFill>
                  <a:srgbClr val="373372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NBA3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3322246" y="7722284"/>
            <a:ext cx="595709" cy="4095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810"/>
              </a:lnSpc>
              <a:spcBef>
                <a:spcPct val="0"/>
              </a:spcBef>
            </a:pPr>
            <a:r>
              <a:rPr lang="en-US" b="true" sz="2342">
                <a:solidFill>
                  <a:srgbClr val="373372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LTAD</a:t>
            </a:r>
          </a:p>
        </p:txBody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4845081" y="8803164"/>
            <a:ext cx="3112038" cy="910271"/>
            <a:chOff x="0" y="0"/>
            <a:chExt cx="4149384" cy="1213694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4149344" cy="1213739"/>
            </a:xfrm>
            <a:custGeom>
              <a:avLst/>
              <a:gdLst/>
              <a:ahLst/>
              <a:cxnLst/>
              <a:rect r="r" b="b" t="t" l="l"/>
              <a:pathLst>
                <a:path h="1213739" w="4149344">
                  <a:moveTo>
                    <a:pt x="0" y="0"/>
                  </a:moveTo>
                  <a:lnTo>
                    <a:pt x="4149344" y="0"/>
                  </a:lnTo>
                  <a:lnTo>
                    <a:pt x="4149344" y="1213739"/>
                  </a:lnTo>
                  <a:lnTo>
                    <a:pt x="0" y="121373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-41" t="0" r="-42" b="3"/>
              </a:stretch>
            </a:blipFill>
          </p:spPr>
        </p:sp>
      </p:grpSp>
      <p:grpSp>
        <p:nvGrpSpPr>
          <p:cNvPr name="Group 4" id="4"/>
          <p:cNvGrpSpPr/>
          <p:nvPr/>
        </p:nvGrpSpPr>
        <p:grpSpPr>
          <a:xfrm rot="0">
            <a:off x="-4407507" y="0"/>
            <a:ext cx="7248318" cy="10287000"/>
            <a:chOff x="0" y="0"/>
            <a:chExt cx="9664424" cy="13716000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9664446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9664446">
                  <a:moveTo>
                    <a:pt x="0" y="0"/>
                  </a:moveTo>
                  <a:lnTo>
                    <a:pt x="9664446" y="0"/>
                  </a:lnTo>
                  <a:lnTo>
                    <a:pt x="9664446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67995" t="0" r="-67994" b="0"/>
              </a:stretch>
            </a:blipFill>
          </p:spPr>
        </p:sp>
      </p:grpSp>
      <p:sp>
        <p:nvSpPr>
          <p:cNvPr name="TextBox 6" id="6"/>
          <p:cNvSpPr txBox="true"/>
          <p:nvPr/>
        </p:nvSpPr>
        <p:spPr>
          <a:xfrm rot="0">
            <a:off x="3282840" y="678174"/>
            <a:ext cx="11562241" cy="110322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9021"/>
              </a:lnSpc>
            </a:pPr>
            <a:r>
              <a:rPr lang="en-US" sz="6444" spc="6">
                <a:solidFill>
                  <a:srgbClr val="373372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Sobre a UFU</a:t>
            </a:r>
          </a:p>
        </p:txBody>
      </p:sp>
      <p:sp>
        <p:nvSpPr>
          <p:cNvPr name="Freeform 7" id="7"/>
          <p:cNvSpPr/>
          <p:nvPr/>
        </p:nvSpPr>
        <p:spPr>
          <a:xfrm flipH="false" flipV="false" rot="0">
            <a:off x="6378640" y="4668266"/>
            <a:ext cx="6827024" cy="2295587"/>
          </a:xfrm>
          <a:custGeom>
            <a:avLst/>
            <a:gdLst/>
            <a:ahLst/>
            <a:cxnLst/>
            <a:rect r="r" b="b" t="t" l="l"/>
            <a:pathLst>
              <a:path h="2295587" w="6827024">
                <a:moveTo>
                  <a:pt x="0" y="0"/>
                </a:moveTo>
                <a:lnTo>
                  <a:pt x="6827024" y="0"/>
                </a:lnTo>
                <a:lnTo>
                  <a:pt x="6827024" y="2295587"/>
                </a:lnTo>
                <a:lnTo>
                  <a:pt x="0" y="229558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8" id="8"/>
          <p:cNvSpPr txBox="true"/>
          <p:nvPr/>
        </p:nvSpPr>
        <p:spPr>
          <a:xfrm rot="0">
            <a:off x="8569721" y="5564789"/>
            <a:ext cx="2444862" cy="71317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5841"/>
              </a:lnSpc>
              <a:spcBef>
                <a:spcPct val="0"/>
              </a:spcBef>
            </a:pPr>
            <a:r>
              <a:rPr lang="en-US" sz="4172" spc="3">
                <a:solidFill>
                  <a:srgbClr val="FFFFFF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Gratuita</a:t>
            </a:r>
          </a:p>
        </p:txBody>
      </p:sp>
      <p:sp>
        <p:nvSpPr>
          <p:cNvPr name="Freeform 9" id="9"/>
          <p:cNvSpPr/>
          <p:nvPr/>
        </p:nvSpPr>
        <p:spPr>
          <a:xfrm flipH="false" flipV="false" rot="0">
            <a:off x="6378640" y="1964760"/>
            <a:ext cx="6827024" cy="2295587"/>
          </a:xfrm>
          <a:custGeom>
            <a:avLst/>
            <a:gdLst/>
            <a:ahLst/>
            <a:cxnLst/>
            <a:rect r="r" b="b" t="t" l="l"/>
            <a:pathLst>
              <a:path h="2295587" w="6827024">
                <a:moveTo>
                  <a:pt x="0" y="0"/>
                </a:moveTo>
                <a:lnTo>
                  <a:pt x="6827024" y="0"/>
                </a:lnTo>
                <a:lnTo>
                  <a:pt x="6827024" y="2295587"/>
                </a:lnTo>
                <a:lnTo>
                  <a:pt x="0" y="229558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6969356" y="2868748"/>
            <a:ext cx="953088" cy="808934"/>
          </a:xfrm>
          <a:custGeom>
            <a:avLst/>
            <a:gdLst/>
            <a:ahLst/>
            <a:cxnLst/>
            <a:rect r="r" b="b" t="t" l="l"/>
            <a:pathLst>
              <a:path h="808934" w="953088">
                <a:moveTo>
                  <a:pt x="0" y="0"/>
                </a:moveTo>
                <a:lnTo>
                  <a:pt x="953089" y="0"/>
                </a:lnTo>
                <a:lnTo>
                  <a:pt x="953089" y="808934"/>
                </a:lnTo>
                <a:lnTo>
                  <a:pt x="0" y="80893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1" id="11"/>
          <p:cNvSpPr txBox="true"/>
          <p:nvPr/>
        </p:nvSpPr>
        <p:spPr>
          <a:xfrm rot="0">
            <a:off x="7922445" y="2870383"/>
            <a:ext cx="5024465" cy="71993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841"/>
              </a:lnSpc>
              <a:spcBef>
                <a:spcPct val="0"/>
              </a:spcBef>
            </a:pPr>
            <a:r>
              <a:rPr lang="en-US" sz="4172" spc="3">
                <a:solidFill>
                  <a:srgbClr val="FFFFFF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Fundada em 1978</a:t>
            </a:r>
          </a:p>
        </p:txBody>
      </p:sp>
      <p:grpSp>
        <p:nvGrpSpPr>
          <p:cNvPr name="Group 12" id="12"/>
          <p:cNvGrpSpPr/>
          <p:nvPr/>
        </p:nvGrpSpPr>
        <p:grpSpPr>
          <a:xfrm rot="0">
            <a:off x="6378640" y="7292759"/>
            <a:ext cx="6827024" cy="2295587"/>
            <a:chOff x="0" y="0"/>
            <a:chExt cx="9102699" cy="3060783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0" y="0"/>
              <a:ext cx="9102699" cy="3060783"/>
            </a:xfrm>
            <a:custGeom>
              <a:avLst/>
              <a:gdLst/>
              <a:ahLst/>
              <a:cxnLst/>
              <a:rect r="r" b="b" t="t" l="l"/>
              <a:pathLst>
                <a:path h="3060783" w="9102699">
                  <a:moveTo>
                    <a:pt x="0" y="0"/>
                  </a:moveTo>
                  <a:lnTo>
                    <a:pt x="9102699" y="0"/>
                  </a:lnTo>
                  <a:lnTo>
                    <a:pt x="9102699" y="3060783"/>
                  </a:lnTo>
                  <a:lnTo>
                    <a:pt x="0" y="306078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4" id="14"/>
            <p:cNvSpPr/>
            <p:nvPr/>
          </p:nvSpPr>
          <p:spPr>
            <a:xfrm flipH="false" flipV="false" rot="0">
              <a:off x="1026805" y="921034"/>
              <a:ext cx="1596733" cy="1419641"/>
            </a:xfrm>
            <a:custGeom>
              <a:avLst/>
              <a:gdLst/>
              <a:ahLst/>
              <a:cxnLst/>
              <a:rect r="r" b="b" t="t" l="l"/>
              <a:pathLst>
                <a:path h="1419641" w="1596733">
                  <a:moveTo>
                    <a:pt x="0" y="0"/>
                  </a:moveTo>
                  <a:lnTo>
                    <a:pt x="1596733" y="0"/>
                  </a:lnTo>
                  <a:lnTo>
                    <a:pt x="1596733" y="1419640"/>
                  </a:lnTo>
                  <a:lnTo>
                    <a:pt x="0" y="141964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 l="0" t="0" r="0" b="0"/>
              </a:stretch>
            </a:blipFill>
          </p:spPr>
        </p:sp>
      </p:grpSp>
      <p:sp>
        <p:nvSpPr>
          <p:cNvPr name="TextBox 15" id="15"/>
          <p:cNvSpPr txBox="true"/>
          <p:nvPr/>
        </p:nvSpPr>
        <p:spPr>
          <a:xfrm rot="0">
            <a:off x="8790996" y="8089990"/>
            <a:ext cx="2002311" cy="71317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5841"/>
              </a:lnSpc>
              <a:spcBef>
                <a:spcPct val="0"/>
              </a:spcBef>
            </a:pPr>
            <a:r>
              <a:rPr lang="en-US" sz="4172" spc="3">
                <a:solidFill>
                  <a:srgbClr val="FFFFFF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Pública</a:t>
            </a:r>
          </a:p>
        </p:txBody>
      </p:sp>
      <p:sp>
        <p:nvSpPr>
          <p:cNvPr name="Freeform 16" id="16"/>
          <p:cNvSpPr/>
          <p:nvPr/>
        </p:nvSpPr>
        <p:spPr>
          <a:xfrm flipH="false" flipV="false" rot="0">
            <a:off x="7044884" y="5400796"/>
            <a:ext cx="877561" cy="1126884"/>
          </a:xfrm>
          <a:custGeom>
            <a:avLst/>
            <a:gdLst/>
            <a:ahLst/>
            <a:cxnLst/>
            <a:rect r="r" b="b" t="t" l="l"/>
            <a:pathLst>
              <a:path h="1126884" w="877561">
                <a:moveTo>
                  <a:pt x="0" y="0"/>
                </a:moveTo>
                <a:lnTo>
                  <a:pt x="877561" y="0"/>
                </a:lnTo>
                <a:lnTo>
                  <a:pt x="877561" y="1126884"/>
                </a:lnTo>
                <a:lnTo>
                  <a:pt x="0" y="112688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</p:spTree>
  </p:cSld>
  <p:clrMapOvr>
    <a:masterClrMapping/>
  </p:clrMapOvr>
</p:sld>
</file>

<file path=ppt/slides/slide2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2835011" cy="10287000"/>
            <a:chOff x="0" y="0"/>
            <a:chExt cx="3833450" cy="13909895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3833495" cy="13909895"/>
            </a:xfrm>
            <a:custGeom>
              <a:avLst/>
              <a:gdLst/>
              <a:ahLst/>
              <a:cxnLst/>
              <a:rect r="r" b="b" t="t" l="l"/>
              <a:pathLst>
                <a:path h="13909895" w="3833495">
                  <a:moveTo>
                    <a:pt x="0" y="0"/>
                  </a:moveTo>
                  <a:lnTo>
                    <a:pt x="3833495" y="0"/>
                  </a:lnTo>
                  <a:lnTo>
                    <a:pt x="3833495" y="13909895"/>
                  </a:lnTo>
                  <a:lnTo>
                    <a:pt x="0" y="139098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-138382" t="0" r="-558573" b="0"/>
              </a:stretch>
            </a:blipFill>
          </p:spPr>
        </p:sp>
      </p:grpSp>
      <p:grpSp>
        <p:nvGrpSpPr>
          <p:cNvPr name="Group 4" id="4"/>
          <p:cNvGrpSpPr/>
          <p:nvPr/>
        </p:nvGrpSpPr>
        <p:grpSpPr>
          <a:xfrm rot="0">
            <a:off x="15035171" y="9280336"/>
            <a:ext cx="3068658" cy="897582"/>
            <a:chOff x="0" y="0"/>
            <a:chExt cx="4149384" cy="1213694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4149344" cy="1213739"/>
            </a:xfrm>
            <a:custGeom>
              <a:avLst/>
              <a:gdLst/>
              <a:ahLst/>
              <a:cxnLst/>
              <a:rect r="r" b="b" t="t" l="l"/>
              <a:pathLst>
                <a:path h="1213739" w="4149344">
                  <a:moveTo>
                    <a:pt x="0" y="0"/>
                  </a:moveTo>
                  <a:lnTo>
                    <a:pt x="4149344" y="0"/>
                  </a:lnTo>
                  <a:lnTo>
                    <a:pt x="4149344" y="1213739"/>
                  </a:lnTo>
                  <a:lnTo>
                    <a:pt x="0" y="121373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41" t="0" r="-42" b="3"/>
              </a:stretch>
            </a:blipFill>
          </p:spPr>
        </p:sp>
      </p:grpSp>
      <p:sp>
        <p:nvSpPr>
          <p:cNvPr name="Freeform 6" id="6"/>
          <p:cNvSpPr/>
          <p:nvPr/>
        </p:nvSpPr>
        <p:spPr>
          <a:xfrm flipH="false" flipV="false" rot="0">
            <a:off x="4606712" y="163229"/>
            <a:ext cx="11790310" cy="6632049"/>
          </a:xfrm>
          <a:custGeom>
            <a:avLst/>
            <a:gdLst/>
            <a:ahLst/>
            <a:cxnLst/>
            <a:rect r="r" b="b" t="t" l="l"/>
            <a:pathLst>
              <a:path h="6632049" w="11790310">
                <a:moveTo>
                  <a:pt x="0" y="0"/>
                </a:moveTo>
                <a:lnTo>
                  <a:pt x="11790310" y="0"/>
                </a:lnTo>
                <a:lnTo>
                  <a:pt x="11790310" y="6632049"/>
                </a:lnTo>
                <a:lnTo>
                  <a:pt x="0" y="663204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5754920" y="6948964"/>
            <a:ext cx="9493895" cy="26289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410"/>
              </a:lnSpc>
            </a:pPr>
            <a:r>
              <a:rPr lang="en-US" sz="2842" b="true">
                <a:solidFill>
                  <a:srgbClr val="373372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Parque Tecnológico</a:t>
            </a:r>
          </a:p>
          <a:p>
            <a:pPr algn="ctr">
              <a:lnSpc>
                <a:spcPts val="3410"/>
              </a:lnSpc>
            </a:pPr>
          </a:p>
          <a:p>
            <a:pPr algn="ctr">
              <a:lnSpc>
                <a:spcPts val="3410"/>
              </a:lnSpc>
              <a:spcBef>
                <a:spcPct val="0"/>
              </a:spcBef>
            </a:pPr>
            <a:r>
              <a:rPr lang="en-US" b="true" sz="2842">
                <a:solidFill>
                  <a:srgbClr val="373372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Laboratório de Termoquímica</a:t>
            </a:r>
          </a:p>
          <a:p>
            <a:pPr algn="ctr">
              <a:lnSpc>
                <a:spcPts val="3410"/>
              </a:lnSpc>
              <a:spcBef>
                <a:spcPct val="0"/>
              </a:spcBef>
            </a:pPr>
          </a:p>
          <a:p>
            <a:pPr algn="ctr">
              <a:lnSpc>
                <a:spcPts val="3410"/>
              </a:lnSpc>
              <a:spcBef>
                <a:spcPct val="0"/>
              </a:spcBef>
            </a:pPr>
            <a:r>
              <a:rPr lang="en-US" b="true" sz="2842">
                <a:solidFill>
                  <a:srgbClr val="373372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EMBRAPII: Empresa Brasileira de Pesquisa e Inovação Industrial</a:t>
            </a:r>
          </a:p>
          <a:p>
            <a:pPr algn="ctr">
              <a:lnSpc>
                <a:spcPts val="3410"/>
              </a:lnSpc>
              <a:spcBef>
                <a:spcPct val="0"/>
              </a:spcBef>
            </a:pPr>
          </a:p>
        </p:txBody>
      </p:sp>
    </p:spTree>
  </p:cSld>
  <p:clrMapOvr>
    <a:masterClrMapping/>
  </p:clrMapOvr>
</p:sld>
</file>

<file path=ppt/slides/slide2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2203028" y="8389024"/>
            <a:ext cx="5943762" cy="1738551"/>
            <a:chOff x="0" y="0"/>
            <a:chExt cx="7925016" cy="2318068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7925054" cy="2318131"/>
            </a:xfrm>
            <a:custGeom>
              <a:avLst/>
              <a:gdLst/>
              <a:ahLst/>
              <a:cxnLst/>
              <a:rect r="r" b="b" t="t" l="l"/>
              <a:pathLst>
                <a:path h="2318131" w="7925054">
                  <a:moveTo>
                    <a:pt x="0" y="0"/>
                  </a:moveTo>
                  <a:lnTo>
                    <a:pt x="7925054" y="0"/>
                  </a:lnTo>
                  <a:lnTo>
                    <a:pt x="7925054" y="2318131"/>
                  </a:lnTo>
                  <a:lnTo>
                    <a:pt x="0" y="231813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-41" t="0" r="-40" b="2"/>
              </a:stretch>
            </a:blipFill>
          </p:spPr>
        </p:sp>
      </p:grpSp>
      <p:grpSp>
        <p:nvGrpSpPr>
          <p:cNvPr name="Group 4" id="4"/>
          <p:cNvGrpSpPr/>
          <p:nvPr/>
        </p:nvGrpSpPr>
        <p:grpSpPr>
          <a:xfrm rot="0">
            <a:off x="0" y="-1920458"/>
            <a:ext cx="18476384" cy="9883678"/>
            <a:chOff x="0" y="0"/>
            <a:chExt cx="24635178" cy="13178238"/>
          </a:xfrm>
        </p:grpSpPr>
        <p:sp>
          <p:nvSpPr>
            <p:cNvPr name="Freeform 5" id="5"/>
            <p:cNvSpPr/>
            <p:nvPr/>
          </p:nvSpPr>
          <p:spPr>
            <a:xfrm flipH="true" flipV="false" rot="0">
              <a:off x="0" y="0"/>
              <a:ext cx="24635206" cy="13178282"/>
            </a:xfrm>
            <a:custGeom>
              <a:avLst/>
              <a:gdLst/>
              <a:ahLst/>
              <a:cxnLst/>
              <a:rect r="r" b="b" t="t" l="l"/>
              <a:pathLst>
                <a:path h="13178282" w="24635206">
                  <a:moveTo>
                    <a:pt x="24635206" y="0"/>
                  </a:moveTo>
                  <a:lnTo>
                    <a:pt x="0" y="0"/>
                  </a:lnTo>
                  <a:lnTo>
                    <a:pt x="0" y="13178282"/>
                  </a:lnTo>
                  <a:lnTo>
                    <a:pt x="24635206" y="13178282"/>
                  </a:lnTo>
                  <a:lnTo>
                    <a:pt x="24635206" y="0"/>
                  </a:lnTo>
                  <a:close/>
                </a:path>
              </a:pathLst>
            </a:custGeom>
            <a:blipFill>
              <a:blip r:embed="rId3"/>
              <a:stretch>
                <a:fillRect l="0" t="-11864" r="0" b="-11864"/>
              </a:stretch>
            </a:blipFill>
          </p:spPr>
        </p:sp>
      </p:grpSp>
      <p:sp>
        <p:nvSpPr>
          <p:cNvPr name="TextBox 6" id="6"/>
          <p:cNvSpPr txBox="true"/>
          <p:nvPr/>
        </p:nvSpPr>
        <p:spPr>
          <a:xfrm rot="0">
            <a:off x="243097" y="7904575"/>
            <a:ext cx="11540096" cy="213085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8559"/>
              </a:lnSpc>
            </a:pPr>
            <a:r>
              <a:rPr lang="en-US" sz="6114">
                <a:solidFill>
                  <a:srgbClr val="373372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Conh</a:t>
            </a:r>
            <a:r>
              <a:rPr lang="en-US" sz="6114">
                <a:solidFill>
                  <a:srgbClr val="373372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eça nosso escritório de Relações Internacionais</a:t>
            </a:r>
          </a:p>
        </p:txBody>
      </p:sp>
    </p:spTree>
  </p:cSld>
  <p:clrMapOvr>
    <a:masterClrMapping/>
  </p:clrMapOvr>
</p:sld>
</file>

<file path=ppt/slides/slide2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4973807" y="9162414"/>
            <a:ext cx="3112038" cy="910270"/>
            <a:chOff x="0" y="0"/>
            <a:chExt cx="4149384" cy="1213694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4149344" cy="1213739"/>
            </a:xfrm>
            <a:custGeom>
              <a:avLst/>
              <a:gdLst/>
              <a:ahLst/>
              <a:cxnLst/>
              <a:rect r="r" b="b" t="t" l="l"/>
              <a:pathLst>
                <a:path h="1213739" w="4149344">
                  <a:moveTo>
                    <a:pt x="0" y="0"/>
                  </a:moveTo>
                  <a:lnTo>
                    <a:pt x="4149344" y="0"/>
                  </a:lnTo>
                  <a:lnTo>
                    <a:pt x="4149344" y="1213739"/>
                  </a:lnTo>
                  <a:lnTo>
                    <a:pt x="0" y="121373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-41" t="0" r="-42" b="3"/>
              </a:stretch>
            </a:blipFill>
          </p:spPr>
        </p:sp>
      </p:grpSp>
      <p:sp>
        <p:nvSpPr>
          <p:cNvPr name="TextBox 4" id="4"/>
          <p:cNvSpPr txBox="true"/>
          <p:nvPr/>
        </p:nvSpPr>
        <p:spPr>
          <a:xfrm rot="0">
            <a:off x="3295455" y="333360"/>
            <a:ext cx="12797906" cy="11029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9021"/>
              </a:lnSpc>
            </a:pPr>
            <a:r>
              <a:rPr lang="en-US" sz="6442" spc="6">
                <a:solidFill>
                  <a:srgbClr val="373372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Números Internacionais</a:t>
            </a:r>
          </a:p>
        </p:txBody>
      </p:sp>
      <p:grpSp>
        <p:nvGrpSpPr>
          <p:cNvPr name="Group 5" id="5"/>
          <p:cNvGrpSpPr/>
          <p:nvPr/>
        </p:nvGrpSpPr>
        <p:grpSpPr>
          <a:xfrm rot="0">
            <a:off x="-1570840" y="-1566218"/>
            <a:ext cx="4309083" cy="11853217"/>
            <a:chOff x="0" y="0"/>
            <a:chExt cx="5745444" cy="15804290"/>
          </a:xfrm>
        </p:grpSpPr>
        <p:sp>
          <p:nvSpPr>
            <p:cNvPr name="Freeform 6" id="6"/>
            <p:cNvSpPr/>
            <p:nvPr/>
          </p:nvSpPr>
          <p:spPr>
            <a:xfrm flipH="true" flipV="false" rot="0">
              <a:off x="0" y="0"/>
              <a:ext cx="5745480" cy="15804262"/>
            </a:xfrm>
            <a:custGeom>
              <a:avLst/>
              <a:gdLst/>
              <a:ahLst/>
              <a:cxnLst/>
              <a:rect r="r" b="b" t="t" l="l"/>
              <a:pathLst>
                <a:path h="15804262" w="5745480">
                  <a:moveTo>
                    <a:pt x="5745480" y="0"/>
                  </a:moveTo>
                  <a:lnTo>
                    <a:pt x="0" y="0"/>
                  </a:lnTo>
                  <a:lnTo>
                    <a:pt x="0" y="15804262"/>
                  </a:lnTo>
                  <a:lnTo>
                    <a:pt x="5745480" y="15804262"/>
                  </a:lnTo>
                  <a:lnTo>
                    <a:pt x="5745480" y="0"/>
                  </a:lnTo>
                  <a:close/>
                </a:path>
              </a:pathLst>
            </a:custGeom>
            <a:blipFill>
              <a:blip r:embed="rId3"/>
              <a:stretch>
                <a:fillRect l="-157798" t="0" r="-157798" b="0"/>
              </a:stretch>
            </a:blipFill>
          </p:spPr>
        </p:sp>
      </p:grpSp>
      <p:sp>
        <p:nvSpPr>
          <p:cNvPr name="TextBox 7" id="7"/>
          <p:cNvSpPr txBox="true"/>
          <p:nvPr/>
        </p:nvSpPr>
        <p:spPr>
          <a:xfrm rot="0">
            <a:off x="11125516" y="2473737"/>
            <a:ext cx="1499160" cy="11089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8021"/>
              </a:lnSpc>
            </a:pPr>
            <a:r>
              <a:rPr lang="en-US" sz="5730">
                <a:solidFill>
                  <a:srgbClr val="FFFFFF"/>
                </a:solidFill>
                <a:latin typeface="Calibri (MS)"/>
                <a:ea typeface="Calibri (MS)"/>
                <a:cs typeface="Calibri (MS)"/>
                <a:sym typeface="Calibri (MS)"/>
              </a:rPr>
              <a:t>+210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11013291" y="6611898"/>
            <a:ext cx="1741767" cy="11230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810"/>
              </a:lnSpc>
            </a:pPr>
            <a:r>
              <a:rPr lang="en-US" sz="2342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+210 universidades parceiras</a:t>
            </a:r>
          </a:p>
        </p:txBody>
      </p:sp>
      <p:sp>
        <p:nvSpPr>
          <p:cNvPr name="Freeform 9" id="9"/>
          <p:cNvSpPr/>
          <p:nvPr/>
        </p:nvSpPr>
        <p:spPr>
          <a:xfrm flipH="false" flipV="false" rot="0">
            <a:off x="10985221" y="2282181"/>
            <a:ext cx="1797906" cy="4139628"/>
          </a:xfrm>
          <a:custGeom>
            <a:avLst/>
            <a:gdLst/>
            <a:ahLst/>
            <a:cxnLst/>
            <a:rect r="r" b="b" t="t" l="l"/>
            <a:pathLst>
              <a:path h="4139628" w="1797906">
                <a:moveTo>
                  <a:pt x="0" y="0"/>
                </a:moveTo>
                <a:lnTo>
                  <a:pt x="1797907" y="0"/>
                </a:lnTo>
                <a:lnTo>
                  <a:pt x="1797907" y="4139627"/>
                </a:lnTo>
                <a:lnTo>
                  <a:pt x="0" y="413962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-6" r="0" b="-6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16151089" y="2205088"/>
            <a:ext cx="1797906" cy="4139628"/>
          </a:xfrm>
          <a:custGeom>
            <a:avLst/>
            <a:gdLst/>
            <a:ahLst/>
            <a:cxnLst/>
            <a:rect r="r" b="b" t="t" l="l"/>
            <a:pathLst>
              <a:path h="4139628" w="1797906">
                <a:moveTo>
                  <a:pt x="0" y="0"/>
                </a:moveTo>
                <a:lnTo>
                  <a:pt x="1797907" y="0"/>
                </a:lnTo>
                <a:lnTo>
                  <a:pt x="1797907" y="4139628"/>
                </a:lnTo>
                <a:lnTo>
                  <a:pt x="0" y="413962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-6" r="0" b="-6"/>
            </a:stretch>
          </a:blipFill>
        </p:spPr>
      </p:sp>
      <p:sp>
        <p:nvSpPr>
          <p:cNvPr name="TextBox 11" id="11"/>
          <p:cNvSpPr txBox="true"/>
          <p:nvPr/>
        </p:nvSpPr>
        <p:spPr>
          <a:xfrm rot="0">
            <a:off x="16484464" y="2381922"/>
            <a:ext cx="1112552" cy="11089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8021"/>
              </a:lnSpc>
            </a:pPr>
            <a:r>
              <a:rPr lang="en-US" sz="5730">
                <a:solidFill>
                  <a:srgbClr val="FFFFFF"/>
                </a:solidFill>
                <a:latin typeface="Calibri (MS)"/>
                <a:ea typeface="Calibri (MS)"/>
                <a:cs typeface="Calibri (MS)"/>
                <a:sym typeface="Calibri (MS)"/>
              </a:rPr>
              <a:t>+</a:t>
            </a:r>
            <a:r>
              <a:rPr lang="en-US" sz="5730">
                <a:solidFill>
                  <a:srgbClr val="FFFFFF"/>
                </a:solidFill>
                <a:latin typeface="Calibri (MS)"/>
                <a:ea typeface="Calibri (MS)"/>
                <a:cs typeface="Calibri (MS)"/>
                <a:sym typeface="Calibri (MS)"/>
              </a:rPr>
              <a:t>10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16278138" y="6744627"/>
            <a:ext cx="1525205" cy="111432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810"/>
              </a:lnSpc>
            </a:pPr>
            <a:r>
              <a:rPr lang="en-US" sz="2342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+</a:t>
            </a:r>
            <a:r>
              <a:rPr lang="en-US" sz="2342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10 opções de dupla diplomação</a:t>
            </a:r>
          </a:p>
        </p:txBody>
      </p:sp>
      <p:grpSp>
        <p:nvGrpSpPr>
          <p:cNvPr name="Group 13" id="13"/>
          <p:cNvGrpSpPr/>
          <p:nvPr/>
        </p:nvGrpSpPr>
        <p:grpSpPr>
          <a:xfrm rot="0">
            <a:off x="8388785" y="2230006"/>
            <a:ext cx="1824912" cy="5504973"/>
            <a:chOff x="0" y="0"/>
            <a:chExt cx="2433216" cy="7339964"/>
          </a:xfrm>
        </p:grpSpPr>
        <p:sp>
          <p:nvSpPr>
            <p:cNvPr name="TextBox 14" id="14"/>
            <p:cNvSpPr txBox="true"/>
            <p:nvPr/>
          </p:nvSpPr>
          <p:spPr>
            <a:xfrm rot="0">
              <a:off x="0" y="5861574"/>
              <a:ext cx="2433216" cy="147839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810"/>
                </a:lnSpc>
              </a:pPr>
              <a:r>
                <a:rPr lang="en-US" sz="2342">
                  <a:solidFill>
                    <a:srgbClr val="000000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+40</a:t>
              </a:r>
              <a:r>
                <a:rPr lang="en-US" sz="2342">
                  <a:solidFill>
                    <a:srgbClr val="000000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 funcionários internacionais</a:t>
              </a:r>
            </a:p>
          </p:txBody>
        </p:sp>
        <p:sp>
          <p:nvSpPr>
            <p:cNvPr name="Freeform 15" id="15"/>
            <p:cNvSpPr/>
            <p:nvPr/>
          </p:nvSpPr>
          <p:spPr>
            <a:xfrm flipH="false" flipV="false" rot="0">
              <a:off x="0" y="0"/>
              <a:ext cx="2433216" cy="5519504"/>
            </a:xfrm>
            <a:custGeom>
              <a:avLst/>
              <a:gdLst/>
              <a:ahLst/>
              <a:cxnLst/>
              <a:rect r="r" b="b" t="t" l="l"/>
              <a:pathLst>
                <a:path h="5519504" w="2433216">
                  <a:moveTo>
                    <a:pt x="0" y="0"/>
                  </a:moveTo>
                  <a:lnTo>
                    <a:pt x="2433216" y="0"/>
                  </a:lnTo>
                  <a:lnTo>
                    <a:pt x="2433216" y="5519504"/>
                  </a:lnTo>
                  <a:lnTo>
                    <a:pt x="0" y="55195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 l="-157" t="0" r="-157" b="0"/>
              </a:stretch>
            </a:blipFill>
          </p:spPr>
        </p:sp>
        <p:sp>
          <p:nvSpPr>
            <p:cNvPr name="TextBox 16" id="16"/>
            <p:cNvSpPr txBox="true"/>
            <p:nvPr/>
          </p:nvSpPr>
          <p:spPr>
            <a:xfrm rot="0">
              <a:off x="463072" y="396653"/>
              <a:ext cx="1572310" cy="139921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8021"/>
                </a:lnSpc>
              </a:pPr>
              <a:r>
                <a:rPr lang="en-US" sz="5730">
                  <a:solidFill>
                    <a:srgbClr val="FFFFFF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+40</a:t>
              </a:r>
            </a:p>
          </p:txBody>
        </p:sp>
      </p:grpSp>
      <p:sp>
        <p:nvSpPr>
          <p:cNvPr name="TextBox 17" id="17"/>
          <p:cNvSpPr txBox="true"/>
          <p:nvPr/>
        </p:nvSpPr>
        <p:spPr>
          <a:xfrm rot="0">
            <a:off x="13609294" y="6611898"/>
            <a:ext cx="1715629" cy="11230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810"/>
              </a:lnSpc>
            </a:pPr>
            <a:r>
              <a:rPr lang="en-US" sz="2342" spc="1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+10 programas internacionais</a:t>
            </a:r>
          </a:p>
        </p:txBody>
      </p:sp>
      <p:sp>
        <p:nvSpPr>
          <p:cNvPr name="Freeform 18" id="18"/>
          <p:cNvSpPr/>
          <p:nvPr/>
        </p:nvSpPr>
        <p:spPr>
          <a:xfrm flipH="false" flipV="false" rot="0">
            <a:off x="13554653" y="2230006"/>
            <a:ext cx="1824912" cy="4139628"/>
          </a:xfrm>
          <a:custGeom>
            <a:avLst/>
            <a:gdLst/>
            <a:ahLst/>
            <a:cxnLst/>
            <a:rect r="r" b="b" t="t" l="l"/>
            <a:pathLst>
              <a:path h="4139628" w="1824912">
                <a:moveTo>
                  <a:pt x="0" y="0"/>
                </a:moveTo>
                <a:lnTo>
                  <a:pt x="1824911" y="0"/>
                </a:lnTo>
                <a:lnTo>
                  <a:pt x="1824911" y="4139627"/>
                </a:lnTo>
                <a:lnTo>
                  <a:pt x="0" y="413962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-157" t="0" r="-157" b="0"/>
            </a:stretch>
          </a:blipFill>
        </p:spPr>
      </p:sp>
      <p:sp>
        <p:nvSpPr>
          <p:cNvPr name="TextBox 19" id="19"/>
          <p:cNvSpPr txBox="true"/>
          <p:nvPr/>
        </p:nvSpPr>
        <p:spPr>
          <a:xfrm rot="0">
            <a:off x="13911084" y="2381922"/>
            <a:ext cx="1112050" cy="11089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8021"/>
              </a:lnSpc>
            </a:pPr>
            <a:r>
              <a:rPr lang="en-US" sz="5730">
                <a:solidFill>
                  <a:srgbClr val="FFFFFF"/>
                </a:solidFill>
                <a:latin typeface="Calibri (MS)"/>
                <a:ea typeface="Calibri (MS)"/>
                <a:cs typeface="Calibri (MS)"/>
                <a:sym typeface="Calibri (MS)"/>
              </a:rPr>
              <a:t>+10</a:t>
            </a:r>
          </a:p>
        </p:txBody>
      </p:sp>
      <p:grpSp>
        <p:nvGrpSpPr>
          <p:cNvPr name="Group 20" id="20"/>
          <p:cNvGrpSpPr/>
          <p:nvPr/>
        </p:nvGrpSpPr>
        <p:grpSpPr>
          <a:xfrm rot="0">
            <a:off x="3197295" y="2230006"/>
            <a:ext cx="1824912" cy="4139628"/>
            <a:chOff x="0" y="0"/>
            <a:chExt cx="2433216" cy="5519504"/>
          </a:xfrm>
        </p:grpSpPr>
        <p:sp>
          <p:nvSpPr>
            <p:cNvPr name="Freeform 21" id="21"/>
            <p:cNvSpPr/>
            <p:nvPr/>
          </p:nvSpPr>
          <p:spPr>
            <a:xfrm flipH="false" flipV="false" rot="0">
              <a:off x="0" y="0"/>
              <a:ext cx="2433216" cy="5519504"/>
            </a:xfrm>
            <a:custGeom>
              <a:avLst/>
              <a:gdLst/>
              <a:ahLst/>
              <a:cxnLst/>
              <a:rect r="r" b="b" t="t" l="l"/>
              <a:pathLst>
                <a:path h="5519504" w="2433216">
                  <a:moveTo>
                    <a:pt x="0" y="0"/>
                  </a:moveTo>
                  <a:lnTo>
                    <a:pt x="2433216" y="0"/>
                  </a:lnTo>
                  <a:lnTo>
                    <a:pt x="2433216" y="5519504"/>
                  </a:lnTo>
                  <a:lnTo>
                    <a:pt x="0" y="55195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 l="-157" t="0" r="-157" b="0"/>
              </a:stretch>
            </a:blipFill>
          </p:spPr>
        </p:sp>
        <p:sp>
          <p:nvSpPr>
            <p:cNvPr name="TextBox 22" id="22"/>
            <p:cNvSpPr txBox="true"/>
            <p:nvPr/>
          </p:nvSpPr>
          <p:spPr>
            <a:xfrm rot="0">
              <a:off x="451336" y="334843"/>
              <a:ext cx="1530543" cy="167994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8021"/>
                </a:lnSpc>
              </a:pPr>
              <a:r>
                <a:rPr lang="en-US" sz="5730">
                  <a:solidFill>
                    <a:srgbClr val="FFFFFF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+2k</a:t>
              </a:r>
            </a:p>
          </p:txBody>
        </p:sp>
      </p:grpSp>
      <p:sp>
        <p:nvSpPr>
          <p:cNvPr name="TextBox 23" id="23"/>
          <p:cNvSpPr txBox="true"/>
          <p:nvPr/>
        </p:nvSpPr>
        <p:spPr>
          <a:xfrm rot="0">
            <a:off x="3307021" y="6562595"/>
            <a:ext cx="1605460" cy="14783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810"/>
              </a:lnSpc>
            </a:pPr>
            <a:r>
              <a:rPr lang="en-US" sz="2342" spc="1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+2.000 estudantes da UFU em intercâmbio</a:t>
            </a:r>
          </a:p>
        </p:txBody>
      </p:sp>
      <p:sp>
        <p:nvSpPr>
          <p:cNvPr name="Freeform 24" id="24"/>
          <p:cNvSpPr/>
          <p:nvPr/>
        </p:nvSpPr>
        <p:spPr>
          <a:xfrm flipH="false" flipV="false" rot="0">
            <a:off x="5793040" y="2251619"/>
            <a:ext cx="1824912" cy="4139628"/>
          </a:xfrm>
          <a:custGeom>
            <a:avLst/>
            <a:gdLst/>
            <a:ahLst/>
            <a:cxnLst/>
            <a:rect r="r" b="b" t="t" l="l"/>
            <a:pathLst>
              <a:path h="4139628" w="1824912">
                <a:moveTo>
                  <a:pt x="0" y="0"/>
                </a:moveTo>
                <a:lnTo>
                  <a:pt x="1824912" y="0"/>
                </a:lnTo>
                <a:lnTo>
                  <a:pt x="1824912" y="4139628"/>
                </a:lnTo>
                <a:lnTo>
                  <a:pt x="0" y="4139628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l="-157" t="0" r="-157" b="0"/>
            </a:stretch>
          </a:blipFill>
        </p:spPr>
      </p:sp>
      <p:grpSp>
        <p:nvGrpSpPr>
          <p:cNvPr name="Group 25" id="25"/>
          <p:cNvGrpSpPr/>
          <p:nvPr/>
        </p:nvGrpSpPr>
        <p:grpSpPr>
          <a:xfrm rot="0">
            <a:off x="6012492" y="4122061"/>
            <a:ext cx="1266957" cy="1268364"/>
            <a:chOff x="0" y="0"/>
            <a:chExt cx="333684" cy="334055"/>
          </a:xfrm>
        </p:grpSpPr>
        <p:sp>
          <p:nvSpPr>
            <p:cNvPr name="Freeform 26" id="26"/>
            <p:cNvSpPr/>
            <p:nvPr/>
          </p:nvSpPr>
          <p:spPr>
            <a:xfrm flipH="false" flipV="false" rot="0">
              <a:off x="0" y="0"/>
              <a:ext cx="333684" cy="334055"/>
            </a:xfrm>
            <a:custGeom>
              <a:avLst/>
              <a:gdLst/>
              <a:ahLst/>
              <a:cxnLst/>
              <a:rect r="r" b="b" t="t" l="l"/>
              <a:pathLst>
                <a:path h="334055" w="333684">
                  <a:moveTo>
                    <a:pt x="0" y="0"/>
                  </a:moveTo>
                  <a:lnTo>
                    <a:pt x="333684" y="0"/>
                  </a:lnTo>
                  <a:lnTo>
                    <a:pt x="333684" y="334055"/>
                  </a:lnTo>
                  <a:lnTo>
                    <a:pt x="0" y="334055"/>
                  </a:lnTo>
                  <a:close/>
                </a:path>
              </a:pathLst>
            </a:custGeom>
            <a:solidFill>
              <a:srgbClr val="FFCC00"/>
            </a:solidFill>
          </p:spPr>
        </p:sp>
        <p:sp>
          <p:nvSpPr>
            <p:cNvPr name="TextBox 27" id="27"/>
            <p:cNvSpPr txBox="true"/>
            <p:nvPr/>
          </p:nvSpPr>
          <p:spPr>
            <a:xfrm>
              <a:off x="0" y="-57150"/>
              <a:ext cx="333684" cy="39120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810"/>
                </a:lnSpc>
              </a:pPr>
            </a:p>
          </p:txBody>
        </p:sp>
      </p:grpSp>
      <p:sp>
        <p:nvSpPr>
          <p:cNvPr name="Freeform 28" id="28"/>
          <p:cNvSpPr/>
          <p:nvPr/>
        </p:nvSpPr>
        <p:spPr>
          <a:xfrm flipH="false" flipV="false" rot="0">
            <a:off x="6156098" y="4864486"/>
            <a:ext cx="1123351" cy="166757"/>
          </a:xfrm>
          <a:custGeom>
            <a:avLst/>
            <a:gdLst/>
            <a:ahLst/>
            <a:cxnLst/>
            <a:rect r="r" b="b" t="t" l="l"/>
            <a:pathLst>
              <a:path h="166757" w="1123351">
                <a:moveTo>
                  <a:pt x="0" y="0"/>
                </a:moveTo>
                <a:lnTo>
                  <a:pt x="1123351" y="0"/>
                </a:lnTo>
                <a:lnTo>
                  <a:pt x="1123351" y="166757"/>
                </a:lnTo>
                <a:lnTo>
                  <a:pt x="0" y="166757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 l="0" t="-506563" r="0" b="0"/>
            </a:stretch>
          </a:blipFill>
        </p:spPr>
      </p:sp>
      <p:sp>
        <p:nvSpPr>
          <p:cNvPr name="Freeform 29" id="29"/>
          <p:cNvSpPr/>
          <p:nvPr/>
        </p:nvSpPr>
        <p:spPr>
          <a:xfrm flipH="false" flipV="false" rot="0">
            <a:off x="6240071" y="4000858"/>
            <a:ext cx="955406" cy="755385"/>
          </a:xfrm>
          <a:custGeom>
            <a:avLst/>
            <a:gdLst/>
            <a:ahLst/>
            <a:cxnLst/>
            <a:rect r="r" b="b" t="t" l="l"/>
            <a:pathLst>
              <a:path h="755385" w="955406">
                <a:moveTo>
                  <a:pt x="0" y="0"/>
                </a:moveTo>
                <a:lnTo>
                  <a:pt x="955406" y="0"/>
                </a:lnTo>
                <a:lnTo>
                  <a:pt x="955406" y="755385"/>
                </a:lnTo>
                <a:lnTo>
                  <a:pt x="0" y="755385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 l="0" t="0" r="-2841" b="-17120"/>
            </a:stretch>
          </a:blipFill>
        </p:spPr>
      </p:sp>
      <p:sp>
        <p:nvSpPr>
          <p:cNvPr name="TextBox 30" id="30"/>
          <p:cNvSpPr txBox="true"/>
          <p:nvPr/>
        </p:nvSpPr>
        <p:spPr>
          <a:xfrm rot="0">
            <a:off x="5733409" y="6562595"/>
            <a:ext cx="1968729" cy="14783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810"/>
              </a:lnSpc>
            </a:pPr>
            <a:r>
              <a:rPr lang="en-US" sz="2342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+1.000</a:t>
            </a:r>
          </a:p>
          <a:p>
            <a:pPr algn="ctr">
              <a:lnSpc>
                <a:spcPts val="2810"/>
              </a:lnSpc>
            </a:pPr>
            <a:r>
              <a:rPr lang="en-US" sz="2342" spc="1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estudantes internacionais intercambistas</a:t>
            </a:r>
          </a:p>
        </p:txBody>
      </p:sp>
      <p:sp>
        <p:nvSpPr>
          <p:cNvPr name="TextBox 31" id="31"/>
          <p:cNvSpPr txBox="true"/>
          <p:nvPr/>
        </p:nvSpPr>
        <p:spPr>
          <a:xfrm rot="0">
            <a:off x="6131542" y="2569671"/>
            <a:ext cx="1147907" cy="11089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8021"/>
              </a:lnSpc>
            </a:pPr>
            <a:r>
              <a:rPr lang="en-US" sz="5730">
                <a:solidFill>
                  <a:srgbClr val="FFFFFF"/>
                </a:solidFill>
                <a:latin typeface="Calibri (MS)"/>
                <a:ea typeface="Calibri (MS)"/>
                <a:cs typeface="Calibri (MS)"/>
                <a:sym typeface="Calibri (MS)"/>
              </a:rPr>
              <a:t>+1k</a:t>
            </a:r>
          </a:p>
        </p:txBody>
      </p:sp>
    </p:spTree>
  </p:cSld>
  <p:clrMapOvr>
    <a:masterClrMapping/>
  </p:clrMapOvr>
</p:sld>
</file>

<file path=ppt/slides/slide2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1570840" y="-1566218"/>
            <a:ext cx="4309083" cy="11853217"/>
            <a:chOff x="0" y="0"/>
            <a:chExt cx="5745444" cy="15804290"/>
          </a:xfrm>
        </p:grpSpPr>
        <p:sp>
          <p:nvSpPr>
            <p:cNvPr name="Freeform 3" id="3"/>
            <p:cNvSpPr/>
            <p:nvPr/>
          </p:nvSpPr>
          <p:spPr>
            <a:xfrm flipH="true" flipV="false" rot="0">
              <a:off x="0" y="0"/>
              <a:ext cx="5745480" cy="15804262"/>
            </a:xfrm>
            <a:custGeom>
              <a:avLst/>
              <a:gdLst/>
              <a:ahLst/>
              <a:cxnLst/>
              <a:rect r="r" b="b" t="t" l="l"/>
              <a:pathLst>
                <a:path h="15804262" w="5745480">
                  <a:moveTo>
                    <a:pt x="5745480" y="0"/>
                  </a:moveTo>
                  <a:lnTo>
                    <a:pt x="0" y="0"/>
                  </a:lnTo>
                  <a:lnTo>
                    <a:pt x="0" y="15804262"/>
                  </a:lnTo>
                  <a:lnTo>
                    <a:pt x="5745480" y="15804262"/>
                  </a:lnTo>
                  <a:lnTo>
                    <a:pt x="5745480" y="0"/>
                  </a:lnTo>
                  <a:close/>
                </a:path>
              </a:pathLst>
            </a:custGeom>
            <a:blipFill>
              <a:blip r:embed="rId2"/>
              <a:stretch>
                <a:fillRect l="-157798" t="0" r="-157798" b="0"/>
              </a:stretch>
            </a:blipFill>
          </p:spPr>
        </p:sp>
      </p:grpSp>
      <p:sp>
        <p:nvSpPr>
          <p:cNvPr name="Freeform 4" id="4"/>
          <p:cNvSpPr/>
          <p:nvPr/>
        </p:nvSpPr>
        <p:spPr>
          <a:xfrm flipH="false" flipV="false" rot="0">
            <a:off x="2214718" y="1592939"/>
            <a:ext cx="16073282" cy="8540670"/>
          </a:xfrm>
          <a:custGeom>
            <a:avLst/>
            <a:gdLst/>
            <a:ahLst/>
            <a:cxnLst/>
            <a:rect r="r" b="b" t="t" l="l"/>
            <a:pathLst>
              <a:path h="8540670" w="16073282">
                <a:moveTo>
                  <a:pt x="0" y="0"/>
                </a:moveTo>
                <a:lnTo>
                  <a:pt x="16073282" y="0"/>
                </a:lnTo>
                <a:lnTo>
                  <a:pt x="16073282" y="8540670"/>
                </a:lnTo>
                <a:lnTo>
                  <a:pt x="0" y="854067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-3" r="0" b="-3"/>
            </a:stretch>
          </a:blipFill>
        </p:spPr>
      </p:sp>
      <p:grpSp>
        <p:nvGrpSpPr>
          <p:cNvPr name="Group 5" id="5"/>
          <p:cNvGrpSpPr/>
          <p:nvPr/>
        </p:nvGrpSpPr>
        <p:grpSpPr>
          <a:xfrm rot="0">
            <a:off x="14973807" y="9162414"/>
            <a:ext cx="3112038" cy="910270"/>
            <a:chOff x="0" y="0"/>
            <a:chExt cx="4149384" cy="1213694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4149344" cy="1213739"/>
            </a:xfrm>
            <a:custGeom>
              <a:avLst/>
              <a:gdLst/>
              <a:ahLst/>
              <a:cxnLst/>
              <a:rect r="r" b="b" t="t" l="l"/>
              <a:pathLst>
                <a:path h="1213739" w="4149344">
                  <a:moveTo>
                    <a:pt x="0" y="0"/>
                  </a:moveTo>
                  <a:lnTo>
                    <a:pt x="4149344" y="0"/>
                  </a:lnTo>
                  <a:lnTo>
                    <a:pt x="4149344" y="1213739"/>
                  </a:lnTo>
                  <a:lnTo>
                    <a:pt x="0" y="121373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-41" t="0" r="-42" b="3"/>
              </a:stretch>
            </a:blipFill>
          </p:spPr>
        </p:sp>
      </p:grpSp>
      <p:sp>
        <p:nvSpPr>
          <p:cNvPr name="Freeform 7" id="7"/>
          <p:cNvSpPr/>
          <p:nvPr/>
        </p:nvSpPr>
        <p:spPr>
          <a:xfrm flipH="false" flipV="false" rot="0">
            <a:off x="10013157" y="4360392"/>
            <a:ext cx="1091234" cy="1314714"/>
          </a:xfrm>
          <a:custGeom>
            <a:avLst/>
            <a:gdLst/>
            <a:ahLst/>
            <a:cxnLst/>
            <a:rect r="r" b="b" t="t" l="l"/>
            <a:pathLst>
              <a:path h="1314714" w="1091234">
                <a:moveTo>
                  <a:pt x="0" y="0"/>
                </a:moveTo>
                <a:lnTo>
                  <a:pt x="1091234" y="0"/>
                </a:lnTo>
                <a:lnTo>
                  <a:pt x="1091234" y="1314714"/>
                </a:lnTo>
                <a:lnTo>
                  <a:pt x="0" y="131471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5438592" y="6081452"/>
            <a:ext cx="1091234" cy="1314714"/>
          </a:xfrm>
          <a:custGeom>
            <a:avLst/>
            <a:gdLst/>
            <a:ahLst/>
            <a:cxnLst/>
            <a:rect r="r" b="b" t="t" l="l"/>
            <a:pathLst>
              <a:path h="1314714" w="1091234">
                <a:moveTo>
                  <a:pt x="0" y="0"/>
                </a:moveTo>
                <a:lnTo>
                  <a:pt x="1091234" y="0"/>
                </a:lnTo>
                <a:lnTo>
                  <a:pt x="1091234" y="1314714"/>
                </a:lnTo>
                <a:lnTo>
                  <a:pt x="0" y="131471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9" id="9"/>
          <p:cNvGrpSpPr/>
          <p:nvPr/>
        </p:nvGrpSpPr>
        <p:grpSpPr>
          <a:xfrm rot="0">
            <a:off x="10042382" y="4410493"/>
            <a:ext cx="1032783" cy="985752"/>
            <a:chOff x="0" y="0"/>
            <a:chExt cx="1377044" cy="1314337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29464" y="1010"/>
              <a:ext cx="1318006" cy="1312178"/>
            </a:xfrm>
            <a:custGeom>
              <a:avLst/>
              <a:gdLst/>
              <a:ahLst/>
              <a:cxnLst/>
              <a:rect r="r" b="b" t="t" l="l"/>
              <a:pathLst>
                <a:path h="1312178" w="1318006">
                  <a:moveTo>
                    <a:pt x="659003" y="6"/>
                  </a:moveTo>
                  <a:cubicBezTo>
                    <a:pt x="423926" y="-1010"/>
                    <a:pt x="206248" y="123831"/>
                    <a:pt x="88392" y="327285"/>
                  </a:cubicBezTo>
                  <a:cubicBezTo>
                    <a:pt x="-29464" y="530739"/>
                    <a:pt x="-29464" y="781691"/>
                    <a:pt x="88392" y="985018"/>
                  </a:cubicBezTo>
                  <a:cubicBezTo>
                    <a:pt x="206248" y="1188345"/>
                    <a:pt x="423926" y="1313313"/>
                    <a:pt x="659003" y="1312170"/>
                  </a:cubicBezTo>
                  <a:cubicBezTo>
                    <a:pt x="894080" y="1313186"/>
                    <a:pt x="1111758" y="1188345"/>
                    <a:pt x="1229614" y="985018"/>
                  </a:cubicBezTo>
                  <a:cubicBezTo>
                    <a:pt x="1347470" y="781691"/>
                    <a:pt x="1347470" y="530612"/>
                    <a:pt x="1229614" y="327158"/>
                  </a:cubicBezTo>
                  <a:cubicBezTo>
                    <a:pt x="1111758" y="123704"/>
                    <a:pt x="894207" y="-1010"/>
                    <a:pt x="659003" y="6"/>
                  </a:cubicBezTo>
                  <a:close/>
                </a:path>
              </a:pathLst>
            </a:custGeom>
            <a:blipFill>
              <a:blip r:embed="rId8"/>
              <a:stretch>
                <a:fillRect l="-38637" t="-76" r="-38645" b="-87"/>
              </a:stretch>
            </a:blipFill>
          </p:spPr>
        </p:sp>
      </p:grpSp>
      <p:sp>
        <p:nvSpPr>
          <p:cNvPr name="Freeform 11" id="11"/>
          <p:cNvSpPr/>
          <p:nvPr/>
        </p:nvSpPr>
        <p:spPr>
          <a:xfrm flipH="false" flipV="false" rot="0">
            <a:off x="4785425" y="2587652"/>
            <a:ext cx="878950" cy="1058955"/>
          </a:xfrm>
          <a:custGeom>
            <a:avLst/>
            <a:gdLst/>
            <a:ahLst/>
            <a:cxnLst/>
            <a:rect r="r" b="b" t="t" l="l"/>
            <a:pathLst>
              <a:path h="1058955" w="878950">
                <a:moveTo>
                  <a:pt x="0" y="0"/>
                </a:moveTo>
                <a:lnTo>
                  <a:pt x="878951" y="0"/>
                </a:lnTo>
                <a:lnTo>
                  <a:pt x="878951" y="1058954"/>
                </a:lnTo>
                <a:lnTo>
                  <a:pt x="0" y="105895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12" id="12"/>
          <p:cNvGrpSpPr/>
          <p:nvPr/>
        </p:nvGrpSpPr>
        <p:grpSpPr>
          <a:xfrm rot="0">
            <a:off x="4808966" y="2630267"/>
            <a:ext cx="831870" cy="793988"/>
            <a:chOff x="0" y="0"/>
            <a:chExt cx="1109160" cy="1058651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23670" y="883"/>
              <a:ext cx="1061704" cy="1056906"/>
            </a:xfrm>
            <a:custGeom>
              <a:avLst/>
              <a:gdLst/>
              <a:ahLst/>
              <a:cxnLst/>
              <a:rect r="r" b="b" t="t" l="l"/>
              <a:pathLst>
                <a:path h="1056906" w="1061704">
                  <a:moveTo>
                    <a:pt x="530939" y="6"/>
                  </a:moveTo>
                  <a:cubicBezTo>
                    <a:pt x="341582" y="-883"/>
                    <a:pt x="166195" y="99701"/>
                    <a:pt x="71199" y="263531"/>
                  </a:cubicBezTo>
                  <a:cubicBezTo>
                    <a:pt x="-23797" y="427361"/>
                    <a:pt x="-23670" y="629545"/>
                    <a:pt x="71199" y="793375"/>
                  </a:cubicBezTo>
                  <a:cubicBezTo>
                    <a:pt x="166068" y="957205"/>
                    <a:pt x="341582" y="1057789"/>
                    <a:pt x="530939" y="1056900"/>
                  </a:cubicBezTo>
                  <a:cubicBezTo>
                    <a:pt x="720296" y="1057789"/>
                    <a:pt x="895683" y="957205"/>
                    <a:pt x="990552" y="793375"/>
                  </a:cubicBezTo>
                  <a:cubicBezTo>
                    <a:pt x="1085421" y="629545"/>
                    <a:pt x="1085421" y="427361"/>
                    <a:pt x="990552" y="263531"/>
                  </a:cubicBezTo>
                  <a:cubicBezTo>
                    <a:pt x="895683" y="99701"/>
                    <a:pt x="720296" y="-883"/>
                    <a:pt x="530939" y="6"/>
                  </a:cubicBezTo>
                  <a:close/>
                </a:path>
              </a:pathLst>
            </a:custGeom>
            <a:blipFill>
              <a:blip r:embed="rId11"/>
              <a:stretch>
                <a:fillRect l="-38627" t="-83" r="-38638" b="-81"/>
              </a:stretch>
            </a:blipFill>
          </p:spPr>
        </p:sp>
      </p:grpSp>
      <p:sp>
        <p:nvSpPr>
          <p:cNvPr name="Freeform 14" id="14"/>
          <p:cNvSpPr/>
          <p:nvPr/>
        </p:nvSpPr>
        <p:spPr>
          <a:xfrm flipH="false" flipV="false" rot="0">
            <a:off x="6251712" y="5783901"/>
            <a:ext cx="1005962" cy="1211978"/>
          </a:xfrm>
          <a:custGeom>
            <a:avLst/>
            <a:gdLst/>
            <a:ahLst/>
            <a:cxnLst/>
            <a:rect r="r" b="b" t="t" l="l"/>
            <a:pathLst>
              <a:path h="1211978" w="1005962">
                <a:moveTo>
                  <a:pt x="0" y="0"/>
                </a:moveTo>
                <a:lnTo>
                  <a:pt x="1005962" y="0"/>
                </a:lnTo>
                <a:lnTo>
                  <a:pt x="1005962" y="1211978"/>
                </a:lnTo>
                <a:lnTo>
                  <a:pt x="0" y="1211978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15" id="15"/>
          <p:cNvGrpSpPr/>
          <p:nvPr/>
        </p:nvGrpSpPr>
        <p:grpSpPr>
          <a:xfrm rot="0">
            <a:off x="6278654" y="5830087"/>
            <a:ext cx="952078" cy="908723"/>
            <a:chOff x="0" y="0"/>
            <a:chExt cx="1269438" cy="1211630"/>
          </a:xfrm>
        </p:grpSpPr>
        <p:sp>
          <p:nvSpPr>
            <p:cNvPr name="Freeform 16" id="16"/>
            <p:cNvSpPr/>
            <p:nvPr/>
          </p:nvSpPr>
          <p:spPr>
            <a:xfrm flipH="false" flipV="false" rot="0">
              <a:off x="27099" y="1009"/>
              <a:ext cx="1215120" cy="1209688"/>
            </a:xfrm>
            <a:custGeom>
              <a:avLst/>
              <a:gdLst/>
              <a:ahLst/>
              <a:cxnLst/>
              <a:rect r="r" b="b" t="t" l="l"/>
              <a:pathLst>
                <a:path h="1209688" w="1215120">
                  <a:moveTo>
                    <a:pt x="607647" y="7"/>
                  </a:moveTo>
                  <a:cubicBezTo>
                    <a:pt x="390858" y="-1009"/>
                    <a:pt x="190198" y="114053"/>
                    <a:pt x="81486" y="301632"/>
                  </a:cubicBezTo>
                  <a:cubicBezTo>
                    <a:pt x="-27226" y="489211"/>
                    <a:pt x="-27099" y="720478"/>
                    <a:pt x="81486" y="908057"/>
                  </a:cubicBezTo>
                  <a:cubicBezTo>
                    <a:pt x="190071" y="1095636"/>
                    <a:pt x="390858" y="1210571"/>
                    <a:pt x="607647" y="1209682"/>
                  </a:cubicBezTo>
                  <a:cubicBezTo>
                    <a:pt x="824436" y="1210698"/>
                    <a:pt x="1025096" y="1095636"/>
                    <a:pt x="1133681" y="908057"/>
                  </a:cubicBezTo>
                  <a:cubicBezTo>
                    <a:pt x="1242266" y="720478"/>
                    <a:pt x="1242266" y="489211"/>
                    <a:pt x="1133681" y="301632"/>
                  </a:cubicBezTo>
                  <a:cubicBezTo>
                    <a:pt x="1025096" y="114053"/>
                    <a:pt x="824309" y="-1009"/>
                    <a:pt x="607647" y="7"/>
                  </a:cubicBezTo>
                  <a:close/>
                </a:path>
              </a:pathLst>
            </a:custGeom>
            <a:blipFill>
              <a:blip r:embed="rId14"/>
              <a:stretch>
                <a:fillRect l="-38628" t="-83" r="-38638" b="-77"/>
              </a:stretch>
            </a:blipFill>
          </p:spPr>
        </p:sp>
      </p:grpSp>
      <p:sp>
        <p:nvSpPr>
          <p:cNvPr name="Freeform 17" id="17"/>
          <p:cNvSpPr/>
          <p:nvPr/>
        </p:nvSpPr>
        <p:spPr>
          <a:xfrm flipH="false" flipV="false" rot="0">
            <a:off x="5123299" y="4059002"/>
            <a:ext cx="900315" cy="1084697"/>
          </a:xfrm>
          <a:custGeom>
            <a:avLst/>
            <a:gdLst/>
            <a:ahLst/>
            <a:cxnLst/>
            <a:rect r="r" b="b" t="t" l="l"/>
            <a:pathLst>
              <a:path h="1084697" w="900315">
                <a:moveTo>
                  <a:pt x="0" y="0"/>
                </a:moveTo>
                <a:lnTo>
                  <a:pt x="900316" y="0"/>
                </a:lnTo>
                <a:lnTo>
                  <a:pt x="900316" y="1084696"/>
                </a:lnTo>
                <a:lnTo>
                  <a:pt x="0" y="1084696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18" id="18"/>
          <p:cNvGrpSpPr/>
          <p:nvPr/>
        </p:nvGrpSpPr>
        <p:grpSpPr>
          <a:xfrm rot="0">
            <a:off x="5147412" y="4100337"/>
            <a:ext cx="852091" cy="813289"/>
            <a:chOff x="0" y="0"/>
            <a:chExt cx="1136121" cy="1084385"/>
          </a:xfrm>
        </p:grpSpPr>
        <p:sp>
          <p:nvSpPr>
            <p:cNvPr name="Freeform 19" id="19"/>
            <p:cNvSpPr/>
            <p:nvPr/>
          </p:nvSpPr>
          <p:spPr>
            <a:xfrm flipH="false" flipV="false" rot="0">
              <a:off x="24368" y="883"/>
              <a:ext cx="1087406" cy="1082686"/>
            </a:xfrm>
            <a:custGeom>
              <a:avLst/>
              <a:gdLst/>
              <a:ahLst/>
              <a:cxnLst/>
              <a:rect r="r" b="b" t="t" l="l"/>
              <a:pathLst>
                <a:path h="1082686" w="1087406">
                  <a:moveTo>
                    <a:pt x="543703" y="6"/>
                  </a:moveTo>
                  <a:cubicBezTo>
                    <a:pt x="349774" y="-883"/>
                    <a:pt x="170069" y="102114"/>
                    <a:pt x="72914" y="270008"/>
                  </a:cubicBezTo>
                  <a:cubicBezTo>
                    <a:pt x="-24241" y="437902"/>
                    <a:pt x="-24368" y="644785"/>
                    <a:pt x="72914" y="812679"/>
                  </a:cubicBezTo>
                  <a:cubicBezTo>
                    <a:pt x="170196" y="980573"/>
                    <a:pt x="349774" y="1083570"/>
                    <a:pt x="543703" y="1082681"/>
                  </a:cubicBezTo>
                  <a:cubicBezTo>
                    <a:pt x="737632" y="1083443"/>
                    <a:pt x="917337" y="980573"/>
                    <a:pt x="1014492" y="812679"/>
                  </a:cubicBezTo>
                  <a:cubicBezTo>
                    <a:pt x="1111647" y="644785"/>
                    <a:pt x="1111774" y="437775"/>
                    <a:pt x="1014492" y="270008"/>
                  </a:cubicBezTo>
                  <a:cubicBezTo>
                    <a:pt x="917210" y="102241"/>
                    <a:pt x="737632" y="-883"/>
                    <a:pt x="543703" y="6"/>
                  </a:cubicBezTo>
                  <a:close/>
                </a:path>
              </a:pathLst>
            </a:custGeom>
            <a:blipFill>
              <a:blip r:embed="rId17"/>
              <a:stretch>
                <a:fillRect l="-38642" t="-81" r="-38641" b="-75"/>
              </a:stretch>
            </a:blipFill>
          </p:spPr>
        </p:sp>
      </p:grpSp>
      <p:sp>
        <p:nvSpPr>
          <p:cNvPr name="Freeform 20" id="20"/>
          <p:cNvSpPr/>
          <p:nvPr/>
        </p:nvSpPr>
        <p:spPr>
          <a:xfrm flipH="false" flipV="false" rot="0">
            <a:off x="10013157" y="2087291"/>
            <a:ext cx="1091234" cy="1314714"/>
          </a:xfrm>
          <a:custGeom>
            <a:avLst/>
            <a:gdLst/>
            <a:ahLst/>
            <a:cxnLst/>
            <a:rect r="r" b="b" t="t" l="l"/>
            <a:pathLst>
              <a:path h="1314714" w="1091234">
                <a:moveTo>
                  <a:pt x="0" y="0"/>
                </a:moveTo>
                <a:lnTo>
                  <a:pt x="1091234" y="0"/>
                </a:lnTo>
                <a:lnTo>
                  <a:pt x="1091234" y="1314714"/>
                </a:lnTo>
                <a:lnTo>
                  <a:pt x="0" y="131471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21" id="21"/>
          <p:cNvGrpSpPr/>
          <p:nvPr/>
        </p:nvGrpSpPr>
        <p:grpSpPr>
          <a:xfrm rot="0">
            <a:off x="10042382" y="2137391"/>
            <a:ext cx="1032783" cy="985752"/>
            <a:chOff x="0" y="0"/>
            <a:chExt cx="1377044" cy="1314337"/>
          </a:xfrm>
        </p:grpSpPr>
        <p:sp>
          <p:nvSpPr>
            <p:cNvPr name="Freeform 22" id="22"/>
            <p:cNvSpPr/>
            <p:nvPr/>
          </p:nvSpPr>
          <p:spPr>
            <a:xfrm flipH="false" flipV="false" rot="0">
              <a:off x="29464" y="1010"/>
              <a:ext cx="1318006" cy="1312178"/>
            </a:xfrm>
            <a:custGeom>
              <a:avLst/>
              <a:gdLst/>
              <a:ahLst/>
              <a:cxnLst/>
              <a:rect r="r" b="b" t="t" l="l"/>
              <a:pathLst>
                <a:path h="1312178" w="1318006">
                  <a:moveTo>
                    <a:pt x="659003" y="6"/>
                  </a:moveTo>
                  <a:cubicBezTo>
                    <a:pt x="423926" y="-1010"/>
                    <a:pt x="206248" y="123831"/>
                    <a:pt x="88392" y="327285"/>
                  </a:cubicBezTo>
                  <a:cubicBezTo>
                    <a:pt x="-29464" y="530739"/>
                    <a:pt x="-29464" y="781691"/>
                    <a:pt x="88392" y="985018"/>
                  </a:cubicBezTo>
                  <a:cubicBezTo>
                    <a:pt x="206248" y="1188345"/>
                    <a:pt x="423926" y="1313313"/>
                    <a:pt x="659003" y="1312170"/>
                  </a:cubicBezTo>
                  <a:cubicBezTo>
                    <a:pt x="894080" y="1313186"/>
                    <a:pt x="1111758" y="1188345"/>
                    <a:pt x="1229614" y="985018"/>
                  </a:cubicBezTo>
                  <a:cubicBezTo>
                    <a:pt x="1347470" y="781691"/>
                    <a:pt x="1347470" y="530612"/>
                    <a:pt x="1229614" y="327158"/>
                  </a:cubicBezTo>
                  <a:cubicBezTo>
                    <a:pt x="1111758" y="123704"/>
                    <a:pt x="894207" y="-1010"/>
                    <a:pt x="659003" y="6"/>
                  </a:cubicBezTo>
                  <a:close/>
                </a:path>
              </a:pathLst>
            </a:custGeom>
            <a:blipFill>
              <a:blip r:embed="rId18"/>
              <a:stretch>
                <a:fillRect l="-38637" t="-76" r="-38645" b="-87"/>
              </a:stretch>
            </a:blipFill>
          </p:spPr>
        </p:sp>
      </p:grpSp>
      <p:sp>
        <p:nvSpPr>
          <p:cNvPr name="Freeform 23" id="23"/>
          <p:cNvSpPr/>
          <p:nvPr/>
        </p:nvSpPr>
        <p:spPr>
          <a:xfrm flipH="false" flipV="false" rot="0">
            <a:off x="13286511" y="2587652"/>
            <a:ext cx="1091234" cy="1314714"/>
          </a:xfrm>
          <a:custGeom>
            <a:avLst/>
            <a:gdLst/>
            <a:ahLst/>
            <a:cxnLst/>
            <a:rect r="r" b="b" t="t" l="l"/>
            <a:pathLst>
              <a:path h="1314714" w="1091234">
                <a:moveTo>
                  <a:pt x="0" y="0"/>
                </a:moveTo>
                <a:lnTo>
                  <a:pt x="1091234" y="0"/>
                </a:lnTo>
                <a:lnTo>
                  <a:pt x="1091234" y="1314714"/>
                </a:lnTo>
                <a:lnTo>
                  <a:pt x="0" y="131471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24" id="24"/>
          <p:cNvGrpSpPr/>
          <p:nvPr/>
        </p:nvGrpSpPr>
        <p:grpSpPr>
          <a:xfrm rot="0">
            <a:off x="13315736" y="2637752"/>
            <a:ext cx="1032783" cy="985752"/>
            <a:chOff x="0" y="0"/>
            <a:chExt cx="1377044" cy="1314337"/>
          </a:xfrm>
        </p:grpSpPr>
        <p:sp>
          <p:nvSpPr>
            <p:cNvPr name="Freeform 25" id="25"/>
            <p:cNvSpPr/>
            <p:nvPr/>
          </p:nvSpPr>
          <p:spPr>
            <a:xfrm flipH="false" flipV="false" rot="0">
              <a:off x="29464" y="1010"/>
              <a:ext cx="1318006" cy="1312178"/>
            </a:xfrm>
            <a:custGeom>
              <a:avLst/>
              <a:gdLst/>
              <a:ahLst/>
              <a:cxnLst/>
              <a:rect r="r" b="b" t="t" l="l"/>
              <a:pathLst>
                <a:path h="1312178" w="1318006">
                  <a:moveTo>
                    <a:pt x="659003" y="6"/>
                  </a:moveTo>
                  <a:cubicBezTo>
                    <a:pt x="423926" y="-1010"/>
                    <a:pt x="206248" y="123831"/>
                    <a:pt x="88392" y="327285"/>
                  </a:cubicBezTo>
                  <a:cubicBezTo>
                    <a:pt x="-29464" y="530739"/>
                    <a:pt x="-29464" y="781691"/>
                    <a:pt x="88392" y="985018"/>
                  </a:cubicBezTo>
                  <a:cubicBezTo>
                    <a:pt x="206248" y="1188345"/>
                    <a:pt x="423926" y="1313313"/>
                    <a:pt x="659003" y="1312170"/>
                  </a:cubicBezTo>
                  <a:cubicBezTo>
                    <a:pt x="894080" y="1313186"/>
                    <a:pt x="1111758" y="1188345"/>
                    <a:pt x="1229614" y="985018"/>
                  </a:cubicBezTo>
                  <a:cubicBezTo>
                    <a:pt x="1347470" y="781691"/>
                    <a:pt x="1347470" y="530612"/>
                    <a:pt x="1229614" y="327158"/>
                  </a:cubicBezTo>
                  <a:cubicBezTo>
                    <a:pt x="1111758" y="123704"/>
                    <a:pt x="894207" y="-1010"/>
                    <a:pt x="659003" y="6"/>
                  </a:cubicBezTo>
                  <a:close/>
                </a:path>
              </a:pathLst>
            </a:custGeom>
            <a:blipFill>
              <a:blip r:embed="rId19"/>
              <a:stretch>
                <a:fillRect l="-38637" t="-76" r="-38645" b="-87"/>
              </a:stretch>
            </a:blipFill>
          </p:spPr>
        </p:sp>
      </p:grpSp>
      <p:sp>
        <p:nvSpPr>
          <p:cNvPr name="TextBox 26" id="26"/>
          <p:cNvSpPr txBox="true"/>
          <p:nvPr/>
        </p:nvSpPr>
        <p:spPr>
          <a:xfrm rot="0">
            <a:off x="3149820" y="-81645"/>
            <a:ext cx="14624958" cy="11029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9021"/>
              </a:lnSpc>
            </a:pPr>
            <a:r>
              <a:rPr lang="en-US" sz="6442" spc="6">
                <a:solidFill>
                  <a:srgbClr val="373372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Nossos acordos bilaterais</a:t>
            </a:r>
          </a:p>
        </p:txBody>
      </p:sp>
      <p:sp>
        <p:nvSpPr>
          <p:cNvPr name="TextBox 27" id="27"/>
          <p:cNvSpPr txBox="true"/>
          <p:nvPr/>
        </p:nvSpPr>
        <p:spPr>
          <a:xfrm rot="0">
            <a:off x="3226679" y="1021414"/>
            <a:ext cx="3117494" cy="5143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200"/>
              </a:lnSpc>
            </a:pPr>
            <a:r>
              <a:rPr lang="en-US" sz="3000" spc="3">
                <a:solidFill>
                  <a:srgbClr val="373372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Por continente</a:t>
            </a:r>
          </a:p>
        </p:txBody>
      </p:sp>
      <p:grpSp>
        <p:nvGrpSpPr>
          <p:cNvPr name="Group 28" id="28"/>
          <p:cNvGrpSpPr/>
          <p:nvPr/>
        </p:nvGrpSpPr>
        <p:grpSpPr>
          <a:xfrm rot="0">
            <a:off x="6300331" y="5830087"/>
            <a:ext cx="908723" cy="908723"/>
            <a:chOff x="0" y="0"/>
            <a:chExt cx="1211630" cy="1211630"/>
          </a:xfrm>
        </p:grpSpPr>
        <p:grpSp>
          <p:nvGrpSpPr>
            <p:cNvPr name="Group 29" id="29"/>
            <p:cNvGrpSpPr/>
            <p:nvPr/>
          </p:nvGrpSpPr>
          <p:grpSpPr>
            <a:xfrm rot="0">
              <a:off x="0" y="0"/>
              <a:ext cx="1211630" cy="1211630"/>
              <a:chOff x="0" y="0"/>
              <a:chExt cx="812800" cy="812800"/>
            </a:xfrm>
          </p:grpSpPr>
          <p:sp>
            <p:nvSpPr>
              <p:cNvPr name="Freeform 30" id="30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name="TextBox 31" id="31"/>
              <p:cNvSpPr txBox="true"/>
              <p:nvPr/>
            </p:nvSpPr>
            <p:spPr>
              <a:xfrm>
                <a:off x="76200" y="-19050"/>
                <a:ext cx="660400" cy="755650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3149"/>
                  </a:lnSpc>
                </a:pPr>
              </a:p>
            </p:txBody>
          </p:sp>
        </p:grpSp>
        <p:sp>
          <p:nvSpPr>
            <p:cNvPr name="TextBox 32" id="32"/>
            <p:cNvSpPr txBox="true"/>
            <p:nvPr/>
          </p:nvSpPr>
          <p:spPr>
            <a:xfrm rot="0">
              <a:off x="165135" y="95964"/>
              <a:ext cx="881360" cy="325689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960"/>
                </a:lnSpc>
                <a:spcBef>
                  <a:spcPct val="0"/>
                </a:spcBef>
              </a:pPr>
              <a:r>
                <a:rPr lang="en-US" sz="800">
                  <a:solidFill>
                    <a:srgbClr val="000000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Instituições Parceiras</a:t>
              </a:r>
            </a:p>
          </p:txBody>
        </p:sp>
        <p:sp>
          <p:nvSpPr>
            <p:cNvPr name="TextBox 33" id="33"/>
            <p:cNvSpPr txBox="true"/>
            <p:nvPr/>
          </p:nvSpPr>
          <p:spPr>
            <a:xfrm rot="0">
              <a:off x="165135" y="805852"/>
              <a:ext cx="881360" cy="325689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960"/>
                </a:lnSpc>
                <a:spcBef>
                  <a:spcPct val="0"/>
                </a:spcBef>
              </a:pPr>
              <a:r>
                <a:rPr lang="en-US" sz="800">
                  <a:solidFill>
                    <a:srgbClr val="000000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Acordos bilaterais</a:t>
              </a:r>
            </a:p>
          </p:txBody>
        </p:sp>
        <p:sp>
          <p:nvSpPr>
            <p:cNvPr name="TextBox 34" id="34"/>
            <p:cNvSpPr txBox="true"/>
            <p:nvPr/>
          </p:nvSpPr>
          <p:spPr>
            <a:xfrm rot="0">
              <a:off x="165135" y="374028"/>
              <a:ext cx="881360" cy="466769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520"/>
                </a:lnSpc>
                <a:spcBef>
                  <a:spcPct val="0"/>
                </a:spcBef>
              </a:pPr>
              <a:r>
                <a:rPr lang="en-US" b="true" sz="2100">
                  <a:solidFill>
                    <a:srgbClr val="000000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33</a:t>
              </a:r>
            </a:p>
          </p:txBody>
        </p:sp>
      </p:grpSp>
      <p:grpSp>
        <p:nvGrpSpPr>
          <p:cNvPr name="Group 35" id="35"/>
          <p:cNvGrpSpPr/>
          <p:nvPr/>
        </p:nvGrpSpPr>
        <p:grpSpPr>
          <a:xfrm rot="0">
            <a:off x="5179352" y="4100337"/>
            <a:ext cx="803032" cy="803032"/>
            <a:chOff x="0" y="0"/>
            <a:chExt cx="1070710" cy="1070710"/>
          </a:xfrm>
        </p:grpSpPr>
        <p:grpSp>
          <p:nvGrpSpPr>
            <p:cNvPr name="Group 36" id="36"/>
            <p:cNvGrpSpPr/>
            <p:nvPr/>
          </p:nvGrpSpPr>
          <p:grpSpPr>
            <a:xfrm rot="0">
              <a:off x="0" y="0"/>
              <a:ext cx="1070710" cy="1070710"/>
              <a:chOff x="0" y="0"/>
              <a:chExt cx="812800" cy="812800"/>
            </a:xfrm>
          </p:grpSpPr>
          <p:sp>
            <p:nvSpPr>
              <p:cNvPr name="Freeform 37" id="37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name="TextBox 38" id="38"/>
              <p:cNvSpPr txBox="true"/>
              <p:nvPr/>
            </p:nvSpPr>
            <p:spPr>
              <a:xfrm>
                <a:off x="76200" y="-19050"/>
                <a:ext cx="660400" cy="755650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3149"/>
                  </a:lnSpc>
                </a:pPr>
              </a:p>
            </p:txBody>
          </p:sp>
        </p:grpSp>
        <p:sp>
          <p:nvSpPr>
            <p:cNvPr name="TextBox 39" id="39"/>
            <p:cNvSpPr txBox="true"/>
            <p:nvPr/>
          </p:nvSpPr>
          <p:spPr>
            <a:xfrm rot="0">
              <a:off x="145929" y="74170"/>
              <a:ext cx="778852" cy="298442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848"/>
                </a:lnSpc>
                <a:spcBef>
                  <a:spcPct val="0"/>
                </a:spcBef>
              </a:pPr>
              <a:r>
                <a:rPr lang="en-US" sz="706">
                  <a:solidFill>
                    <a:srgbClr val="000000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Instituições Parceiras</a:t>
              </a:r>
            </a:p>
          </p:txBody>
        </p:sp>
        <p:sp>
          <p:nvSpPr>
            <p:cNvPr name="TextBox 40" id="40"/>
            <p:cNvSpPr txBox="true"/>
            <p:nvPr/>
          </p:nvSpPr>
          <p:spPr>
            <a:xfrm rot="0">
              <a:off x="145929" y="701493"/>
              <a:ext cx="778852" cy="298442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848"/>
                </a:lnSpc>
                <a:spcBef>
                  <a:spcPct val="0"/>
                </a:spcBef>
              </a:pPr>
              <a:r>
                <a:rPr lang="en-US" sz="706">
                  <a:solidFill>
                    <a:srgbClr val="000000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Acordos bilaterais</a:t>
              </a:r>
            </a:p>
          </p:txBody>
        </p:sp>
        <p:sp>
          <p:nvSpPr>
            <p:cNvPr name="TextBox 41" id="41"/>
            <p:cNvSpPr txBox="true"/>
            <p:nvPr/>
          </p:nvSpPr>
          <p:spPr>
            <a:xfrm rot="0">
              <a:off x="145929" y="334512"/>
              <a:ext cx="778852" cy="40849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226"/>
                </a:lnSpc>
                <a:spcBef>
                  <a:spcPct val="0"/>
                </a:spcBef>
              </a:pPr>
              <a:r>
                <a:rPr lang="en-US" b="true" sz="1855">
                  <a:solidFill>
                    <a:srgbClr val="000000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3</a:t>
              </a:r>
            </a:p>
          </p:txBody>
        </p:sp>
      </p:grpSp>
      <p:grpSp>
        <p:nvGrpSpPr>
          <p:cNvPr name="Group 42" id="42"/>
          <p:cNvGrpSpPr/>
          <p:nvPr/>
        </p:nvGrpSpPr>
        <p:grpSpPr>
          <a:xfrm rot="0">
            <a:off x="4823385" y="2625745"/>
            <a:ext cx="803032" cy="803032"/>
            <a:chOff x="0" y="0"/>
            <a:chExt cx="1070710" cy="1070710"/>
          </a:xfrm>
        </p:grpSpPr>
        <p:grpSp>
          <p:nvGrpSpPr>
            <p:cNvPr name="Group 43" id="43"/>
            <p:cNvGrpSpPr/>
            <p:nvPr/>
          </p:nvGrpSpPr>
          <p:grpSpPr>
            <a:xfrm rot="0">
              <a:off x="0" y="0"/>
              <a:ext cx="1070710" cy="1070710"/>
              <a:chOff x="0" y="0"/>
              <a:chExt cx="812800" cy="812800"/>
            </a:xfrm>
          </p:grpSpPr>
          <p:sp>
            <p:nvSpPr>
              <p:cNvPr name="Freeform 44" id="44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name="TextBox 45" id="45"/>
              <p:cNvSpPr txBox="true"/>
              <p:nvPr/>
            </p:nvSpPr>
            <p:spPr>
              <a:xfrm>
                <a:off x="76200" y="-19050"/>
                <a:ext cx="660400" cy="755650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3149"/>
                  </a:lnSpc>
                </a:pPr>
              </a:p>
            </p:txBody>
          </p:sp>
        </p:grpSp>
        <p:sp>
          <p:nvSpPr>
            <p:cNvPr name="TextBox 46" id="46"/>
            <p:cNvSpPr txBox="true"/>
            <p:nvPr/>
          </p:nvSpPr>
          <p:spPr>
            <a:xfrm rot="0">
              <a:off x="145929" y="74170"/>
              <a:ext cx="778852" cy="298442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848"/>
                </a:lnSpc>
                <a:spcBef>
                  <a:spcPct val="0"/>
                </a:spcBef>
              </a:pPr>
              <a:r>
                <a:rPr lang="en-US" sz="706">
                  <a:solidFill>
                    <a:srgbClr val="000000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Instituições Parceiras</a:t>
              </a:r>
            </a:p>
          </p:txBody>
        </p:sp>
        <p:sp>
          <p:nvSpPr>
            <p:cNvPr name="TextBox 47" id="47"/>
            <p:cNvSpPr txBox="true"/>
            <p:nvPr/>
          </p:nvSpPr>
          <p:spPr>
            <a:xfrm rot="0">
              <a:off x="145929" y="701493"/>
              <a:ext cx="778852" cy="298442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848"/>
                </a:lnSpc>
                <a:spcBef>
                  <a:spcPct val="0"/>
                </a:spcBef>
              </a:pPr>
              <a:r>
                <a:rPr lang="en-US" sz="706">
                  <a:solidFill>
                    <a:srgbClr val="000000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Acordos bilaterais</a:t>
              </a:r>
            </a:p>
          </p:txBody>
        </p:sp>
        <p:sp>
          <p:nvSpPr>
            <p:cNvPr name="TextBox 48" id="48"/>
            <p:cNvSpPr txBox="true"/>
            <p:nvPr/>
          </p:nvSpPr>
          <p:spPr>
            <a:xfrm rot="0">
              <a:off x="145929" y="334512"/>
              <a:ext cx="778852" cy="40849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226"/>
                </a:lnSpc>
                <a:spcBef>
                  <a:spcPct val="0"/>
                </a:spcBef>
              </a:pPr>
              <a:r>
                <a:rPr lang="en-US" b="true" sz="1855">
                  <a:solidFill>
                    <a:srgbClr val="000000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20</a:t>
              </a:r>
            </a:p>
          </p:txBody>
        </p:sp>
      </p:grpSp>
      <p:grpSp>
        <p:nvGrpSpPr>
          <p:cNvPr name="Group 49" id="49"/>
          <p:cNvGrpSpPr/>
          <p:nvPr/>
        </p:nvGrpSpPr>
        <p:grpSpPr>
          <a:xfrm rot="0">
            <a:off x="10073397" y="2152376"/>
            <a:ext cx="970753" cy="970753"/>
            <a:chOff x="0" y="0"/>
            <a:chExt cx="1294337" cy="1294337"/>
          </a:xfrm>
        </p:grpSpPr>
        <p:grpSp>
          <p:nvGrpSpPr>
            <p:cNvPr name="Group 50" id="50"/>
            <p:cNvGrpSpPr/>
            <p:nvPr/>
          </p:nvGrpSpPr>
          <p:grpSpPr>
            <a:xfrm rot="0">
              <a:off x="0" y="0"/>
              <a:ext cx="1294337" cy="1294337"/>
              <a:chOff x="0" y="0"/>
              <a:chExt cx="812800" cy="812800"/>
            </a:xfrm>
          </p:grpSpPr>
          <p:sp>
            <p:nvSpPr>
              <p:cNvPr name="Freeform 51" id="51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name="TextBox 52" id="52"/>
              <p:cNvSpPr txBox="true"/>
              <p:nvPr/>
            </p:nvSpPr>
            <p:spPr>
              <a:xfrm>
                <a:off x="76200" y="-19050"/>
                <a:ext cx="660400" cy="755650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3149"/>
                  </a:lnSpc>
                </a:pPr>
              </a:p>
            </p:txBody>
          </p:sp>
        </p:grpSp>
        <p:sp>
          <p:nvSpPr>
            <p:cNvPr name="TextBox 53" id="53"/>
            <p:cNvSpPr txBox="true"/>
            <p:nvPr/>
          </p:nvSpPr>
          <p:spPr>
            <a:xfrm rot="0">
              <a:off x="176407" y="93640"/>
              <a:ext cx="941522" cy="356796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1025"/>
                </a:lnSpc>
                <a:spcBef>
                  <a:spcPct val="0"/>
                </a:spcBef>
              </a:pPr>
              <a:r>
                <a:rPr lang="en-US" sz="854">
                  <a:solidFill>
                    <a:srgbClr val="000000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Instituições Parceiras</a:t>
              </a:r>
            </a:p>
          </p:txBody>
        </p:sp>
        <p:sp>
          <p:nvSpPr>
            <p:cNvPr name="TextBox 54" id="54"/>
            <p:cNvSpPr txBox="true"/>
            <p:nvPr/>
          </p:nvSpPr>
          <p:spPr>
            <a:xfrm rot="0">
              <a:off x="176407" y="851985"/>
              <a:ext cx="941522" cy="356796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1025"/>
                </a:lnSpc>
                <a:spcBef>
                  <a:spcPct val="0"/>
                </a:spcBef>
              </a:pPr>
              <a:r>
                <a:rPr lang="en-US" sz="854">
                  <a:solidFill>
                    <a:srgbClr val="000000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Acordos bilaterais</a:t>
              </a:r>
            </a:p>
          </p:txBody>
        </p:sp>
        <p:sp>
          <p:nvSpPr>
            <p:cNvPr name="TextBox 55" id="55"/>
            <p:cNvSpPr txBox="true"/>
            <p:nvPr/>
          </p:nvSpPr>
          <p:spPr>
            <a:xfrm rot="0">
              <a:off x="176407" y="402811"/>
              <a:ext cx="941522" cy="49538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692"/>
                </a:lnSpc>
                <a:spcBef>
                  <a:spcPct val="0"/>
                </a:spcBef>
              </a:pPr>
              <a:r>
                <a:rPr lang="en-US" b="true" sz="2243">
                  <a:solidFill>
                    <a:srgbClr val="000000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151</a:t>
              </a:r>
            </a:p>
          </p:txBody>
        </p:sp>
      </p:grpSp>
      <p:grpSp>
        <p:nvGrpSpPr>
          <p:cNvPr name="Group 56" id="56"/>
          <p:cNvGrpSpPr/>
          <p:nvPr/>
        </p:nvGrpSpPr>
        <p:grpSpPr>
          <a:xfrm rot="0">
            <a:off x="10073397" y="4417992"/>
            <a:ext cx="970753" cy="970753"/>
            <a:chOff x="0" y="0"/>
            <a:chExt cx="1294337" cy="1294337"/>
          </a:xfrm>
        </p:grpSpPr>
        <p:grpSp>
          <p:nvGrpSpPr>
            <p:cNvPr name="Group 57" id="57"/>
            <p:cNvGrpSpPr/>
            <p:nvPr/>
          </p:nvGrpSpPr>
          <p:grpSpPr>
            <a:xfrm rot="0">
              <a:off x="0" y="0"/>
              <a:ext cx="1294337" cy="1294337"/>
              <a:chOff x="0" y="0"/>
              <a:chExt cx="812800" cy="812800"/>
            </a:xfrm>
          </p:grpSpPr>
          <p:sp>
            <p:nvSpPr>
              <p:cNvPr name="Freeform 58" id="58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name="TextBox 59" id="59"/>
              <p:cNvSpPr txBox="true"/>
              <p:nvPr/>
            </p:nvSpPr>
            <p:spPr>
              <a:xfrm>
                <a:off x="76200" y="-19050"/>
                <a:ext cx="660400" cy="755650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3149"/>
                  </a:lnSpc>
                </a:pPr>
              </a:p>
            </p:txBody>
          </p:sp>
        </p:grpSp>
        <p:sp>
          <p:nvSpPr>
            <p:cNvPr name="TextBox 60" id="60"/>
            <p:cNvSpPr txBox="true"/>
            <p:nvPr/>
          </p:nvSpPr>
          <p:spPr>
            <a:xfrm rot="0">
              <a:off x="176407" y="93640"/>
              <a:ext cx="941522" cy="356796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1025"/>
                </a:lnSpc>
                <a:spcBef>
                  <a:spcPct val="0"/>
                </a:spcBef>
              </a:pPr>
              <a:r>
                <a:rPr lang="en-US" sz="854">
                  <a:solidFill>
                    <a:srgbClr val="000000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Instituições Parceiras</a:t>
              </a:r>
            </a:p>
          </p:txBody>
        </p:sp>
        <p:sp>
          <p:nvSpPr>
            <p:cNvPr name="TextBox 61" id="61"/>
            <p:cNvSpPr txBox="true"/>
            <p:nvPr/>
          </p:nvSpPr>
          <p:spPr>
            <a:xfrm rot="0">
              <a:off x="176407" y="851985"/>
              <a:ext cx="941522" cy="356796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1025"/>
                </a:lnSpc>
                <a:spcBef>
                  <a:spcPct val="0"/>
                </a:spcBef>
              </a:pPr>
              <a:r>
                <a:rPr lang="en-US" sz="854">
                  <a:solidFill>
                    <a:srgbClr val="000000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Acordos bilaterais</a:t>
              </a:r>
            </a:p>
          </p:txBody>
        </p:sp>
        <p:sp>
          <p:nvSpPr>
            <p:cNvPr name="TextBox 62" id="62"/>
            <p:cNvSpPr txBox="true"/>
            <p:nvPr/>
          </p:nvSpPr>
          <p:spPr>
            <a:xfrm rot="0">
              <a:off x="176407" y="402811"/>
              <a:ext cx="941522" cy="49538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692"/>
                </a:lnSpc>
                <a:spcBef>
                  <a:spcPct val="0"/>
                </a:spcBef>
              </a:pPr>
              <a:r>
                <a:rPr lang="en-US" b="true" sz="2243">
                  <a:solidFill>
                    <a:srgbClr val="000000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5</a:t>
              </a:r>
            </a:p>
          </p:txBody>
        </p:sp>
      </p:grpSp>
      <p:grpSp>
        <p:nvGrpSpPr>
          <p:cNvPr name="Group 63" id="63"/>
          <p:cNvGrpSpPr/>
          <p:nvPr/>
        </p:nvGrpSpPr>
        <p:grpSpPr>
          <a:xfrm rot="0">
            <a:off x="15498833" y="6171493"/>
            <a:ext cx="970753" cy="970753"/>
            <a:chOff x="0" y="0"/>
            <a:chExt cx="812800" cy="812800"/>
          </a:xfrm>
        </p:grpSpPr>
        <p:sp>
          <p:nvSpPr>
            <p:cNvPr name="Freeform 64" id="64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65" id="65"/>
            <p:cNvSpPr txBox="true"/>
            <p:nvPr/>
          </p:nvSpPr>
          <p:spPr>
            <a:xfrm>
              <a:off x="76200" y="-19050"/>
              <a:ext cx="660400" cy="755650"/>
            </a:xfrm>
            <a:prstGeom prst="rect">
              <a:avLst/>
            </a:prstGeom>
          </p:spPr>
          <p:txBody>
            <a:bodyPr anchor="ctr" rtlCol="false" tIns="54268" lIns="54268" bIns="54268" rIns="54268"/>
            <a:lstStyle/>
            <a:p>
              <a:pPr algn="ctr">
                <a:lnSpc>
                  <a:spcPts val="3149"/>
                </a:lnSpc>
              </a:pPr>
            </a:p>
          </p:txBody>
        </p:sp>
      </p:grpSp>
      <p:sp>
        <p:nvSpPr>
          <p:cNvPr name="TextBox 66" id="66"/>
          <p:cNvSpPr txBox="true"/>
          <p:nvPr/>
        </p:nvSpPr>
        <p:spPr>
          <a:xfrm rot="0">
            <a:off x="15631138" y="6236961"/>
            <a:ext cx="706142" cy="27235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25"/>
              </a:lnSpc>
              <a:spcBef>
                <a:spcPct val="0"/>
              </a:spcBef>
            </a:pPr>
            <a:r>
              <a:rPr lang="en-US" sz="854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Instituições Parceiras</a:t>
            </a:r>
          </a:p>
        </p:txBody>
      </p:sp>
      <p:sp>
        <p:nvSpPr>
          <p:cNvPr name="TextBox 67" id="67"/>
          <p:cNvSpPr txBox="true"/>
          <p:nvPr/>
        </p:nvSpPr>
        <p:spPr>
          <a:xfrm rot="0">
            <a:off x="15631138" y="6805720"/>
            <a:ext cx="706142" cy="27235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25"/>
              </a:lnSpc>
              <a:spcBef>
                <a:spcPct val="0"/>
              </a:spcBef>
            </a:pPr>
            <a:r>
              <a:rPr lang="en-US" sz="854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Acordos bilaterais</a:t>
            </a:r>
          </a:p>
        </p:txBody>
      </p:sp>
      <p:sp>
        <p:nvSpPr>
          <p:cNvPr name="TextBox 68" id="68"/>
          <p:cNvSpPr txBox="true"/>
          <p:nvPr/>
        </p:nvSpPr>
        <p:spPr>
          <a:xfrm rot="0">
            <a:off x="15631138" y="6461695"/>
            <a:ext cx="706142" cy="38340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692"/>
              </a:lnSpc>
              <a:spcBef>
                <a:spcPct val="0"/>
              </a:spcBef>
            </a:pPr>
            <a:r>
              <a:rPr lang="en-US" b="true" sz="2243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1</a:t>
            </a:r>
          </a:p>
        </p:txBody>
      </p:sp>
      <p:grpSp>
        <p:nvGrpSpPr>
          <p:cNvPr name="Group 69" id="69"/>
          <p:cNvGrpSpPr/>
          <p:nvPr/>
        </p:nvGrpSpPr>
        <p:grpSpPr>
          <a:xfrm rot="0">
            <a:off x="13346751" y="2645252"/>
            <a:ext cx="970753" cy="970753"/>
            <a:chOff x="0" y="0"/>
            <a:chExt cx="1294337" cy="1294337"/>
          </a:xfrm>
        </p:grpSpPr>
        <p:grpSp>
          <p:nvGrpSpPr>
            <p:cNvPr name="Group 70" id="70"/>
            <p:cNvGrpSpPr/>
            <p:nvPr/>
          </p:nvGrpSpPr>
          <p:grpSpPr>
            <a:xfrm rot="0">
              <a:off x="0" y="0"/>
              <a:ext cx="1294337" cy="1294337"/>
              <a:chOff x="0" y="0"/>
              <a:chExt cx="812800" cy="812800"/>
            </a:xfrm>
          </p:grpSpPr>
          <p:sp>
            <p:nvSpPr>
              <p:cNvPr name="Freeform 71" id="71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name="TextBox 72" id="72"/>
              <p:cNvSpPr txBox="true"/>
              <p:nvPr/>
            </p:nvSpPr>
            <p:spPr>
              <a:xfrm>
                <a:off x="76200" y="-19050"/>
                <a:ext cx="660400" cy="755650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3149"/>
                  </a:lnSpc>
                </a:pPr>
              </a:p>
            </p:txBody>
          </p:sp>
        </p:grpSp>
        <p:sp>
          <p:nvSpPr>
            <p:cNvPr name="TextBox 73" id="73"/>
            <p:cNvSpPr txBox="true"/>
            <p:nvPr/>
          </p:nvSpPr>
          <p:spPr>
            <a:xfrm rot="0">
              <a:off x="176407" y="93640"/>
              <a:ext cx="941522" cy="356796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1025"/>
                </a:lnSpc>
                <a:spcBef>
                  <a:spcPct val="0"/>
                </a:spcBef>
              </a:pPr>
              <a:r>
                <a:rPr lang="en-US" sz="854">
                  <a:solidFill>
                    <a:srgbClr val="000000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Instituições Parceiras</a:t>
              </a:r>
            </a:p>
          </p:txBody>
        </p:sp>
        <p:sp>
          <p:nvSpPr>
            <p:cNvPr name="TextBox 74" id="74"/>
            <p:cNvSpPr txBox="true"/>
            <p:nvPr/>
          </p:nvSpPr>
          <p:spPr>
            <a:xfrm rot="0">
              <a:off x="176407" y="851985"/>
              <a:ext cx="941522" cy="356796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1025"/>
                </a:lnSpc>
                <a:spcBef>
                  <a:spcPct val="0"/>
                </a:spcBef>
              </a:pPr>
              <a:r>
                <a:rPr lang="en-US" sz="854">
                  <a:solidFill>
                    <a:srgbClr val="000000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Acordos bilaterais</a:t>
              </a:r>
            </a:p>
          </p:txBody>
        </p:sp>
        <p:sp>
          <p:nvSpPr>
            <p:cNvPr name="TextBox 75" id="75"/>
            <p:cNvSpPr txBox="true"/>
            <p:nvPr/>
          </p:nvSpPr>
          <p:spPr>
            <a:xfrm rot="0">
              <a:off x="176407" y="402811"/>
              <a:ext cx="941522" cy="49538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692"/>
                </a:lnSpc>
                <a:spcBef>
                  <a:spcPct val="0"/>
                </a:spcBef>
              </a:pPr>
              <a:r>
                <a:rPr lang="en-US" b="true" sz="2243">
                  <a:solidFill>
                    <a:srgbClr val="000000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17</a:t>
              </a:r>
            </a:p>
          </p:txBody>
        </p:sp>
      </p:grpSp>
    </p:spTree>
  </p:cSld>
  <p:clrMapOvr>
    <a:masterClrMapping/>
  </p:clrMapOvr>
</p:sld>
</file>

<file path=ppt/slides/slide2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4973807" y="9162414"/>
            <a:ext cx="3112038" cy="910270"/>
            <a:chOff x="0" y="0"/>
            <a:chExt cx="4149384" cy="1213694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4149344" cy="1213739"/>
            </a:xfrm>
            <a:custGeom>
              <a:avLst/>
              <a:gdLst/>
              <a:ahLst/>
              <a:cxnLst/>
              <a:rect r="r" b="b" t="t" l="l"/>
              <a:pathLst>
                <a:path h="1213739" w="4149344">
                  <a:moveTo>
                    <a:pt x="0" y="0"/>
                  </a:moveTo>
                  <a:lnTo>
                    <a:pt x="4149344" y="0"/>
                  </a:lnTo>
                  <a:lnTo>
                    <a:pt x="4149344" y="1213739"/>
                  </a:lnTo>
                  <a:lnTo>
                    <a:pt x="0" y="121373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-41" t="0" r="-42" b="3"/>
              </a:stretch>
            </a:blipFill>
          </p:spPr>
        </p:sp>
      </p:grpSp>
      <p:grpSp>
        <p:nvGrpSpPr>
          <p:cNvPr name="Group 4" id="4"/>
          <p:cNvGrpSpPr/>
          <p:nvPr/>
        </p:nvGrpSpPr>
        <p:grpSpPr>
          <a:xfrm rot="0">
            <a:off x="-1495041" y="-1129600"/>
            <a:ext cx="4309083" cy="11853218"/>
            <a:chOff x="0" y="0"/>
            <a:chExt cx="5745444" cy="15804290"/>
          </a:xfrm>
        </p:grpSpPr>
        <p:sp>
          <p:nvSpPr>
            <p:cNvPr name="Freeform 5" id="5"/>
            <p:cNvSpPr/>
            <p:nvPr/>
          </p:nvSpPr>
          <p:spPr>
            <a:xfrm flipH="true" flipV="false" rot="0">
              <a:off x="0" y="0"/>
              <a:ext cx="5745480" cy="15804262"/>
            </a:xfrm>
            <a:custGeom>
              <a:avLst/>
              <a:gdLst/>
              <a:ahLst/>
              <a:cxnLst/>
              <a:rect r="r" b="b" t="t" l="l"/>
              <a:pathLst>
                <a:path h="15804262" w="5745480">
                  <a:moveTo>
                    <a:pt x="5745480" y="0"/>
                  </a:moveTo>
                  <a:lnTo>
                    <a:pt x="0" y="0"/>
                  </a:lnTo>
                  <a:lnTo>
                    <a:pt x="0" y="15804262"/>
                  </a:lnTo>
                  <a:lnTo>
                    <a:pt x="5745480" y="15804262"/>
                  </a:lnTo>
                  <a:lnTo>
                    <a:pt x="5745480" y="0"/>
                  </a:lnTo>
                  <a:close/>
                </a:path>
              </a:pathLst>
            </a:custGeom>
            <a:blipFill>
              <a:blip r:embed="rId3"/>
              <a:stretch>
                <a:fillRect l="-157798" t="0" r="-157798" b="0"/>
              </a:stretch>
            </a:blipFill>
          </p:spPr>
        </p:sp>
      </p:grpSp>
      <p:sp>
        <p:nvSpPr>
          <p:cNvPr name="TextBox 6" id="6"/>
          <p:cNvSpPr txBox="true"/>
          <p:nvPr/>
        </p:nvSpPr>
        <p:spPr>
          <a:xfrm rot="0">
            <a:off x="2999781" y="-366"/>
            <a:ext cx="15288219" cy="105412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8612"/>
              </a:lnSpc>
            </a:pPr>
            <a:r>
              <a:rPr lang="en-US" sz="6156">
                <a:solidFill>
                  <a:srgbClr val="022B71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Associações e Redes Internacionais</a:t>
            </a:r>
          </a:p>
        </p:txBody>
      </p:sp>
      <p:grpSp>
        <p:nvGrpSpPr>
          <p:cNvPr name="Group 7" id="7"/>
          <p:cNvGrpSpPr/>
          <p:nvPr/>
        </p:nvGrpSpPr>
        <p:grpSpPr>
          <a:xfrm rot="0">
            <a:off x="4275375" y="6673367"/>
            <a:ext cx="6368515" cy="1948616"/>
            <a:chOff x="0" y="0"/>
            <a:chExt cx="3112422" cy="952328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3112389" cy="952373"/>
            </a:xfrm>
            <a:custGeom>
              <a:avLst/>
              <a:gdLst/>
              <a:ahLst/>
              <a:cxnLst/>
              <a:rect r="r" b="b" t="t" l="l"/>
              <a:pathLst>
                <a:path h="952373" w="3112389">
                  <a:moveTo>
                    <a:pt x="0" y="0"/>
                  </a:moveTo>
                  <a:lnTo>
                    <a:pt x="3112389" y="0"/>
                  </a:lnTo>
                  <a:lnTo>
                    <a:pt x="3112389" y="952373"/>
                  </a:lnTo>
                  <a:lnTo>
                    <a:pt x="0" y="95237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0" t="-13726" r="0" b="-13726"/>
              </a:stretch>
            </a:blipFill>
          </p:spPr>
        </p:sp>
      </p:grpSp>
      <p:grpSp>
        <p:nvGrpSpPr>
          <p:cNvPr name="Group 9" id="9"/>
          <p:cNvGrpSpPr/>
          <p:nvPr/>
        </p:nvGrpSpPr>
        <p:grpSpPr>
          <a:xfrm rot="0">
            <a:off x="7690721" y="1984107"/>
            <a:ext cx="4485517" cy="1644057"/>
            <a:chOff x="0" y="0"/>
            <a:chExt cx="2807432" cy="1028996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2807462" cy="1028954"/>
            </a:xfrm>
            <a:custGeom>
              <a:avLst/>
              <a:gdLst/>
              <a:ahLst/>
              <a:cxnLst/>
              <a:rect r="r" b="b" t="t" l="l"/>
              <a:pathLst>
                <a:path h="1028954" w="2807462">
                  <a:moveTo>
                    <a:pt x="0" y="0"/>
                  </a:moveTo>
                  <a:lnTo>
                    <a:pt x="2807462" y="0"/>
                  </a:lnTo>
                  <a:lnTo>
                    <a:pt x="2807462" y="1028954"/>
                  </a:lnTo>
                  <a:lnTo>
                    <a:pt x="0" y="10289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0" t="-16968" r="1" b="-16972"/>
              </a:stretch>
            </a:blipFill>
          </p:spPr>
        </p:sp>
      </p:grpSp>
      <p:grpSp>
        <p:nvGrpSpPr>
          <p:cNvPr name="Group 11" id="11"/>
          <p:cNvGrpSpPr/>
          <p:nvPr/>
        </p:nvGrpSpPr>
        <p:grpSpPr>
          <a:xfrm rot="0">
            <a:off x="8719368" y="3897804"/>
            <a:ext cx="4013985" cy="2189707"/>
            <a:chOff x="0" y="0"/>
            <a:chExt cx="2233512" cy="1218424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2233549" cy="1218438"/>
            </a:xfrm>
            <a:custGeom>
              <a:avLst/>
              <a:gdLst/>
              <a:ahLst/>
              <a:cxnLst/>
              <a:rect r="r" b="b" t="t" l="l"/>
              <a:pathLst>
                <a:path h="1218438" w="2233549">
                  <a:moveTo>
                    <a:pt x="0" y="0"/>
                  </a:moveTo>
                  <a:lnTo>
                    <a:pt x="2233549" y="0"/>
                  </a:lnTo>
                  <a:lnTo>
                    <a:pt x="2233549" y="1218438"/>
                  </a:lnTo>
                  <a:lnTo>
                    <a:pt x="0" y="121843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0" t="-41655" r="1" b="-41654"/>
              </a:stretch>
            </a:blipFill>
          </p:spPr>
        </p:sp>
      </p:grpSp>
      <p:grpSp>
        <p:nvGrpSpPr>
          <p:cNvPr name="Group 13" id="13"/>
          <p:cNvGrpSpPr/>
          <p:nvPr/>
        </p:nvGrpSpPr>
        <p:grpSpPr>
          <a:xfrm rot="0">
            <a:off x="13171317" y="1468388"/>
            <a:ext cx="2818908" cy="2675494"/>
            <a:chOff x="0" y="0"/>
            <a:chExt cx="1464432" cy="1389928"/>
          </a:xfrm>
        </p:grpSpPr>
        <p:sp>
          <p:nvSpPr>
            <p:cNvPr name="Freeform 14" id="14"/>
            <p:cNvSpPr/>
            <p:nvPr/>
          </p:nvSpPr>
          <p:spPr>
            <a:xfrm flipH="false" flipV="false" rot="0">
              <a:off x="0" y="0"/>
              <a:ext cx="1464437" cy="1389888"/>
            </a:xfrm>
            <a:custGeom>
              <a:avLst/>
              <a:gdLst/>
              <a:ahLst/>
              <a:cxnLst/>
              <a:rect r="r" b="b" t="t" l="l"/>
              <a:pathLst>
                <a:path h="1389888" w="1464437">
                  <a:moveTo>
                    <a:pt x="0" y="0"/>
                  </a:moveTo>
                  <a:lnTo>
                    <a:pt x="1464437" y="0"/>
                  </a:lnTo>
                  <a:lnTo>
                    <a:pt x="1464437" y="1389888"/>
                  </a:lnTo>
                  <a:lnTo>
                    <a:pt x="0" y="138988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l="-1252" t="0" r="-1252" b="-2"/>
              </a:stretch>
            </a:blipFill>
          </p:spPr>
        </p:sp>
      </p:grpSp>
      <p:grpSp>
        <p:nvGrpSpPr>
          <p:cNvPr name="Group 15" id="15"/>
          <p:cNvGrpSpPr/>
          <p:nvPr/>
        </p:nvGrpSpPr>
        <p:grpSpPr>
          <a:xfrm rot="0">
            <a:off x="13908029" y="4520128"/>
            <a:ext cx="3239575" cy="3134765"/>
            <a:chOff x="0" y="0"/>
            <a:chExt cx="1498164" cy="1449694"/>
          </a:xfrm>
        </p:grpSpPr>
        <p:sp>
          <p:nvSpPr>
            <p:cNvPr name="Freeform 16" id="16"/>
            <p:cNvSpPr/>
            <p:nvPr/>
          </p:nvSpPr>
          <p:spPr>
            <a:xfrm flipH="false" flipV="false" rot="0">
              <a:off x="0" y="0"/>
              <a:ext cx="1498219" cy="1449705"/>
            </a:xfrm>
            <a:custGeom>
              <a:avLst/>
              <a:gdLst/>
              <a:ahLst/>
              <a:cxnLst/>
              <a:rect r="r" b="b" t="t" l="l"/>
              <a:pathLst>
                <a:path h="1449705" w="1498219">
                  <a:moveTo>
                    <a:pt x="0" y="0"/>
                  </a:moveTo>
                  <a:lnTo>
                    <a:pt x="1498219" y="0"/>
                  </a:lnTo>
                  <a:lnTo>
                    <a:pt x="1498219" y="1449705"/>
                  </a:lnTo>
                  <a:lnTo>
                    <a:pt x="0" y="144970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 l="0" t="-151" r="3" b="-151"/>
              </a:stretch>
            </a:blipFill>
          </p:spPr>
        </p:sp>
      </p:grpSp>
      <p:sp>
        <p:nvSpPr>
          <p:cNvPr name="Freeform 17" id="17"/>
          <p:cNvSpPr/>
          <p:nvPr/>
        </p:nvSpPr>
        <p:spPr>
          <a:xfrm flipH="false" flipV="false" rot="0">
            <a:off x="4188833" y="3628164"/>
            <a:ext cx="3708899" cy="2628218"/>
          </a:xfrm>
          <a:custGeom>
            <a:avLst/>
            <a:gdLst/>
            <a:ahLst/>
            <a:cxnLst/>
            <a:rect r="r" b="b" t="t" l="l"/>
            <a:pathLst>
              <a:path h="2628218" w="3708899">
                <a:moveTo>
                  <a:pt x="0" y="0"/>
                </a:moveTo>
                <a:lnTo>
                  <a:pt x="3708899" y="0"/>
                </a:lnTo>
                <a:lnTo>
                  <a:pt x="3708899" y="2628218"/>
                </a:lnTo>
                <a:lnTo>
                  <a:pt x="0" y="2628218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sp>
        <p:nvSpPr>
          <p:cNvPr name="Freeform 18" id="18"/>
          <p:cNvSpPr/>
          <p:nvPr/>
        </p:nvSpPr>
        <p:spPr>
          <a:xfrm flipH="false" flipV="false" rot="0">
            <a:off x="10473284" y="5804439"/>
            <a:ext cx="3711137" cy="3991223"/>
          </a:xfrm>
          <a:custGeom>
            <a:avLst/>
            <a:gdLst/>
            <a:ahLst/>
            <a:cxnLst/>
            <a:rect r="r" b="b" t="t" l="l"/>
            <a:pathLst>
              <a:path h="3991223" w="3711137">
                <a:moveTo>
                  <a:pt x="0" y="0"/>
                </a:moveTo>
                <a:lnTo>
                  <a:pt x="3711137" y="0"/>
                </a:lnTo>
                <a:lnTo>
                  <a:pt x="3711137" y="3991223"/>
                </a:lnTo>
                <a:lnTo>
                  <a:pt x="0" y="3991223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2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4973807" y="9162414"/>
            <a:ext cx="3112038" cy="910270"/>
            <a:chOff x="0" y="0"/>
            <a:chExt cx="4149384" cy="1213694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4149344" cy="1213739"/>
            </a:xfrm>
            <a:custGeom>
              <a:avLst/>
              <a:gdLst/>
              <a:ahLst/>
              <a:cxnLst/>
              <a:rect r="r" b="b" t="t" l="l"/>
              <a:pathLst>
                <a:path h="1213739" w="4149344">
                  <a:moveTo>
                    <a:pt x="0" y="0"/>
                  </a:moveTo>
                  <a:lnTo>
                    <a:pt x="4149344" y="0"/>
                  </a:lnTo>
                  <a:lnTo>
                    <a:pt x="4149344" y="1213739"/>
                  </a:lnTo>
                  <a:lnTo>
                    <a:pt x="0" y="121373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-41" t="0" r="-42" b="3"/>
              </a:stretch>
            </a:blipFill>
          </p:spPr>
        </p:sp>
      </p:grpSp>
      <p:grpSp>
        <p:nvGrpSpPr>
          <p:cNvPr name="Group 4" id="4"/>
          <p:cNvGrpSpPr/>
          <p:nvPr/>
        </p:nvGrpSpPr>
        <p:grpSpPr>
          <a:xfrm rot="0">
            <a:off x="-1495041" y="-1129600"/>
            <a:ext cx="4309083" cy="11853218"/>
            <a:chOff x="0" y="0"/>
            <a:chExt cx="5745444" cy="15804290"/>
          </a:xfrm>
        </p:grpSpPr>
        <p:sp>
          <p:nvSpPr>
            <p:cNvPr name="Freeform 5" id="5"/>
            <p:cNvSpPr/>
            <p:nvPr/>
          </p:nvSpPr>
          <p:spPr>
            <a:xfrm flipH="true" flipV="false" rot="0">
              <a:off x="0" y="0"/>
              <a:ext cx="5745480" cy="15804262"/>
            </a:xfrm>
            <a:custGeom>
              <a:avLst/>
              <a:gdLst/>
              <a:ahLst/>
              <a:cxnLst/>
              <a:rect r="r" b="b" t="t" l="l"/>
              <a:pathLst>
                <a:path h="15804262" w="5745480">
                  <a:moveTo>
                    <a:pt x="5745480" y="0"/>
                  </a:moveTo>
                  <a:lnTo>
                    <a:pt x="0" y="0"/>
                  </a:lnTo>
                  <a:lnTo>
                    <a:pt x="0" y="15804262"/>
                  </a:lnTo>
                  <a:lnTo>
                    <a:pt x="5745480" y="15804262"/>
                  </a:lnTo>
                  <a:lnTo>
                    <a:pt x="5745480" y="0"/>
                  </a:lnTo>
                  <a:close/>
                </a:path>
              </a:pathLst>
            </a:custGeom>
            <a:blipFill>
              <a:blip r:embed="rId3"/>
              <a:stretch>
                <a:fillRect l="-157798" t="0" r="-157798" b="0"/>
              </a:stretch>
            </a:blipFill>
          </p:spPr>
        </p:sp>
      </p:grpSp>
      <p:sp>
        <p:nvSpPr>
          <p:cNvPr name="TextBox 6" id="6"/>
          <p:cNvSpPr txBox="true"/>
          <p:nvPr/>
        </p:nvSpPr>
        <p:spPr>
          <a:xfrm rot="0">
            <a:off x="3512336" y="231880"/>
            <a:ext cx="13624664" cy="105347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8617"/>
              </a:lnSpc>
            </a:pPr>
            <a:r>
              <a:rPr lang="en-US" sz="6156">
                <a:solidFill>
                  <a:srgbClr val="022B71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Associações e Redes Nacionais 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3512336" y="1461388"/>
            <a:ext cx="4039994" cy="33017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2799"/>
              </a:lnSpc>
              <a:spcBef>
                <a:spcPct val="0"/>
              </a:spcBef>
            </a:pPr>
            <a:r>
              <a:rPr lang="en-US" sz="2000">
                <a:solidFill>
                  <a:srgbClr val="022B71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focadas em internacionalização</a:t>
            </a:r>
          </a:p>
        </p:txBody>
      </p:sp>
      <p:grpSp>
        <p:nvGrpSpPr>
          <p:cNvPr name="Group 8" id="8"/>
          <p:cNvGrpSpPr/>
          <p:nvPr/>
        </p:nvGrpSpPr>
        <p:grpSpPr>
          <a:xfrm rot="0">
            <a:off x="7172461" y="5185872"/>
            <a:ext cx="2603178" cy="954132"/>
            <a:chOff x="0" y="0"/>
            <a:chExt cx="2807432" cy="1028996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2807462" cy="1028954"/>
            </a:xfrm>
            <a:custGeom>
              <a:avLst/>
              <a:gdLst/>
              <a:ahLst/>
              <a:cxnLst/>
              <a:rect r="r" b="b" t="t" l="l"/>
              <a:pathLst>
                <a:path h="1028954" w="2807462">
                  <a:moveTo>
                    <a:pt x="0" y="0"/>
                  </a:moveTo>
                  <a:lnTo>
                    <a:pt x="2807462" y="0"/>
                  </a:lnTo>
                  <a:lnTo>
                    <a:pt x="2807462" y="1028954"/>
                  </a:lnTo>
                  <a:lnTo>
                    <a:pt x="0" y="10289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36831" t="0" r="-36830" b="-4"/>
              </a:stretch>
            </a:blipFill>
          </p:spPr>
        </p:sp>
      </p:grpSp>
      <p:grpSp>
        <p:nvGrpSpPr>
          <p:cNvPr name="Group 10" id="10"/>
          <p:cNvGrpSpPr/>
          <p:nvPr/>
        </p:nvGrpSpPr>
        <p:grpSpPr>
          <a:xfrm rot="0">
            <a:off x="5624335" y="5593888"/>
            <a:ext cx="4680651" cy="1715579"/>
            <a:chOff x="0" y="0"/>
            <a:chExt cx="2807432" cy="1028996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2807462" cy="1028954"/>
            </a:xfrm>
            <a:custGeom>
              <a:avLst/>
              <a:gdLst/>
              <a:ahLst/>
              <a:cxnLst/>
              <a:rect r="r" b="b" t="t" l="l"/>
              <a:pathLst>
                <a:path h="1028954" w="2807462">
                  <a:moveTo>
                    <a:pt x="0" y="0"/>
                  </a:moveTo>
                  <a:lnTo>
                    <a:pt x="2807462" y="0"/>
                  </a:lnTo>
                  <a:lnTo>
                    <a:pt x="2807462" y="1028954"/>
                  </a:lnTo>
                  <a:lnTo>
                    <a:pt x="0" y="10289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-4836" t="-16009" r="0" b="-16009"/>
              </a:stretch>
            </a:blipFill>
          </p:spPr>
        </p:sp>
      </p:grpSp>
      <p:sp>
        <p:nvSpPr>
          <p:cNvPr name="Freeform 12" id="12"/>
          <p:cNvSpPr/>
          <p:nvPr/>
        </p:nvSpPr>
        <p:spPr>
          <a:xfrm flipH="false" flipV="false" rot="0">
            <a:off x="4288508" y="2853619"/>
            <a:ext cx="5767907" cy="1734603"/>
          </a:xfrm>
          <a:custGeom>
            <a:avLst/>
            <a:gdLst/>
            <a:ahLst/>
            <a:cxnLst/>
            <a:rect r="r" b="b" t="t" l="l"/>
            <a:pathLst>
              <a:path h="1734603" w="5767907">
                <a:moveTo>
                  <a:pt x="0" y="0"/>
                </a:moveTo>
                <a:lnTo>
                  <a:pt x="5767907" y="0"/>
                </a:lnTo>
                <a:lnTo>
                  <a:pt x="5767907" y="1734603"/>
                </a:lnTo>
                <a:lnTo>
                  <a:pt x="0" y="173460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11611187" y="3061412"/>
            <a:ext cx="4371969" cy="4371969"/>
          </a:xfrm>
          <a:custGeom>
            <a:avLst/>
            <a:gdLst/>
            <a:ahLst/>
            <a:cxnLst/>
            <a:rect r="r" b="b" t="t" l="l"/>
            <a:pathLst>
              <a:path h="4371969" w="4371969">
                <a:moveTo>
                  <a:pt x="0" y="0"/>
                </a:moveTo>
                <a:lnTo>
                  <a:pt x="4371969" y="0"/>
                </a:lnTo>
                <a:lnTo>
                  <a:pt x="4371969" y="4371969"/>
                </a:lnTo>
                <a:lnTo>
                  <a:pt x="0" y="437196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2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4973807" y="9162414"/>
            <a:ext cx="3112038" cy="910270"/>
            <a:chOff x="0" y="0"/>
            <a:chExt cx="4149384" cy="1213694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4149344" cy="1213739"/>
            </a:xfrm>
            <a:custGeom>
              <a:avLst/>
              <a:gdLst/>
              <a:ahLst/>
              <a:cxnLst/>
              <a:rect r="r" b="b" t="t" l="l"/>
              <a:pathLst>
                <a:path h="1213739" w="4149344">
                  <a:moveTo>
                    <a:pt x="0" y="0"/>
                  </a:moveTo>
                  <a:lnTo>
                    <a:pt x="4149344" y="0"/>
                  </a:lnTo>
                  <a:lnTo>
                    <a:pt x="4149344" y="1213739"/>
                  </a:lnTo>
                  <a:lnTo>
                    <a:pt x="0" y="121373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-41" t="0" r="-42" b="3"/>
              </a:stretch>
            </a:blipFill>
          </p:spPr>
        </p:sp>
      </p:grpSp>
      <p:grpSp>
        <p:nvGrpSpPr>
          <p:cNvPr name="Group 4" id="4"/>
          <p:cNvGrpSpPr/>
          <p:nvPr/>
        </p:nvGrpSpPr>
        <p:grpSpPr>
          <a:xfrm rot="0">
            <a:off x="-1495041" y="-1129600"/>
            <a:ext cx="4309083" cy="11853218"/>
            <a:chOff x="0" y="0"/>
            <a:chExt cx="5745444" cy="15804290"/>
          </a:xfrm>
        </p:grpSpPr>
        <p:sp>
          <p:nvSpPr>
            <p:cNvPr name="Freeform 5" id="5"/>
            <p:cNvSpPr/>
            <p:nvPr/>
          </p:nvSpPr>
          <p:spPr>
            <a:xfrm flipH="true" flipV="false" rot="0">
              <a:off x="0" y="0"/>
              <a:ext cx="5745480" cy="15804262"/>
            </a:xfrm>
            <a:custGeom>
              <a:avLst/>
              <a:gdLst/>
              <a:ahLst/>
              <a:cxnLst/>
              <a:rect r="r" b="b" t="t" l="l"/>
              <a:pathLst>
                <a:path h="15804262" w="5745480">
                  <a:moveTo>
                    <a:pt x="5745480" y="0"/>
                  </a:moveTo>
                  <a:lnTo>
                    <a:pt x="0" y="0"/>
                  </a:lnTo>
                  <a:lnTo>
                    <a:pt x="0" y="15804262"/>
                  </a:lnTo>
                  <a:lnTo>
                    <a:pt x="5745480" y="15804262"/>
                  </a:lnTo>
                  <a:lnTo>
                    <a:pt x="5745480" y="0"/>
                  </a:lnTo>
                  <a:close/>
                </a:path>
              </a:pathLst>
            </a:custGeom>
            <a:blipFill>
              <a:blip r:embed="rId3"/>
              <a:stretch>
                <a:fillRect l="-157798" t="0" r="-157798" b="0"/>
              </a:stretch>
            </a:blipFill>
          </p:spPr>
        </p:sp>
      </p:grpSp>
      <p:sp>
        <p:nvSpPr>
          <p:cNvPr name="Freeform 6" id="6"/>
          <p:cNvSpPr/>
          <p:nvPr/>
        </p:nvSpPr>
        <p:spPr>
          <a:xfrm flipH="false" flipV="false" rot="0">
            <a:off x="3429567" y="3128853"/>
            <a:ext cx="8165902" cy="2929517"/>
          </a:xfrm>
          <a:custGeom>
            <a:avLst/>
            <a:gdLst/>
            <a:ahLst/>
            <a:cxnLst/>
            <a:rect r="r" b="b" t="t" l="l"/>
            <a:pathLst>
              <a:path h="2929517" w="8165902">
                <a:moveTo>
                  <a:pt x="0" y="0"/>
                </a:moveTo>
                <a:lnTo>
                  <a:pt x="8165902" y="0"/>
                </a:lnTo>
                <a:lnTo>
                  <a:pt x="8165902" y="2929517"/>
                </a:lnTo>
                <a:lnTo>
                  <a:pt x="0" y="292951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2413755" y="3743380"/>
            <a:ext cx="5015734" cy="4274773"/>
          </a:xfrm>
          <a:custGeom>
            <a:avLst/>
            <a:gdLst/>
            <a:ahLst/>
            <a:cxnLst/>
            <a:rect r="r" b="b" t="t" l="l"/>
            <a:pathLst>
              <a:path h="4274773" w="5015734">
                <a:moveTo>
                  <a:pt x="0" y="0"/>
                </a:moveTo>
                <a:lnTo>
                  <a:pt x="5015733" y="0"/>
                </a:lnTo>
                <a:lnTo>
                  <a:pt x="5015733" y="4274773"/>
                </a:lnTo>
                <a:lnTo>
                  <a:pt x="0" y="427477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3429567" y="6474555"/>
            <a:ext cx="8169775" cy="2665389"/>
          </a:xfrm>
          <a:custGeom>
            <a:avLst/>
            <a:gdLst/>
            <a:ahLst/>
            <a:cxnLst/>
            <a:rect r="r" b="b" t="t" l="l"/>
            <a:pathLst>
              <a:path h="2665389" w="8169775">
                <a:moveTo>
                  <a:pt x="0" y="0"/>
                </a:moveTo>
                <a:lnTo>
                  <a:pt x="8169775" y="0"/>
                </a:lnTo>
                <a:lnTo>
                  <a:pt x="8169775" y="2665389"/>
                </a:lnTo>
                <a:lnTo>
                  <a:pt x="0" y="266538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TextBox 9" id="9"/>
          <p:cNvSpPr txBox="true"/>
          <p:nvPr/>
        </p:nvSpPr>
        <p:spPr>
          <a:xfrm rot="0">
            <a:off x="3110386" y="26550"/>
            <a:ext cx="14148914" cy="22282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8959"/>
              </a:lnSpc>
            </a:pPr>
            <a:r>
              <a:rPr lang="en-US" sz="6399" spc="6">
                <a:solidFill>
                  <a:srgbClr val="373372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Programas de Apoio Acadêmico e Integração</a:t>
            </a:r>
          </a:p>
        </p:txBody>
      </p:sp>
    </p:spTree>
  </p:cSld>
  <p:clrMapOvr>
    <a:masterClrMapping/>
  </p:clrMapOvr>
</p:sld>
</file>

<file path=ppt/slides/slide2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4921622" y="9139944"/>
            <a:ext cx="3112038" cy="910271"/>
            <a:chOff x="0" y="0"/>
            <a:chExt cx="4149384" cy="1213694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4149344" cy="1213739"/>
            </a:xfrm>
            <a:custGeom>
              <a:avLst/>
              <a:gdLst/>
              <a:ahLst/>
              <a:cxnLst/>
              <a:rect r="r" b="b" t="t" l="l"/>
              <a:pathLst>
                <a:path h="1213739" w="4149344">
                  <a:moveTo>
                    <a:pt x="0" y="0"/>
                  </a:moveTo>
                  <a:lnTo>
                    <a:pt x="4149344" y="0"/>
                  </a:lnTo>
                  <a:lnTo>
                    <a:pt x="4149344" y="1213739"/>
                  </a:lnTo>
                  <a:lnTo>
                    <a:pt x="0" y="121373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-41" t="0" r="-42" b="3"/>
              </a:stretch>
            </a:blipFill>
          </p:spPr>
        </p:sp>
      </p:grpSp>
      <p:grpSp>
        <p:nvGrpSpPr>
          <p:cNvPr name="Group 4" id="4"/>
          <p:cNvGrpSpPr/>
          <p:nvPr/>
        </p:nvGrpSpPr>
        <p:grpSpPr>
          <a:xfrm rot="0">
            <a:off x="0" y="0"/>
            <a:ext cx="2731587" cy="10287000"/>
            <a:chOff x="0" y="0"/>
            <a:chExt cx="3642116" cy="13716000"/>
          </a:xfrm>
        </p:grpSpPr>
        <p:sp>
          <p:nvSpPr>
            <p:cNvPr name="Freeform 5" id="5"/>
            <p:cNvSpPr/>
            <p:nvPr/>
          </p:nvSpPr>
          <p:spPr>
            <a:xfrm flipH="true" flipV="false" rot="0">
              <a:off x="0" y="0"/>
              <a:ext cx="3642106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3642106">
                  <a:moveTo>
                    <a:pt x="3642106" y="0"/>
                  </a:moveTo>
                  <a:lnTo>
                    <a:pt x="0" y="0"/>
                  </a:lnTo>
                  <a:lnTo>
                    <a:pt x="0" y="13716000"/>
                  </a:lnTo>
                  <a:lnTo>
                    <a:pt x="3642106" y="13716000"/>
                  </a:lnTo>
                  <a:lnTo>
                    <a:pt x="3642106" y="0"/>
                  </a:lnTo>
                  <a:close/>
                </a:path>
              </a:pathLst>
            </a:custGeom>
            <a:blipFill>
              <a:blip r:embed="rId3"/>
              <a:stretch>
                <a:fillRect l="-234491" t="0" r="-234491" b="0"/>
              </a:stretch>
            </a:blipFill>
          </p:spPr>
        </p:sp>
      </p:grpSp>
      <p:sp>
        <p:nvSpPr>
          <p:cNvPr name="Freeform 6" id="6"/>
          <p:cNvSpPr/>
          <p:nvPr/>
        </p:nvSpPr>
        <p:spPr>
          <a:xfrm flipH="false" flipV="false" rot="0">
            <a:off x="4486617" y="2565231"/>
            <a:ext cx="11093652" cy="6046041"/>
          </a:xfrm>
          <a:custGeom>
            <a:avLst/>
            <a:gdLst/>
            <a:ahLst/>
            <a:cxnLst/>
            <a:rect r="r" b="b" t="t" l="l"/>
            <a:pathLst>
              <a:path h="6046041" w="11093652">
                <a:moveTo>
                  <a:pt x="0" y="0"/>
                </a:moveTo>
                <a:lnTo>
                  <a:pt x="11093652" y="0"/>
                </a:lnTo>
                <a:lnTo>
                  <a:pt x="11093652" y="6046041"/>
                </a:lnTo>
                <a:lnTo>
                  <a:pt x="0" y="604604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7" id="7"/>
          <p:cNvGrpSpPr/>
          <p:nvPr/>
        </p:nvGrpSpPr>
        <p:grpSpPr>
          <a:xfrm rot="0">
            <a:off x="5651734" y="2924992"/>
            <a:ext cx="1108666" cy="1108666"/>
            <a:chOff x="0" y="0"/>
            <a:chExt cx="812800" cy="812800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6"/>
              <a:stretch>
                <a:fillRect l="-12500" t="0" r="-12500" b="0"/>
              </a:stretch>
            </a:blipFill>
          </p:spPr>
        </p:sp>
      </p:grpSp>
      <p:grpSp>
        <p:nvGrpSpPr>
          <p:cNvPr name="Group 9" id="9"/>
          <p:cNvGrpSpPr/>
          <p:nvPr/>
        </p:nvGrpSpPr>
        <p:grpSpPr>
          <a:xfrm rot="0">
            <a:off x="9479110" y="2924992"/>
            <a:ext cx="1108666" cy="1108666"/>
            <a:chOff x="0" y="0"/>
            <a:chExt cx="812800" cy="812800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7"/>
              <a:stretch>
                <a:fillRect l="-17518" t="-9220" r="-22128" b="-30426"/>
              </a:stretch>
            </a:blipFill>
          </p:spPr>
        </p:sp>
      </p:grpSp>
      <p:grpSp>
        <p:nvGrpSpPr>
          <p:cNvPr name="Group 11" id="11"/>
          <p:cNvGrpSpPr/>
          <p:nvPr/>
        </p:nvGrpSpPr>
        <p:grpSpPr>
          <a:xfrm rot="0">
            <a:off x="13309184" y="2924992"/>
            <a:ext cx="1108666" cy="1108666"/>
            <a:chOff x="0" y="0"/>
            <a:chExt cx="812800" cy="812800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8"/>
              <a:stretch>
                <a:fillRect l="-50619" t="0" r="-55221" b="-31123"/>
              </a:stretch>
            </a:blipFill>
          </p:spPr>
        </p:sp>
      </p:grpSp>
      <p:sp>
        <p:nvSpPr>
          <p:cNvPr name="TextBox 13" id="13"/>
          <p:cNvSpPr txBox="true"/>
          <p:nvPr/>
        </p:nvSpPr>
        <p:spPr>
          <a:xfrm rot="0">
            <a:off x="3183666" y="-74409"/>
            <a:ext cx="14987747" cy="191665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761"/>
              </a:lnSpc>
            </a:pPr>
            <a:r>
              <a:rPr lang="en-US" sz="5544" spc="5">
                <a:solidFill>
                  <a:srgbClr val="373372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Pr</a:t>
            </a:r>
            <a:r>
              <a:rPr lang="en-US" sz="5544" spc="5">
                <a:solidFill>
                  <a:srgbClr val="373372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ogramas de apoio à internacionalização das universidades no Brasil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4872979" y="4781943"/>
            <a:ext cx="2666176" cy="10750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298"/>
              </a:lnSpc>
            </a:pPr>
            <a:r>
              <a:rPr lang="en-US" sz="3581">
                <a:solidFill>
                  <a:srgbClr val="373372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CAPES Print</a:t>
            </a:r>
          </a:p>
          <a:p>
            <a:pPr algn="ctr">
              <a:lnSpc>
                <a:spcPts val="4298"/>
              </a:lnSpc>
              <a:spcBef>
                <a:spcPct val="0"/>
              </a:spcBef>
            </a:pPr>
            <a:r>
              <a:rPr lang="en-US" sz="3581">
                <a:solidFill>
                  <a:srgbClr val="373372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2018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4964976" y="7144908"/>
            <a:ext cx="2666176" cy="53749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298"/>
              </a:lnSpc>
              <a:spcBef>
                <a:spcPct val="0"/>
              </a:spcBef>
            </a:pPr>
            <a:r>
              <a:rPr lang="en-US" sz="3581">
                <a:solidFill>
                  <a:srgbClr val="373372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13 milhões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8849313" y="7144908"/>
            <a:ext cx="2666176" cy="53749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298"/>
              </a:lnSpc>
              <a:spcBef>
                <a:spcPct val="0"/>
              </a:spcBef>
            </a:pPr>
            <a:r>
              <a:rPr lang="en-US" sz="3581">
                <a:solidFill>
                  <a:srgbClr val="373372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2.5 milhões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12621208" y="7144908"/>
            <a:ext cx="2666176" cy="53749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298"/>
              </a:lnSpc>
              <a:spcBef>
                <a:spcPct val="0"/>
              </a:spcBef>
            </a:pPr>
            <a:r>
              <a:rPr lang="en-US" sz="3581">
                <a:solidFill>
                  <a:srgbClr val="373372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80 milhões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8446156" y="4781926"/>
            <a:ext cx="3177273" cy="161265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298"/>
              </a:lnSpc>
            </a:pPr>
            <a:r>
              <a:rPr lang="en-US" sz="3581">
                <a:solidFill>
                  <a:srgbClr val="373372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FAPEMIG Internacional</a:t>
            </a:r>
          </a:p>
          <a:p>
            <a:pPr algn="ctr">
              <a:lnSpc>
                <a:spcPts val="4298"/>
              </a:lnSpc>
              <a:spcBef>
                <a:spcPct val="0"/>
              </a:spcBef>
            </a:pPr>
            <a:r>
              <a:rPr lang="en-US" sz="3581">
                <a:solidFill>
                  <a:srgbClr val="373372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2022</a:t>
            </a:r>
          </a:p>
        </p:txBody>
      </p:sp>
      <p:sp>
        <p:nvSpPr>
          <p:cNvPr name="TextBox 19" id="19"/>
          <p:cNvSpPr txBox="true"/>
          <p:nvPr/>
        </p:nvSpPr>
        <p:spPr>
          <a:xfrm rot="0">
            <a:off x="12530429" y="4781943"/>
            <a:ext cx="2666176" cy="161265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298"/>
              </a:lnSpc>
            </a:pPr>
            <a:r>
              <a:rPr lang="en-US" sz="3581">
                <a:solidFill>
                  <a:srgbClr val="373372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CAPES Global</a:t>
            </a:r>
          </a:p>
          <a:p>
            <a:pPr algn="ctr">
              <a:lnSpc>
                <a:spcPts val="4298"/>
              </a:lnSpc>
              <a:spcBef>
                <a:spcPct val="0"/>
              </a:spcBef>
            </a:pPr>
            <a:r>
              <a:rPr lang="en-US" sz="3581">
                <a:solidFill>
                  <a:srgbClr val="373372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2026</a:t>
            </a:r>
          </a:p>
        </p:txBody>
      </p:sp>
    </p:spTree>
  </p:cSld>
  <p:clrMapOvr>
    <a:masterClrMapping/>
  </p:clrMapOvr>
</p:sld>
</file>

<file path=ppt/slides/slide2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3214302" y="3901509"/>
            <a:ext cx="4588220" cy="3597306"/>
          </a:xfrm>
          <a:custGeom>
            <a:avLst/>
            <a:gdLst/>
            <a:ahLst/>
            <a:cxnLst/>
            <a:rect r="r" b="b" t="t" l="l"/>
            <a:pathLst>
              <a:path h="3597306" w="4588220">
                <a:moveTo>
                  <a:pt x="0" y="0"/>
                </a:moveTo>
                <a:lnTo>
                  <a:pt x="4588220" y="0"/>
                </a:lnTo>
                <a:lnTo>
                  <a:pt x="4588220" y="3597306"/>
                </a:lnTo>
                <a:lnTo>
                  <a:pt x="0" y="359730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3774515" y="4502904"/>
            <a:ext cx="3467793" cy="117177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76"/>
              </a:lnSpc>
            </a:pPr>
            <a:r>
              <a:rPr lang="en-US" sz="2563">
                <a:solidFill>
                  <a:srgbClr val="FFFFFF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Ass</a:t>
            </a:r>
            <a:r>
              <a:rPr lang="en-US" sz="2563">
                <a:solidFill>
                  <a:srgbClr val="FFFFFF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inatura de Memorando de Entendimento (MoU)</a:t>
            </a:r>
          </a:p>
        </p:txBody>
      </p:sp>
      <p:sp>
        <p:nvSpPr>
          <p:cNvPr name="Freeform 4" id="4"/>
          <p:cNvSpPr/>
          <p:nvPr/>
        </p:nvSpPr>
        <p:spPr>
          <a:xfrm flipH="false" flipV="false" rot="0">
            <a:off x="8119700" y="3901509"/>
            <a:ext cx="4588220" cy="3597306"/>
          </a:xfrm>
          <a:custGeom>
            <a:avLst/>
            <a:gdLst/>
            <a:ahLst/>
            <a:cxnLst/>
            <a:rect r="r" b="b" t="t" l="l"/>
            <a:pathLst>
              <a:path h="3597306" w="4588220">
                <a:moveTo>
                  <a:pt x="0" y="0"/>
                </a:moveTo>
                <a:lnTo>
                  <a:pt x="4588219" y="0"/>
                </a:lnTo>
                <a:lnTo>
                  <a:pt x="4588219" y="3597306"/>
                </a:lnTo>
                <a:lnTo>
                  <a:pt x="0" y="359730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3672122" y="6065244"/>
            <a:ext cx="3672580" cy="78115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76"/>
              </a:lnSpc>
            </a:pPr>
            <a:r>
              <a:rPr lang="en-US" sz="2563">
                <a:solidFill>
                  <a:srgbClr val="FFFFFF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Acordo específico</a:t>
            </a:r>
          </a:p>
          <a:p>
            <a:pPr algn="ctr">
              <a:lnSpc>
                <a:spcPts val="3076"/>
              </a:lnSpc>
            </a:pPr>
            <a:r>
              <a:rPr lang="en-US" sz="2563">
                <a:solidFill>
                  <a:srgbClr val="FFFFFF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de cooperação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8604834" y="6065281"/>
            <a:ext cx="3672581" cy="39054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76"/>
              </a:lnSpc>
            </a:pPr>
            <a:r>
              <a:rPr lang="en-US" sz="2563">
                <a:solidFill>
                  <a:srgbClr val="FFFFFF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Dupla diplomação</a:t>
            </a:r>
          </a:p>
        </p:txBody>
      </p:sp>
      <p:sp>
        <p:nvSpPr>
          <p:cNvPr name="Freeform 7" id="7"/>
          <p:cNvSpPr/>
          <p:nvPr/>
        </p:nvSpPr>
        <p:spPr>
          <a:xfrm flipH="false" flipV="false" rot="0">
            <a:off x="13022198" y="3926373"/>
            <a:ext cx="4588220" cy="3597306"/>
          </a:xfrm>
          <a:custGeom>
            <a:avLst/>
            <a:gdLst/>
            <a:ahLst/>
            <a:cxnLst/>
            <a:rect r="r" b="b" t="t" l="l"/>
            <a:pathLst>
              <a:path h="3597306" w="4588220">
                <a:moveTo>
                  <a:pt x="0" y="0"/>
                </a:moveTo>
                <a:lnTo>
                  <a:pt x="4588219" y="0"/>
                </a:lnTo>
                <a:lnTo>
                  <a:pt x="4588219" y="3597306"/>
                </a:lnTo>
                <a:lnTo>
                  <a:pt x="0" y="359730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8" id="8"/>
          <p:cNvSpPr txBox="true"/>
          <p:nvPr/>
        </p:nvSpPr>
        <p:spPr>
          <a:xfrm rot="0">
            <a:off x="8577519" y="4698212"/>
            <a:ext cx="3672581" cy="78115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76"/>
              </a:lnSpc>
            </a:pPr>
            <a:r>
              <a:rPr lang="en-US" sz="2563">
                <a:solidFill>
                  <a:srgbClr val="FFFFFF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Coorientações</a:t>
            </a:r>
          </a:p>
          <a:p>
            <a:pPr algn="ctr">
              <a:lnSpc>
                <a:spcPts val="3076"/>
              </a:lnSpc>
            </a:pPr>
            <a:r>
              <a:rPr lang="en-US" sz="2563">
                <a:solidFill>
                  <a:srgbClr val="FFFFFF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(Programas de Tutela)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13508019" y="4748573"/>
            <a:ext cx="3672580" cy="195290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76"/>
              </a:lnSpc>
            </a:pPr>
            <a:r>
              <a:rPr lang="en-US" sz="2563">
                <a:solidFill>
                  <a:srgbClr val="FFFFFF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Mobilidade de estudantes, técnicos, funcionários, pesquisadores e professores</a:t>
            </a:r>
          </a:p>
        </p:txBody>
      </p:sp>
      <p:grpSp>
        <p:nvGrpSpPr>
          <p:cNvPr name="Group 10" id="10"/>
          <p:cNvGrpSpPr/>
          <p:nvPr/>
        </p:nvGrpSpPr>
        <p:grpSpPr>
          <a:xfrm rot="0">
            <a:off x="14921622" y="9139944"/>
            <a:ext cx="3112038" cy="910271"/>
            <a:chOff x="0" y="0"/>
            <a:chExt cx="4149384" cy="1213694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4149344" cy="1213739"/>
            </a:xfrm>
            <a:custGeom>
              <a:avLst/>
              <a:gdLst/>
              <a:ahLst/>
              <a:cxnLst/>
              <a:rect r="r" b="b" t="t" l="l"/>
              <a:pathLst>
                <a:path h="1213739" w="4149344">
                  <a:moveTo>
                    <a:pt x="0" y="0"/>
                  </a:moveTo>
                  <a:lnTo>
                    <a:pt x="4149344" y="0"/>
                  </a:lnTo>
                  <a:lnTo>
                    <a:pt x="4149344" y="1213739"/>
                  </a:lnTo>
                  <a:lnTo>
                    <a:pt x="0" y="121373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41" t="0" r="-42" b="3"/>
              </a:stretch>
            </a:blipFill>
          </p:spPr>
        </p:sp>
      </p:grpSp>
      <p:sp>
        <p:nvSpPr>
          <p:cNvPr name="TextBox 12" id="12"/>
          <p:cNvSpPr txBox="true"/>
          <p:nvPr/>
        </p:nvSpPr>
        <p:spPr>
          <a:xfrm rot="0">
            <a:off x="3271831" y="1094511"/>
            <a:ext cx="14338586" cy="214024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8595"/>
              </a:lnSpc>
            </a:pPr>
            <a:r>
              <a:rPr lang="en-US" sz="6144">
                <a:solidFill>
                  <a:srgbClr val="373372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Como podem</a:t>
            </a:r>
            <a:r>
              <a:rPr lang="en-US" sz="6144">
                <a:solidFill>
                  <a:srgbClr val="373372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os colaborar internacionalmente?</a:t>
            </a:r>
          </a:p>
        </p:txBody>
      </p:sp>
      <p:grpSp>
        <p:nvGrpSpPr>
          <p:cNvPr name="Group 13" id="13"/>
          <p:cNvGrpSpPr/>
          <p:nvPr/>
        </p:nvGrpSpPr>
        <p:grpSpPr>
          <a:xfrm rot="0">
            <a:off x="0" y="0"/>
            <a:ext cx="2731587" cy="10287000"/>
            <a:chOff x="0" y="0"/>
            <a:chExt cx="3642116" cy="13716000"/>
          </a:xfrm>
        </p:grpSpPr>
        <p:sp>
          <p:nvSpPr>
            <p:cNvPr name="Freeform 14" id="14"/>
            <p:cNvSpPr/>
            <p:nvPr/>
          </p:nvSpPr>
          <p:spPr>
            <a:xfrm flipH="true" flipV="false" rot="0">
              <a:off x="0" y="0"/>
              <a:ext cx="3642106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3642106">
                  <a:moveTo>
                    <a:pt x="3642106" y="0"/>
                  </a:moveTo>
                  <a:lnTo>
                    <a:pt x="0" y="0"/>
                  </a:lnTo>
                  <a:lnTo>
                    <a:pt x="0" y="13716000"/>
                  </a:lnTo>
                  <a:lnTo>
                    <a:pt x="3642106" y="13716000"/>
                  </a:lnTo>
                  <a:lnTo>
                    <a:pt x="3642106" y="0"/>
                  </a:lnTo>
                  <a:close/>
                </a:path>
              </a:pathLst>
            </a:custGeom>
            <a:blipFill>
              <a:blip r:embed="rId5"/>
              <a:stretch>
                <a:fillRect l="-234491" t="0" r="-234491" b="0"/>
              </a:stretch>
            </a:blipFill>
          </p:spPr>
        </p:sp>
      </p:grpSp>
    </p:spTree>
  </p:cSld>
  <p:clrMapOvr>
    <a:masterClrMapping/>
  </p:clrMapOvr>
</p:sld>
</file>

<file path=ppt/slides/slide2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4921622" y="9139944"/>
            <a:ext cx="3112038" cy="910271"/>
            <a:chOff x="0" y="0"/>
            <a:chExt cx="4149384" cy="1213694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4149344" cy="1213739"/>
            </a:xfrm>
            <a:custGeom>
              <a:avLst/>
              <a:gdLst/>
              <a:ahLst/>
              <a:cxnLst/>
              <a:rect r="r" b="b" t="t" l="l"/>
              <a:pathLst>
                <a:path h="1213739" w="4149344">
                  <a:moveTo>
                    <a:pt x="0" y="0"/>
                  </a:moveTo>
                  <a:lnTo>
                    <a:pt x="4149344" y="0"/>
                  </a:lnTo>
                  <a:lnTo>
                    <a:pt x="4149344" y="1213739"/>
                  </a:lnTo>
                  <a:lnTo>
                    <a:pt x="0" y="121373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-41" t="0" r="-42" b="3"/>
              </a:stretch>
            </a:blipFill>
          </p:spPr>
        </p:sp>
      </p:grpSp>
      <p:grpSp>
        <p:nvGrpSpPr>
          <p:cNvPr name="Group 4" id="4"/>
          <p:cNvGrpSpPr/>
          <p:nvPr/>
        </p:nvGrpSpPr>
        <p:grpSpPr>
          <a:xfrm rot="0">
            <a:off x="3255502" y="2402244"/>
            <a:ext cx="4351149" cy="5509791"/>
            <a:chOff x="0" y="0"/>
            <a:chExt cx="5801532" cy="7346388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5801586" cy="7346442"/>
            </a:xfrm>
            <a:custGeom>
              <a:avLst/>
              <a:gdLst/>
              <a:ahLst/>
              <a:cxnLst/>
              <a:rect r="r" b="b" t="t" l="l"/>
              <a:pathLst>
                <a:path h="7346442" w="5801586">
                  <a:moveTo>
                    <a:pt x="0" y="0"/>
                  </a:moveTo>
                  <a:lnTo>
                    <a:pt x="5801586" y="0"/>
                  </a:lnTo>
                  <a:lnTo>
                    <a:pt x="5801586" y="7346442"/>
                  </a:lnTo>
                  <a:lnTo>
                    <a:pt x="0" y="734644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13315" t="0" r="-13314" b="0"/>
              </a:stretch>
            </a:blipFill>
          </p:spPr>
        </p:sp>
      </p:grpSp>
      <p:grpSp>
        <p:nvGrpSpPr>
          <p:cNvPr name="Group 6" id="6"/>
          <p:cNvGrpSpPr/>
          <p:nvPr/>
        </p:nvGrpSpPr>
        <p:grpSpPr>
          <a:xfrm rot="0">
            <a:off x="12987149" y="2402244"/>
            <a:ext cx="4272151" cy="5509791"/>
            <a:chOff x="0" y="0"/>
            <a:chExt cx="5696201" cy="7346388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5696255" cy="7346442"/>
            </a:xfrm>
            <a:custGeom>
              <a:avLst/>
              <a:gdLst/>
              <a:ahLst/>
              <a:cxnLst/>
              <a:rect r="r" b="b" t="t" l="l"/>
              <a:pathLst>
                <a:path h="7346442" w="5696255">
                  <a:moveTo>
                    <a:pt x="0" y="0"/>
                  </a:moveTo>
                  <a:lnTo>
                    <a:pt x="5696255" y="0"/>
                  </a:lnTo>
                  <a:lnTo>
                    <a:pt x="5696255" y="7346442"/>
                  </a:lnTo>
                  <a:lnTo>
                    <a:pt x="0" y="734644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14485" t="0" r="-14484" b="0"/>
              </a:stretch>
            </a:blipFill>
          </p:spPr>
        </p:sp>
      </p:grpSp>
      <p:grpSp>
        <p:nvGrpSpPr>
          <p:cNvPr name="Group 8" id="8"/>
          <p:cNvGrpSpPr/>
          <p:nvPr/>
        </p:nvGrpSpPr>
        <p:grpSpPr>
          <a:xfrm rot="0">
            <a:off x="8121651" y="2402244"/>
            <a:ext cx="4351149" cy="5509791"/>
            <a:chOff x="0" y="0"/>
            <a:chExt cx="5801532" cy="7346388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5801586" cy="7346442"/>
            </a:xfrm>
            <a:custGeom>
              <a:avLst/>
              <a:gdLst/>
              <a:ahLst/>
              <a:cxnLst/>
              <a:rect r="r" b="b" t="t" l="l"/>
              <a:pathLst>
                <a:path h="7346442" w="5801586">
                  <a:moveTo>
                    <a:pt x="0" y="0"/>
                  </a:moveTo>
                  <a:lnTo>
                    <a:pt x="5801586" y="0"/>
                  </a:lnTo>
                  <a:lnTo>
                    <a:pt x="5801586" y="7346442"/>
                  </a:lnTo>
                  <a:lnTo>
                    <a:pt x="0" y="734644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-13315" t="0" r="-13314" b="0"/>
              </a:stretch>
            </a:blipFill>
          </p:spPr>
        </p:sp>
      </p:grpSp>
      <p:sp>
        <p:nvSpPr>
          <p:cNvPr name="TextBox 10" id="10"/>
          <p:cNvSpPr txBox="true"/>
          <p:nvPr/>
        </p:nvSpPr>
        <p:spPr>
          <a:xfrm rot="0">
            <a:off x="3506073" y="306225"/>
            <a:ext cx="11617151" cy="10632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8601"/>
              </a:lnSpc>
            </a:pPr>
            <a:r>
              <a:rPr lang="en-US" sz="6144" spc="6">
                <a:solidFill>
                  <a:srgbClr val="373372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UFU nos Rankings</a:t>
            </a:r>
          </a:p>
        </p:txBody>
      </p:sp>
      <p:grpSp>
        <p:nvGrpSpPr>
          <p:cNvPr name="Group 11" id="11"/>
          <p:cNvGrpSpPr/>
          <p:nvPr/>
        </p:nvGrpSpPr>
        <p:grpSpPr>
          <a:xfrm rot="0">
            <a:off x="0" y="13639"/>
            <a:ext cx="2731587" cy="10287000"/>
            <a:chOff x="0" y="0"/>
            <a:chExt cx="3642116" cy="13716000"/>
          </a:xfrm>
        </p:grpSpPr>
        <p:sp>
          <p:nvSpPr>
            <p:cNvPr name="Freeform 12" id="12"/>
            <p:cNvSpPr/>
            <p:nvPr/>
          </p:nvSpPr>
          <p:spPr>
            <a:xfrm flipH="true" flipV="false" rot="0">
              <a:off x="0" y="0"/>
              <a:ext cx="3642106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3642106">
                  <a:moveTo>
                    <a:pt x="3642106" y="0"/>
                  </a:moveTo>
                  <a:lnTo>
                    <a:pt x="0" y="0"/>
                  </a:lnTo>
                  <a:lnTo>
                    <a:pt x="0" y="13716000"/>
                  </a:lnTo>
                  <a:lnTo>
                    <a:pt x="3642106" y="13716000"/>
                  </a:lnTo>
                  <a:lnTo>
                    <a:pt x="3642106" y="0"/>
                  </a:lnTo>
                  <a:close/>
                </a:path>
              </a:pathLst>
            </a:custGeom>
            <a:blipFill>
              <a:blip r:embed="rId6"/>
              <a:stretch>
                <a:fillRect l="-234491" t="0" r="-234491" b="0"/>
              </a:stretch>
            </a:blipFill>
          </p:spPr>
        </p:sp>
      </p:grp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4921622" y="9139944"/>
            <a:ext cx="3112038" cy="910271"/>
            <a:chOff x="0" y="0"/>
            <a:chExt cx="4149384" cy="1213694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4149344" cy="1213739"/>
            </a:xfrm>
            <a:custGeom>
              <a:avLst/>
              <a:gdLst/>
              <a:ahLst/>
              <a:cxnLst/>
              <a:rect r="r" b="b" t="t" l="l"/>
              <a:pathLst>
                <a:path h="1213739" w="4149344">
                  <a:moveTo>
                    <a:pt x="0" y="0"/>
                  </a:moveTo>
                  <a:lnTo>
                    <a:pt x="4149344" y="0"/>
                  </a:lnTo>
                  <a:lnTo>
                    <a:pt x="4149344" y="1213739"/>
                  </a:lnTo>
                  <a:lnTo>
                    <a:pt x="0" y="121373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-41" t="0" r="-42" b="3"/>
              </a:stretch>
            </a:blipFill>
          </p:spPr>
        </p:sp>
      </p:grpSp>
      <p:grpSp>
        <p:nvGrpSpPr>
          <p:cNvPr name="Group 4" id="4"/>
          <p:cNvGrpSpPr/>
          <p:nvPr/>
        </p:nvGrpSpPr>
        <p:grpSpPr>
          <a:xfrm rot="0">
            <a:off x="0" y="0"/>
            <a:ext cx="2840811" cy="10256384"/>
            <a:chOff x="0" y="0"/>
            <a:chExt cx="3787748" cy="13675178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3787775" cy="13675178"/>
            </a:xfrm>
            <a:custGeom>
              <a:avLst/>
              <a:gdLst/>
              <a:ahLst/>
              <a:cxnLst/>
              <a:rect r="r" b="b" t="t" l="l"/>
              <a:pathLst>
                <a:path h="13675178" w="3787775">
                  <a:moveTo>
                    <a:pt x="0" y="0"/>
                  </a:moveTo>
                  <a:lnTo>
                    <a:pt x="3787775" y="0"/>
                  </a:lnTo>
                  <a:lnTo>
                    <a:pt x="3787775" y="13675178"/>
                  </a:lnTo>
                  <a:lnTo>
                    <a:pt x="0" y="1367517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250166" t="0" r="-250166" b="0"/>
              </a:stretch>
            </a:blipFill>
          </p:spPr>
        </p:sp>
      </p:grpSp>
      <p:sp>
        <p:nvSpPr>
          <p:cNvPr name="Freeform 6" id="6"/>
          <p:cNvSpPr/>
          <p:nvPr/>
        </p:nvSpPr>
        <p:spPr>
          <a:xfrm flipH="false" flipV="false" rot="0">
            <a:off x="4403494" y="1944120"/>
            <a:ext cx="11346280" cy="6413930"/>
          </a:xfrm>
          <a:custGeom>
            <a:avLst/>
            <a:gdLst/>
            <a:ahLst/>
            <a:cxnLst/>
            <a:rect r="r" b="b" t="t" l="l"/>
            <a:pathLst>
              <a:path h="6413930" w="11346280">
                <a:moveTo>
                  <a:pt x="0" y="0"/>
                </a:moveTo>
                <a:lnTo>
                  <a:pt x="11346280" y="0"/>
                </a:lnTo>
                <a:lnTo>
                  <a:pt x="11346280" y="6413930"/>
                </a:lnTo>
                <a:lnTo>
                  <a:pt x="0" y="641393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3567405" y="84537"/>
            <a:ext cx="14043114" cy="110322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9021"/>
              </a:lnSpc>
            </a:pPr>
            <a:r>
              <a:rPr lang="en-US" sz="6444" spc="6">
                <a:solidFill>
                  <a:srgbClr val="373372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Conheça</a:t>
            </a:r>
            <a:r>
              <a:rPr lang="en-US" sz="6444" spc="6">
                <a:solidFill>
                  <a:srgbClr val="373372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 Uberlândia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3693274" y="9000110"/>
            <a:ext cx="11104959" cy="5949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480"/>
              </a:lnSpc>
            </a:pPr>
            <a:r>
              <a:rPr lang="en-US" sz="3200" u="sng">
                <a:solidFill>
                  <a:srgbClr val="0000FF"/>
                </a:solidFill>
                <a:latin typeface="Calibri (MS)"/>
                <a:ea typeface="Calibri (MS)"/>
                <a:cs typeface="Calibri (MS)"/>
                <a:sym typeface="Calibri (MS)"/>
                <a:hlinkClick r:id="rId5" tooltip="https://youtu.be/BoeozkNWwHw?si=dB-l85EBoYeLOXFc"/>
              </a:rPr>
              <a:t>https://www.youtube.com/watch?v=mLvM_WXJk0I</a:t>
            </a:r>
          </a:p>
        </p:txBody>
      </p:sp>
    </p:spTree>
  </p:cSld>
  <p:clrMapOvr>
    <a:masterClrMapping/>
  </p:clrMapOvr>
</p:sld>
</file>

<file path=ppt/slides/slide3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4967546" y="9258300"/>
            <a:ext cx="3112038" cy="910270"/>
            <a:chOff x="0" y="0"/>
            <a:chExt cx="4149384" cy="1213694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4149344" cy="1213739"/>
            </a:xfrm>
            <a:custGeom>
              <a:avLst/>
              <a:gdLst/>
              <a:ahLst/>
              <a:cxnLst/>
              <a:rect r="r" b="b" t="t" l="l"/>
              <a:pathLst>
                <a:path h="1213739" w="4149344">
                  <a:moveTo>
                    <a:pt x="0" y="0"/>
                  </a:moveTo>
                  <a:lnTo>
                    <a:pt x="4149344" y="0"/>
                  </a:lnTo>
                  <a:lnTo>
                    <a:pt x="4149344" y="1213739"/>
                  </a:lnTo>
                  <a:lnTo>
                    <a:pt x="0" y="121373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-41" t="0" r="-42" b="3"/>
              </a:stretch>
            </a:blipFill>
          </p:spPr>
        </p:sp>
      </p:grpSp>
      <p:grpSp>
        <p:nvGrpSpPr>
          <p:cNvPr name="Group 4" id="4"/>
          <p:cNvGrpSpPr/>
          <p:nvPr/>
        </p:nvGrpSpPr>
        <p:grpSpPr>
          <a:xfrm rot="0">
            <a:off x="13963114" y="0"/>
            <a:ext cx="4441785" cy="1446687"/>
            <a:chOff x="0" y="0"/>
            <a:chExt cx="7241348" cy="2358504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7241286" cy="2358517"/>
            </a:xfrm>
            <a:custGeom>
              <a:avLst/>
              <a:gdLst/>
              <a:ahLst/>
              <a:cxnLst/>
              <a:rect r="r" b="b" t="t" l="l"/>
              <a:pathLst>
                <a:path h="2358517" w="7241286">
                  <a:moveTo>
                    <a:pt x="0" y="0"/>
                  </a:moveTo>
                  <a:lnTo>
                    <a:pt x="7241286" y="0"/>
                  </a:lnTo>
                  <a:lnTo>
                    <a:pt x="7241286" y="2358517"/>
                  </a:lnTo>
                  <a:lnTo>
                    <a:pt x="0" y="235851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0" t="0" r="0" b="0"/>
              </a:stretch>
            </a:blipFill>
          </p:spPr>
        </p:sp>
      </p:grpSp>
      <p:sp>
        <p:nvSpPr>
          <p:cNvPr name="TextBox 6" id="6"/>
          <p:cNvSpPr txBox="true"/>
          <p:nvPr/>
        </p:nvSpPr>
        <p:spPr>
          <a:xfrm rot="0">
            <a:off x="3037472" y="509218"/>
            <a:ext cx="10160077" cy="88708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279"/>
              </a:lnSpc>
            </a:pPr>
            <a:r>
              <a:rPr lang="en-US" sz="5200" spc="4">
                <a:solidFill>
                  <a:srgbClr val="373372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Relatório de</a:t>
            </a:r>
            <a:r>
              <a:rPr lang="en-US" sz="5200" spc="4">
                <a:solidFill>
                  <a:srgbClr val="373372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 progresso dos ODS</a:t>
            </a:r>
          </a:p>
        </p:txBody>
      </p:sp>
      <p:grpSp>
        <p:nvGrpSpPr>
          <p:cNvPr name="Group 7" id="7"/>
          <p:cNvGrpSpPr/>
          <p:nvPr/>
        </p:nvGrpSpPr>
        <p:grpSpPr>
          <a:xfrm rot="0">
            <a:off x="0" y="27279"/>
            <a:ext cx="2731587" cy="10287000"/>
            <a:chOff x="0" y="0"/>
            <a:chExt cx="3642116" cy="13716000"/>
          </a:xfrm>
        </p:grpSpPr>
        <p:sp>
          <p:nvSpPr>
            <p:cNvPr name="Freeform 8" id="8"/>
            <p:cNvSpPr/>
            <p:nvPr/>
          </p:nvSpPr>
          <p:spPr>
            <a:xfrm flipH="true" flipV="false" rot="0">
              <a:off x="0" y="0"/>
              <a:ext cx="3642106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3642106">
                  <a:moveTo>
                    <a:pt x="3642106" y="0"/>
                  </a:moveTo>
                  <a:lnTo>
                    <a:pt x="0" y="0"/>
                  </a:lnTo>
                  <a:lnTo>
                    <a:pt x="0" y="13716000"/>
                  </a:lnTo>
                  <a:lnTo>
                    <a:pt x="3642106" y="13716000"/>
                  </a:lnTo>
                  <a:lnTo>
                    <a:pt x="3642106" y="0"/>
                  </a:lnTo>
                  <a:close/>
                </a:path>
              </a:pathLst>
            </a:custGeom>
            <a:blipFill>
              <a:blip r:embed="rId4"/>
              <a:stretch>
                <a:fillRect l="-234491" t="0" r="-234491" b="0"/>
              </a:stretch>
            </a:blipFill>
          </p:spPr>
        </p:sp>
      </p:grpSp>
      <p:sp>
        <p:nvSpPr>
          <p:cNvPr name="Freeform 9" id="9"/>
          <p:cNvSpPr/>
          <p:nvPr/>
        </p:nvSpPr>
        <p:spPr>
          <a:xfrm flipH="false" flipV="false" rot="5400000">
            <a:off x="6861583" y="-1760404"/>
            <a:ext cx="7945243" cy="15593466"/>
          </a:xfrm>
          <a:custGeom>
            <a:avLst/>
            <a:gdLst/>
            <a:ahLst/>
            <a:cxnLst/>
            <a:rect r="r" b="b" t="t" l="l"/>
            <a:pathLst>
              <a:path h="15593466" w="7945243">
                <a:moveTo>
                  <a:pt x="0" y="0"/>
                </a:moveTo>
                <a:lnTo>
                  <a:pt x="7945243" y="0"/>
                </a:lnTo>
                <a:lnTo>
                  <a:pt x="7945243" y="15593466"/>
                </a:lnTo>
                <a:lnTo>
                  <a:pt x="0" y="1559346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63741" t="-24816" r="-43086" b="-24334"/>
            </a:stretch>
          </a:blipFill>
        </p:spPr>
      </p:sp>
    </p:spTree>
  </p:cSld>
  <p:clrMapOvr>
    <a:masterClrMapping/>
  </p:clrMapOvr>
</p:sld>
</file>

<file path=ppt/slides/slide3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4921622" y="9139944"/>
            <a:ext cx="3112038" cy="910271"/>
            <a:chOff x="0" y="0"/>
            <a:chExt cx="4149384" cy="1213694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4149344" cy="1213739"/>
            </a:xfrm>
            <a:custGeom>
              <a:avLst/>
              <a:gdLst/>
              <a:ahLst/>
              <a:cxnLst/>
              <a:rect r="r" b="b" t="t" l="l"/>
              <a:pathLst>
                <a:path h="1213739" w="4149344">
                  <a:moveTo>
                    <a:pt x="0" y="0"/>
                  </a:moveTo>
                  <a:lnTo>
                    <a:pt x="4149344" y="0"/>
                  </a:lnTo>
                  <a:lnTo>
                    <a:pt x="4149344" y="1213739"/>
                  </a:lnTo>
                  <a:lnTo>
                    <a:pt x="0" y="121373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-41" t="0" r="-42" b="3"/>
              </a:stretch>
            </a:blipFill>
          </p:spPr>
        </p:sp>
      </p:grpSp>
      <p:sp>
        <p:nvSpPr>
          <p:cNvPr name="TextBox 4" id="4"/>
          <p:cNvSpPr txBox="true"/>
          <p:nvPr/>
        </p:nvSpPr>
        <p:spPr>
          <a:xfrm rot="0">
            <a:off x="3083781" y="317943"/>
            <a:ext cx="8592229" cy="110326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9021"/>
              </a:lnSpc>
            </a:pPr>
            <a:r>
              <a:rPr lang="en-US" sz="6444" spc="6">
                <a:solidFill>
                  <a:srgbClr val="373372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Conheça o nosso site</a:t>
            </a:r>
          </a:p>
        </p:txBody>
      </p:sp>
      <p:grpSp>
        <p:nvGrpSpPr>
          <p:cNvPr name="Group 5" id="5"/>
          <p:cNvGrpSpPr/>
          <p:nvPr/>
        </p:nvGrpSpPr>
        <p:grpSpPr>
          <a:xfrm rot="0">
            <a:off x="0" y="35463"/>
            <a:ext cx="2731587" cy="10287000"/>
            <a:chOff x="0" y="0"/>
            <a:chExt cx="3642116" cy="13716000"/>
          </a:xfrm>
        </p:grpSpPr>
        <p:sp>
          <p:nvSpPr>
            <p:cNvPr name="Freeform 6" id="6"/>
            <p:cNvSpPr/>
            <p:nvPr/>
          </p:nvSpPr>
          <p:spPr>
            <a:xfrm flipH="true" flipV="false" rot="0">
              <a:off x="0" y="0"/>
              <a:ext cx="3642106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3642106">
                  <a:moveTo>
                    <a:pt x="3642106" y="0"/>
                  </a:moveTo>
                  <a:lnTo>
                    <a:pt x="0" y="0"/>
                  </a:lnTo>
                  <a:lnTo>
                    <a:pt x="0" y="13716000"/>
                  </a:lnTo>
                  <a:lnTo>
                    <a:pt x="3642106" y="13716000"/>
                  </a:lnTo>
                  <a:lnTo>
                    <a:pt x="3642106" y="0"/>
                  </a:lnTo>
                  <a:close/>
                </a:path>
              </a:pathLst>
            </a:custGeom>
            <a:blipFill>
              <a:blip r:embed="rId3"/>
              <a:stretch>
                <a:fillRect l="-234491" t="0" r="-234491" b="0"/>
              </a:stretch>
            </a:blipFill>
          </p:spPr>
        </p:sp>
      </p:grpSp>
      <p:sp>
        <p:nvSpPr>
          <p:cNvPr name="TextBox 7" id="7"/>
          <p:cNvSpPr txBox="true"/>
          <p:nvPr/>
        </p:nvSpPr>
        <p:spPr>
          <a:xfrm rot="0">
            <a:off x="5302799" y="9237746"/>
            <a:ext cx="3302125" cy="49389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620"/>
              </a:lnSpc>
            </a:pPr>
            <a:r>
              <a:rPr lang="en-US" sz="2586" u="sng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  <a:hlinkClick r:id="rId4" tooltip="https://dri.ufu.br"/>
              </a:rPr>
              <a:t>https://dri.ufu.br</a:t>
            </a:r>
          </a:p>
        </p:txBody>
      </p:sp>
      <p:sp>
        <p:nvSpPr>
          <p:cNvPr name="Freeform 8" id="8"/>
          <p:cNvSpPr/>
          <p:nvPr/>
        </p:nvSpPr>
        <p:spPr>
          <a:xfrm flipH="false" flipV="false" rot="0">
            <a:off x="4968798" y="1742059"/>
            <a:ext cx="8350404" cy="7339889"/>
          </a:xfrm>
          <a:custGeom>
            <a:avLst/>
            <a:gdLst/>
            <a:ahLst/>
            <a:cxnLst/>
            <a:rect r="r" b="b" t="t" l="l"/>
            <a:pathLst>
              <a:path h="7339889" w="8350404">
                <a:moveTo>
                  <a:pt x="0" y="0"/>
                </a:moveTo>
                <a:lnTo>
                  <a:pt x="8350404" y="0"/>
                </a:lnTo>
                <a:lnTo>
                  <a:pt x="8350404" y="7339889"/>
                </a:lnTo>
                <a:lnTo>
                  <a:pt x="0" y="733988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40385" t="-8938" r="-42878" b="0"/>
            </a:stretch>
          </a:blipFill>
        </p:spPr>
      </p:sp>
    </p:spTree>
  </p:cSld>
  <p:clrMapOvr>
    <a:masterClrMapping/>
  </p:clrMapOvr>
</p:sld>
</file>

<file path=ppt/slides/slide3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2203028" y="8389024"/>
            <a:ext cx="5943762" cy="1738551"/>
            <a:chOff x="0" y="0"/>
            <a:chExt cx="7925016" cy="2318068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7925054" cy="2318131"/>
            </a:xfrm>
            <a:custGeom>
              <a:avLst/>
              <a:gdLst/>
              <a:ahLst/>
              <a:cxnLst/>
              <a:rect r="r" b="b" t="t" l="l"/>
              <a:pathLst>
                <a:path h="2318131" w="7925054">
                  <a:moveTo>
                    <a:pt x="0" y="0"/>
                  </a:moveTo>
                  <a:lnTo>
                    <a:pt x="7925054" y="0"/>
                  </a:lnTo>
                  <a:lnTo>
                    <a:pt x="7925054" y="2318131"/>
                  </a:lnTo>
                  <a:lnTo>
                    <a:pt x="0" y="231813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-41" t="0" r="-40" b="2"/>
              </a:stretch>
            </a:blipFill>
          </p:spPr>
        </p:sp>
      </p:grpSp>
      <p:grpSp>
        <p:nvGrpSpPr>
          <p:cNvPr name="Group 4" id="4"/>
          <p:cNvGrpSpPr/>
          <p:nvPr/>
        </p:nvGrpSpPr>
        <p:grpSpPr>
          <a:xfrm rot="0">
            <a:off x="0" y="-2663622"/>
            <a:ext cx="18288000" cy="10845222"/>
            <a:chOff x="0" y="0"/>
            <a:chExt cx="24384000" cy="14460296"/>
          </a:xfrm>
        </p:grpSpPr>
        <p:sp>
          <p:nvSpPr>
            <p:cNvPr name="Freeform 5" id="5"/>
            <p:cNvSpPr/>
            <p:nvPr/>
          </p:nvSpPr>
          <p:spPr>
            <a:xfrm flipH="true" flipV="false" rot="0">
              <a:off x="0" y="0"/>
              <a:ext cx="24384000" cy="14460347"/>
            </a:xfrm>
            <a:custGeom>
              <a:avLst/>
              <a:gdLst/>
              <a:ahLst/>
              <a:cxnLst/>
              <a:rect r="r" b="b" t="t" l="l"/>
              <a:pathLst>
                <a:path h="14460347" w="24384000">
                  <a:moveTo>
                    <a:pt x="24384000" y="0"/>
                  </a:moveTo>
                  <a:lnTo>
                    <a:pt x="0" y="0"/>
                  </a:lnTo>
                  <a:lnTo>
                    <a:pt x="0" y="14460347"/>
                  </a:lnTo>
                  <a:lnTo>
                    <a:pt x="24384000" y="14460347"/>
                  </a:lnTo>
                  <a:lnTo>
                    <a:pt x="24384000" y="0"/>
                  </a:lnTo>
                  <a:close/>
                </a:path>
              </a:pathLst>
            </a:custGeom>
            <a:blipFill>
              <a:blip r:embed="rId3"/>
              <a:stretch>
                <a:fillRect l="0" t="-5805" r="0" b="-5804"/>
              </a:stretch>
            </a:blipFill>
          </p:spPr>
        </p:sp>
      </p:grpSp>
      <p:sp>
        <p:nvSpPr>
          <p:cNvPr name="TextBox 6" id="6"/>
          <p:cNvSpPr txBox="true"/>
          <p:nvPr/>
        </p:nvSpPr>
        <p:spPr>
          <a:xfrm rot="0">
            <a:off x="478603" y="8366737"/>
            <a:ext cx="6794636" cy="167835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8391"/>
              </a:lnSpc>
            </a:pPr>
            <a:r>
              <a:rPr lang="en-US" sz="5992" spc="4">
                <a:solidFill>
                  <a:srgbClr val="373372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Muito obrigado!</a:t>
            </a:r>
          </a:p>
          <a:p>
            <a:pPr algn="l">
              <a:lnSpc>
                <a:spcPts val="5038"/>
              </a:lnSpc>
            </a:pPr>
            <a:r>
              <a:rPr lang="en-US" sz="3600" spc="2">
                <a:solidFill>
                  <a:srgbClr val="373372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Contato: international@ufu.br</a:t>
            </a:r>
          </a:p>
        </p:txBody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4921622" y="9139944"/>
            <a:ext cx="3112038" cy="910271"/>
            <a:chOff x="0" y="0"/>
            <a:chExt cx="4149384" cy="1213694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4149344" cy="1213739"/>
            </a:xfrm>
            <a:custGeom>
              <a:avLst/>
              <a:gdLst/>
              <a:ahLst/>
              <a:cxnLst/>
              <a:rect r="r" b="b" t="t" l="l"/>
              <a:pathLst>
                <a:path h="1213739" w="4149344">
                  <a:moveTo>
                    <a:pt x="0" y="0"/>
                  </a:moveTo>
                  <a:lnTo>
                    <a:pt x="4149344" y="0"/>
                  </a:lnTo>
                  <a:lnTo>
                    <a:pt x="4149344" y="1213739"/>
                  </a:lnTo>
                  <a:lnTo>
                    <a:pt x="0" y="121373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-41" t="0" r="-42" b="3"/>
              </a:stretch>
            </a:blipFill>
          </p:spPr>
        </p:sp>
      </p:grpSp>
      <p:grpSp>
        <p:nvGrpSpPr>
          <p:cNvPr name="Group 4" id="4"/>
          <p:cNvGrpSpPr/>
          <p:nvPr/>
        </p:nvGrpSpPr>
        <p:grpSpPr>
          <a:xfrm rot="0">
            <a:off x="0" y="0"/>
            <a:ext cx="2840811" cy="10287000"/>
            <a:chOff x="0" y="0"/>
            <a:chExt cx="3787748" cy="13716000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3787775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3787775">
                  <a:moveTo>
                    <a:pt x="0" y="0"/>
                  </a:moveTo>
                  <a:lnTo>
                    <a:pt x="3787775" y="0"/>
                  </a:lnTo>
                  <a:lnTo>
                    <a:pt x="3787775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251062" t="0" r="-251062" b="0"/>
              </a:stretch>
            </a:blipFill>
          </p:spPr>
        </p:sp>
      </p:grpSp>
      <p:grpSp>
        <p:nvGrpSpPr>
          <p:cNvPr name="Group 6" id="6"/>
          <p:cNvGrpSpPr/>
          <p:nvPr/>
        </p:nvGrpSpPr>
        <p:grpSpPr>
          <a:xfrm rot="0">
            <a:off x="9296670" y="861045"/>
            <a:ext cx="9317302" cy="9305654"/>
            <a:chOff x="0" y="0"/>
            <a:chExt cx="12423069" cy="12407539"/>
          </a:xfrm>
        </p:grpSpPr>
        <p:grpSp>
          <p:nvGrpSpPr>
            <p:cNvPr name="Group 7" id="7"/>
            <p:cNvGrpSpPr/>
            <p:nvPr/>
          </p:nvGrpSpPr>
          <p:grpSpPr>
            <a:xfrm rot="0">
              <a:off x="0" y="0"/>
              <a:ext cx="12423069" cy="12407539"/>
              <a:chOff x="0" y="0"/>
              <a:chExt cx="12395620" cy="12380124"/>
            </a:xfrm>
          </p:grpSpPr>
          <p:sp>
            <p:nvSpPr>
              <p:cNvPr name="Freeform 8" id="8"/>
              <p:cNvSpPr/>
              <p:nvPr/>
            </p:nvSpPr>
            <p:spPr>
              <a:xfrm flipH="false" flipV="false" rot="0">
                <a:off x="0" y="0"/>
                <a:ext cx="12395581" cy="12380087"/>
              </a:xfrm>
              <a:custGeom>
                <a:avLst/>
                <a:gdLst/>
                <a:ahLst/>
                <a:cxnLst/>
                <a:rect r="r" b="b" t="t" l="l"/>
                <a:pathLst>
                  <a:path h="12380087" w="12395581">
                    <a:moveTo>
                      <a:pt x="0" y="0"/>
                    </a:moveTo>
                    <a:lnTo>
                      <a:pt x="12395581" y="0"/>
                    </a:lnTo>
                    <a:lnTo>
                      <a:pt x="12395581" y="12380087"/>
                    </a:lnTo>
                    <a:lnTo>
                      <a:pt x="0" y="12380087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4"/>
                <a:stretch>
                  <a:fillRect l="0" t="-2" r="0" b="-3"/>
                </a:stretch>
              </a:blipFill>
            </p:spPr>
          </p:sp>
        </p:grpSp>
        <p:sp>
          <p:nvSpPr>
            <p:cNvPr name="Freeform 9" id="9"/>
            <p:cNvSpPr/>
            <p:nvPr/>
          </p:nvSpPr>
          <p:spPr>
            <a:xfrm flipH="false" flipV="false" rot="0">
              <a:off x="7701854" y="6672952"/>
              <a:ext cx="372950" cy="882724"/>
            </a:xfrm>
            <a:custGeom>
              <a:avLst/>
              <a:gdLst/>
              <a:ahLst/>
              <a:cxnLst/>
              <a:rect r="r" b="b" t="t" l="l"/>
              <a:pathLst>
                <a:path h="882724" w="372950">
                  <a:moveTo>
                    <a:pt x="0" y="0"/>
                  </a:moveTo>
                  <a:lnTo>
                    <a:pt x="372950" y="0"/>
                  </a:lnTo>
                  <a:lnTo>
                    <a:pt x="372950" y="882725"/>
                  </a:lnTo>
                  <a:lnTo>
                    <a:pt x="0" y="88272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-718" t="0" r="-718" b="0"/>
              </a:stretch>
            </a:blipFill>
          </p:spPr>
        </p:sp>
        <p:sp>
          <p:nvSpPr>
            <p:cNvPr name="TextBox 10" id="10"/>
            <p:cNvSpPr txBox="true"/>
            <p:nvPr/>
          </p:nvSpPr>
          <p:spPr>
            <a:xfrm rot="0">
              <a:off x="5182341" y="5110388"/>
              <a:ext cx="5039026" cy="1219634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6976"/>
                </a:lnSpc>
              </a:pPr>
              <a:r>
                <a:rPr lang="en-US" sz="4983" b="true">
                  <a:solidFill>
                    <a:srgbClr val="373372"/>
                  </a:solidFill>
                  <a:latin typeface="Century Gothic Paneuropean Bold"/>
                  <a:ea typeface="Century Gothic Paneuropean Bold"/>
                  <a:cs typeface="Century Gothic Paneuropean Bold"/>
                  <a:sym typeface="Century Gothic Paneuropean Bold"/>
                </a:rPr>
                <a:t>UBERLÂNDIA</a:t>
              </a:r>
            </a:p>
          </p:txBody>
        </p:sp>
      </p:grpSp>
      <p:sp>
        <p:nvSpPr>
          <p:cNvPr name="TextBox 11" id="11"/>
          <p:cNvSpPr txBox="true"/>
          <p:nvPr/>
        </p:nvSpPr>
        <p:spPr>
          <a:xfrm rot="0">
            <a:off x="3192067" y="6202798"/>
            <a:ext cx="8009433" cy="4552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3779"/>
              </a:lnSpc>
              <a:spcBef>
                <a:spcPct val="0"/>
              </a:spcBef>
            </a:pPr>
            <a:r>
              <a:rPr lang="en-US" b="true" sz="2700">
                <a:solidFill>
                  <a:srgbClr val="FEFEFE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4º maior PIB entre cidades do interior do Brasil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3390802" y="4175878"/>
            <a:ext cx="6176268" cy="4552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3779"/>
              </a:lnSpc>
              <a:spcBef>
                <a:spcPct val="0"/>
              </a:spcBef>
            </a:pPr>
            <a:r>
              <a:rPr lang="en-US" b="true" sz="2700">
                <a:solidFill>
                  <a:srgbClr val="FEFEFE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4ª melhor cidade para viver no Brasil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3192067" y="8229718"/>
            <a:ext cx="7521523" cy="4552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3779"/>
              </a:lnSpc>
              <a:spcBef>
                <a:spcPct val="0"/>
              </a:spcBef>
            </a:pPr>
            <a:r>
              <a:rPr lang="en-US" b="true" sz="2700">
                <a:solidFill>
                  <a:srgbClr val="FEFEFE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Entre as 100 cidades mais verdes do mundo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3390802" y="247520"/>
            <a:ext cx="14043114" cy="110322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9021"/>
              </a:lnSpc>
            </a:pPr>
            <a:r>
              <a:rPr lang="en-US" sz="6444" spc="6">
                <a:solidFill>
                  <a:srgbClr val="373372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Conheça Uberlândia</a:t>
            </a:r>
          </a:p>
        </p:txBody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4921622" y="9139944"/>
            <a:ext cx="3112038" cy="910271"/>
            <a:chOff x="0" y="0"/>
            <a:chExt cx="4149384" cy="1213694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4149344" cy="1213739"/>
            </a:xfrm>
            <a:custGeom>
              <a:avLst/>
              <a:gdLst/>
              <a:ahLst/>
              <a:cxnLst/>
              <a:rect r="r" b="b" t="t" l="l"/>
              <a:pathLst>
                <a:path h="1213739" w="4149344">
                  <a:moveTo>
                    <a:pt x="0" y="0"/>
                  </a:moveTo>
                  <a:lnTo>
                    <a:pt x="4149344" y="0"/>
                  </a:lnTo>
                  <a:lnTo>
                    <a:pt x="4149344" y="1213739"/>
                  </a:lnTo>
                  <a:lnTo>
                    <a:pt x="0" y="121373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-41" t="0" r="-42" b="3"/>
              </a:stretch>
            </a:blipFill>
          </p:spPr>
        </p:sp>
      </p:grpSp>
      <p:grpSp>
        <p:nvGrpSpPr>
          <p:cNvPr name="Group 4" id="4"/>
          <p:cNvGrpSpPr/>
          <p:nvPr/>
        </p:nvGrpSpPr>
        <p:grpSpPr>
          <a:xfrm rot="0">
            <a:off x="0" y="0"/>
            <a:ext cx="2840811" cy="10287000"/>
            <a:chOff x="0" y="0"/>
            <a:chExt cx="3787748" cy="13716000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3787775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3787775">
                  <a:moveTo>
                    <a:pt x="0" y="0"/>
                  </a:moveTo>
                  <a:lnTo>
                    <a:pt x="3787775" y="0"/>
                  </a:lnTo>
                  <a:lnTo>
                    <a:pt x="3787775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251062" t="0" r="-251062" b="0"/>
              </a:stretch>
            </a:blipFill>
          </p:spPr>
        </p:sp>
      </p:grpSp>
      <p:sp>
        <p:nvSpPr>
          <p:cNvPr name="Freeform 6" id="6"/>
          <p:cNvSpPr/>
          <p:nvPr/>
        </p:nvSpPr>
        <p:spPr>
          <a:xfrm flipH="false" flipV="false" rot="0">
            <a:off x="2840811" y="0"/>
            <a:ext cx="8079562" cy="9728053"/>
          </a:xfrm>
          <a:custGeom>
            <a:avLst/>
            <a:gdLst/>
            <a:ahLst/>
            <a:cxnLst/>
            <a:rect r="r" b="b" t="t" l="l"/>
            <a:pathLst>
              <a:path h="9728053" w="8079562">
                <a:moveTo>
                  <a:pt x="0" y="0"/>
                </a:moveTo>
                <a:lnTo>
                  <a:pt x="8079562" y="0"/>
                </a:lnTo>
                <a:lnTo>
                  <a:pt x="8079562" y="9728053"/>
                </a:lnTo>
                <a:lnTo>
                  <a:pt x="0" y="972805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5394" t="0" r="-42747" b="-26929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11397416" y="2181550"/>
            <a:ext cx="7048412" cy="4552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3779"/>
              </a:lnSpc>
              <a:spcBef>
                <a:spcPct val="0"/>
              </a:spcBef>
            </a:pPr>
            <a:r>
              <a:rPr lang="en-US" b="true" sz="2700">
                <a:solidFill>
                  <a:srgbClr val="FEFEFE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2ª maior cidade de Minas Gerais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12087025" y="4059695"/>
            <a:ext cx="5669193" cy="4552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3779"/>
              </a:lnSpc>
              <a:spcBef>
                <a:spcPct val="0"/>
              </a:spcBef>
            </a:pPr>
            <a:r>
              <a:rPr lang="en-US" b="true" sz="2700">
                <a:solidFill>
                  <a:srgbClr val="FEFEFE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1º em saneamento básico em MG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10912216" y="5599870"/>
            <a:ext cx="7048412" cy="4552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3779"/>
              </a:lnSpc>
              <a:spcBef>
                <a:spcPct val="0"/>
              </a:spcBef>
            </a:pPr>
            <a:r>
              <a:rPr lang="en-US" b="true" sz="2700" strike="noStrike" u="none">
                <a:solidFill>
                  <a:srgbClr val="FEFEFE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2º cidade mineira em número de startups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4207491" y="7362133"/>
            <a:ext cx="14080509" cy="42321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3482"/>
              </a:lnSpc>
              <a:spcBef>
                <a:spcPct val="0"/>
              </a:spcBef>
            </a:pPr>
            <a:r>
              <a:rPr lang="en-US" b="true" sz="2487">
                <a:solidFill>
                  <a:srgbClr val="FEFEFE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Polo univer</a:t>
            </a:r>
            <a:r>
              <a:rPr lang="en-US" b="true" sz="2487" strike="noStrike" u="none">
                <a:solidFill>
                  <a:srgbClr val="FEFEFE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sitário: 2 universidades p</a:t>
            </a:r>
            <a:r>
              <a:rPr lang="en-US" b="true" sz="2487" strike="noStrike" u="none">
                <a:solidFill>
                  <a:srgbClr val="FEFEFE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ú</a:t>
            </a:r>
            <a:r>
              <a:rPr lang="en-US" b="true" sz="2487" strike="noStrike" u="none">
                <a:solidFill>
                  <a:srgbClr val="FEFEFE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blicas (UFU </a:t>
            </a:r>
            <a:r>
              <a:rPr lang="en-US" b="true" sz="2487" strike="noStrike" u="none">
                <a:solidFill>
                  <a:srgbClr val="FEFEFE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e</a:t>
            </a:r>
            <a:r>
              <a:rPr lang="en-US" b="true" sz="2487" strike="noStrike" u="none">
                <a:solidFill>
                  <a:srgbClr val="FEFEFE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 IFTM) </a:t>
            </a:r>
            <a:r>
              <a:rPr lang="en-US" b="true" sz="2487" strike="noStrike" u="none">
                <a:solidFill>
                  <a:srgbClr val="FEFEFE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e</a:t>
            </a:r>
            <a:r>
              <a:rPr lang="en-US" b="true" sz="2487" strike="noStrike" u="none">
                <a:solidFill>
                  <a:srgbClr val="FEFEFE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 v</a:t>
            </a:r>
            <a:r>
              <a:rPr lang="en-US" b="true" sz="2487" strike="noStrike" u="none">
                <a:solidFill>
                  <a:srgbClr val="FEFEFE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á</a:t>
            </a:r>
            <a:r>
              <a:rPr lang="en-US" b="true" sz="2487" strike="noStrike" u="none">
                <a:solidFill>
                  <a:srgbClr val="FEFEFE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rias universi</a:t>
            </a:r>
            <a:r>
              <a:rPr lang="en-US" b="true" sz="2487" strike="noStrike" u="none">
                <a:solidFill>
                  <a:srgbClr val="FEFEFE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dades pr</a:t>
            </a:r>
            <a:r>
              <a:rPr lang="en-US" b="true" sz="2487" strike="noStrike" u="none">
                <a:solidFill>
                  <a:srgbClr val="FEFEFE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i</a:t>
            </a:r>
            <a:r>
              <a:rPr lang="en-US" b="true" sz="2487" strike="noStrike" u="none">
                <a:solidFill>
                  <a:srgbClr val="FEFEFE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vada</a:t>
            </a:r>
            <a:r>
              <a:rPr lang="en-US" b="true" sz="2487" strike="noStrike" u="none">
                <a:solidFill>
                  <a:srgbClr val="FEFEFE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s</a:t>
            </a:r>
          </a:p>
        </p:txBody>
      </p: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4921622" y="9139944"/>
            <a:ext cx="3112038" cy="910271"/>
            <a:chOff x="0" y="0"/>
            <a:chExt cx="4149384" cy="1213694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4149344" cy="1213739"/>
            </a:xfrm>
            <a:custGeom>
              <a:avLst/>
              <a:gdLst/>
              <a:ahLst/>
              <a:cxnLst/>
              <a:rect r="r" b="b" t="t" l="l"/>
              <a:pathLst>
                <a:path h="1213739" w="4149344">
                  <a:moveTo>
                    <a:pt x="0" y="0"/>
                  </a:moveTo>
                  <a:lnTo>
                    <a:pt x="4149344" y="0"/>
                  </a:lnTo>
                  <a:lnTo>
                    <a:pt x="4149344" y="1213739"/>
                  </a:lnTo>
                  <a:lnTo>
                    <a:pt x="0" y="121373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-41" t="0" r="-42" b="3"/>
              </a:stretch>
            </a:blipFill>
          </p:spPr>
        </p:sp>
      </p:grpSp>
      <p:grpSp>
        <p:nvGrpSpPr>
          <p:cNvPr name="Group 4" id="4"/>
          <p:cNvGrpSpPr/>
          <p:nvPr/>
        </p:nvGrpSpPr>
        <p:grpSpPr>
          <a:xfrm rot="0">
            <a:off x="0" y="0"/>
            <a:ext cx="2840811" cy="10287000"/>
            <a:chOff x="0" y="0"/>
            <a:chExt cx="3787748" cy="13716000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3787775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3787775">
                  <a:moveTo>
                    <a:pt x="0" y="0"/>
                  </a:moveTo>
                  <a:lnTo>
                    <a:pt x="3787775" y="0"/>
                  </a:lnTo>
                  <a:lnTo>
                    <a:pt x="3787775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251062" t="0" r="-251062" b="0"/>
              </a:stretch>
            </a:blipFill>
          </p:spPr>
        </p:sp>
      </p:grpSp>
      <p:sp>
        <p:nvSpPr>
          <p:cNvPr name="Freeform 6" id="6"/>
          <p:cNvSpPr/>
          <p:nvPr/>
        </p:nvSpPr>
        <p:spPr>
          <a:xfrm flipH="false" flipV="false" rot="0">
            <a:off x="2872453" y="0"/>
            <a:ext cx="11778182" cy="9473136"/>
          </a:xfrm>
          <a:custGeom>
            <a:avLst/>
            <a:gdLst/>
            <a:ahLst/>
            <a:cxnLst/>
            <a:rect r="r" b="b" t="t" l="l"/>
            <a:pathLst>
              <a:path h="9473136" w="11778182">
                <a:moveTo>
                  <a:pt x="0" y="0"/>
                </a:moveTo>
                <a:lnTo>
                  <a:pt x="11778182" y="0"/>
                </a:lnTo>
                <a:lnTo>
                  <a:pt x="11778182" y="9473136"/>
                </a:lnTo>
                <a:lnTo>
                  <a:pt x="0" y="947313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-28265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7093945" y="8124212"/>
            <a:ext cx="7345060" cy="1790705"/>
          </a:xfrm>
          <a:custGeom>
            <a:avLst/>
            <a:gdLst/>
            <a:ahLst/>
            <a:cxnLst/>
            <a:rect r="r" b="b" t="t" l="l"/>
            <a:pathLst>
              <a:path h="1790705" w="7345060">
                <a:moveTo>
                  <a:pt x="0" y="0"/>
                </a:moveTo>
                <a:lnTo>
                  <a:pt x="7345060" y="0"/>
                </a:lnTo>
                <a:lnTo>
                  <a:pt x="7345060" y="1790705"/>
                </a:lnTo>
                <a:lnTo>
                  <a:pt x="0" y="179070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-323151" r="0" b="0"/>
            </a:stretch>
          </a:blipFill>
        </p:spPr>
      </p:sp>
      <p:sp>
        <p:nvSpPr>
          <p:cNvPr name="TextBox 8" id="8"/>
          <p:cNvSpPr txBox="true"/>
          <p:nvPr/>
        </p:nvSpPr>
        <p:spPr>
          <a:xfrm rot="0">
            <a:off x="14650635" y="2103127"/>
            <a:ext cx="2785848" cy="4552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3779"/>
              </a:lnSpc>
              <a:spcBef>
                <a:spcPct val="0"/>
              </a:spcBef>
            </a:pPr>
            <a:r>
              <a:rPr lang="en-US" b="true" sz="2700">
                <a:solidFill>
                  <a:srgbClr val="FEFEFE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Aeroporto local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12034000" y="4709167"/>
            <a:ext cx="4690374" cy="4552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779"/>
              </a:lnSpc>
              <a:spcBef>
                <a:spcPct val="0"/>
              </a:spcBef>
            </a:pPr>
            <a:r>
              <a:rPr lang="en-US" b="true" sz="2700">
                <a:solidFill>
                  <a:srgbClr val="FEFEFE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Temperatura média: 23º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12826589" y="3168022"/>
            <a:ext cx="4190066" cy="9315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3779"/>
              </a:lnSpc>
              <a:spcBef>
                <a:spcPct val="0"/>
              </a:spcBef>
            </a:pPr>
            <a:r>
              <a:rPr lang="en-US" b="true" sz="2700">
                <a:solidFill>
                  <a:srgbClr val="FEFEFE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Tarifa zero em transporte público para estudantes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10280071" y="6016721"/>
            <a:ext cx="6176268" cy="4552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3779"/>
              </a:lnSpc>
              <a:spcBef>
                <a:spcPct val="0"/>
              </a:spcBef>
            </a:pPr>
            <a:r>
              <a:rPr lang="en-US" b="true" sz="2700">
                <a:solidFill>
                  <a:srgbClr val="FEFEFE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Fácil acesso a várias rodovias</a:t>
            </a:r>
          </a:p>
        </p:txBody>
      </p: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4973807" y="9162414"/>
            <a:ext cx="3112038" cy="910270"/>
            <a:chOff x="0" y="0"/>
            <a:chExt cx="4149384" cy="1213694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4149344" cy="1213739"/>
            </a:xfrm>
            <a:custGeom>
              <a:avLst/>
              <a:gdLst/>
              <a:ahLst/>
              <a:cxnLst/>
              <a:rect r="r" b="b" t="t" l="l"/>
              <a:pathLst>
                <a:path h="1213739" w="4149344">
                  <a:moveTo>
                    <a:pt x="0" y="0"/>
                  </a:moveTo>
                  <a:lnTo>
                    <a:pt x="4149344" y="0"/>
                  </a:lnTo>
                  <a:lnTo>
                    <a:pt x="4149344" y="1213739"/>
                  </a:lnTo>
                  <a:lnTo>
                    <a:pt x="0" y="121373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-41" t="0" r="-42" b="3"/>
              </a:stretch>
            </a:blipFill>
          </p:spPr>
        </p:sp>
      </p:grpSp>
      <p:grpSp>
        <p:nvGrpSpPr>
          <p:cNvPr name="Group 4" id="4"/>
          <p:cNvGrpSpPr/>
          <p:nvPr/>
        </p:nvGrpSpPr>
        <p:grpSpPr>
          <a:xfrm rot="0">
            <a:off x="0" y="45924"/>
            <a:ext cx="2840811" cy="10287000"/>
            <a:chOff x="0" y="0"/>
            <a:chExt cx="3787748" cy="13716000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3787775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3787775">
                  <a:moveTo>
                    <a:pt x="0" y="0"/>
                  </a:moveTo>
                  <a:lnTo>
                    <a:pt x="3787775" y="0"/>
                  </a:lnTo>
                  <a:lnTo>
                    <a:pt x="3787775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251062" t="0" r="-251062" b="0"/>
              </a:stretch>
            </a:blipFill>
          </p:spPr>
        </p:sp>
      </p:grpSp>
      <p:sp>
        <p:nvSpPr>
          <p:cNvPr name="TextBox 6" id="6"/>
          <p:cNvSpPr txBox="true"/>
          <p:nvPr/>
        </p:nvSpPr>
        <p:spPr>
          <a:xfrm rot="0">
            <a:off x="3295455" y="343357"/>
            <a:ext cx="5877849" cy="11029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9021"/>
              </a:lnSpc>
            </a:pPr>
            <a:r>
              <a:rPr lang="en-US" sz="6442">
                <a:solidFill>
                  <a:srgbClr val="373372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Nossos campi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3703877" y="8785424"/>
            <a:ext cx="355862" cy="85050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002"/>
              </a:lnSpc>
              <a:spcBef>
                <a:spcPct val="0"/>
              </a:spcBef>
            </a:pPr>
            <a:r>
              <a:rPr lang="en-US" b="true" sz="5002">
                <a:solidFill>
                  <a:srgbClr val="FFFFFF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7</a:t>
            </a:r>
          </a:p>
        </p:txBody>
      </p:sp>
      <p:grpSp>
        <p:nvGrpSpPr>
          <p:cNvPr name="Group 8" id="8"/>
          <p:cNvGrpSpPr/>
          <p:nvPr/>
        </p:nvGrpSpPr>
        <p:grpSpPr>
          <a:xfrm rot="0">
            <a:off x="4659845" y="1517103"/>
            <a:ext cx="5047305" cy="6638600"/>
            <a:chOff x="0" y="0"/>
            <a:chExt cx="6729740" cy="8851466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6729740" cy="5204992"/>
            </a:xfrm>
            <a:custGeom>
              <a:avLst/>
              <a:gdLst/>
              <a:ahLst/>
              <a:cxnLst/>
              <a:rect r="r" b="b" t="t" l="l"/>
              <a:pathLst>
                <a:path h="5204992" w="6729740">
                  <a:moveTo>
                    <a:pt x="0" y="0"/>
                  </a:moveTo>
                  <a:lnTo>
                    <a:pt x="6729740" y="0"/>
                  </a:lnTo>
                  <a:lnTo>
                    <a:pt x="6729740" y="5204992"/>
                  </a:lnTo>
                  <a:lnTo>
                    <a:pt x="0" y="52049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l="0" t="0" r="-137" b="-49503"/>
              </a:stretch>
            </a:blipFill>
          </p:spPr>
        </p:sp>
        <p:sp>
          <p:nvSpPr>
            <p:cNvPr name="TextBox 10" id="10"/>
            <p:cNvSpPr txBox="true"/>
            <p:nvPr/>
          </p:nvSpPr>
          <p:spPr>
            <a:xfrm rot="0">
              <a:off x="1706425" y="369068"/>
              <a:ext cx="3326121" cy="443083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724"/>
                </a:lnSpc>
              </a:pPr>
              <a:r>
                <a:rPr lang="en-US" sz="1946">
                  <a:solidFill>
                    <a:srgbClr val="FFFFFF"/>
                  </a:solidFill>
                  <a:latin typeface="Century Gothic Paneuropean"/>
                  <a:ea typeface="Century Gothic Paneuropean"/>
                  <a:cs typeface="Century Gothic Paneuropean"/>
                  <a:sym typeface="Century Gothic Paneuropean"/>
                </a:rPr>
                <a:t>Santa Mônica</a:t>
              </a:r>
            </a:p>
          </p:txBody>
        </p:sp>
        <p:sp>
          <p:nvSpPr>
            <p:cNvPr name="TextBox 11" id="11"/>
            <p:cNvSpPr txBox="true"/>
            <p:nvPr/>
          </p:nvSpPr>
          <p:spPr>
            <a:xfrm rot="0">
              <a:off x="2393327" y="1592463"/>
              <a:ext cx="1952316" cy="508993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724"/>
                </a:lnSpc>
              </a:pPr>
              <a:r>
                <a:rPr lang="en-US" sz="1946">
                  <a:solidFill>
                    <a:srgbClr val="FFFFFF"/>
                  </a:solidFill>
                  <a:latin typeface="Century Gothic Paneuropean"/>
                  <a:ea typeface="Century Gothic Paneuropean"/>
                  <a:cs typeface="Century Gothic Paneuropean"/>
                  <a:sym typeface="Century Gothic Paneuropean"/>
                </a:rPr>
                <a:t>Glória</a:t>
              </a:r>
            </a:p>
          </p:txBody>
        </p:sp>
        <p:sp>
          <p:nvSpPr>
            <p:cNvPr name="TextBox 12" id="12"/>
            <p:cNvSpPr txBox="true"/>
            <p:nvPr/>
          </p:nvSpPr>
          <p:spPr>
            <a:xfrm rot="0">
              <a:off x="1882785" y="2890760"/>
              <a:ext cx="2973400" cy="443083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724"/>
                </a:lnSpc>
              </a:pPr>
              <a:r>
                <a:rPr lang="en-US" sz="1946">
                  <a:solidFill>
                    <a:srgbClr val="FFFFFF"/>
                  </a:solidFill>
                  <a:latin typeface="Century Gothic Paneuropean"/>
                  <a:ea typeface="Century Gothic Paneuropean"/>
                  <a:cs typeface="Century Gothic Paneuropean"/>
                  <a:sym typeface="Century Gothic Paneuropean"/>
                </a:rPr>
                <a:t>Educação Física</a:t>
              </a:r>
            </a:p>
          </p:txBody>
        </p:sp>
        <p:sp>
          <p:nvSpPr>
            <p:cNvPr name="TextBox 13" id="13"/>
            <p:cNvSpPr txBox="true"/>
            <p:nvPr/>
          </p:nvSpPr>
          <p:spPr>
            <a:xfrm rot="0">
              <a:off x="2046400" y="4249442"/>
              <a:ext cx="2646169" cy="508993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724"/>
                </a:lnSpc>
              </a:pPr>
              <a:r>
                <a:rPr lang="en-US" sz="1946">
                  <a:solidFill>
                    <a:srgbClr val="FFFFFF"/>
                  </a:solidFill>
                  <a:latin typeface="Century Gothic Paneuropean"/>
                  <a:ea typeface="Century Gothic Paneuropean"/>
                  <a:cs typeface="Century Gothic Paneuropean"/>
                  <a:sym typeface="Century Gothic Paneuropean"/>
                </a:rPr>
                <a:t>Umuarama</a:t>
              </a:r>
            </a:p>
          </p:txBody>
        </p:sp>
        <p:sp>
          <p:nvSpPr>
            <p:cNvPr name="TextBox 14" id="14"/>
            <p:cNvSpPr txBox="true"/>
            <p:nvPr/>
          </p:nvSpPr>
          <p:spPr>
            <a:xfrm rot="0">
              <a:off x="1744914" y="5608123"/>
              <a:ext cx="3249140" cy="443083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724"/>
                </a:lnSpc>
              </a:pPr>
            </a:p>
          </p:txBody>
        </p:sp>
        <p:sp>
          <p:nvSpPr>
            <p:cNvPr name="TextBox 15" id="15"/>
            <p:cNvSpPr txBox="true"/>
            <p:nvPr/>
          </p:nvSpPr>
          <p:spPr>
            <a:xfrm rot="0">
              <a:off x="402412" y="39238"/>
              <a:ext cx="410407" cy="947213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6057"/>
                </a:lnSpc>
                <a:spcBef>
                  <a:spcPct val="0"/>
                </a:spcBef>
              </a:pPr>
              <a:r>
                <a:rPr lang="en-US" b="true" sz="4326">
                  <a:solidFill>
                    <a:srgbClr val="FFFFFF"/>
                  </a:solidFill>
                  <a:latin typeface="Century Gothic Paneuropean Bold"/>
                  <a:ea typeface="Century Gothic Paneuropean Bold"/>
                  <a:cs typeface="Century Gothic Paneuropean Bold"/>
                  <a:sym typeface="Century Gothic Paneuropean Bold"/>
                </a:rPr>
                <a:t>1</a:t>
              </a:r>
            </a:p>
          </p:txBody>
        </p:sp>
        <p:sp>
          <p:nvSpPr>
            <p:cNvPr name="TextBox 16" id="16"/>
            <p:cNvSpPr txBox="true"/>
            <p:nvPr/>
          </p:nvSpPr>
          <p:spPr>
            <a:xfrm rot="0">
              <a:off x="402412" y="1359066"/>
              <a:ext cx="410407" cy="947213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6057"/>
                </a:lnSpc>
                <a:spcBef>
                  <a:spcPct val="0"/>
                </a:spcBef>
              </a:pPr>
              <a:r>
                <a:rPr lang="en-US" b="true" sz="4326">
                  <a:solidFill>
                    <a:srgbClr val="FFFFFF"/>
                  </a:solidFill>
                  <a:latin typeface="Century Gothic Paneuropean Bold"/>
                  <a:ea typeface="Century Gothic Paneuropean Bold"/>
                  <a:cs typeface="Century Gothic Paneuropean Bold"/>
                  <a:sym typeface="Century Gothic Paneuropean Bold"/>
                </a:rPr>
                <a:t>2</a:t>
              </a:r>
            </a:p>
          </p:txBody>
        </p:sp>
        <p:sp>
          <p:nvSpPr>
            <p:cNvPr name="TextBox 17" id="17"/>
            <p:cNvSpPr txBox="true"/>
            <p:nvPr/>
          </p:nvSpPr>
          <p:spPr>
            <a:xfrm rot="0">
              <a:off x="422444" y="2690039"/>
              <a:ext cx="410407" cy="947213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6057"/>
                </a:lnSpc>
                <a:spcBef>
                  <a:spcPct val="0"/>
                </a:spcBef>
              </a:pPr>
              <a:r>
                <a:rPr lang="en-US" b="true" sz="4326">
                  <a:solidFill>
                    <a:srgbClr val="FFFFFF"/>
                  </a:solidFill>
                  <a:latin typeface="Century Gothic Paneuropean Bold"/>
                  <a:ea typeface="Century Gothic Paneuropean Bold"/>
                  <a:cs typeface="Century Gothic Paneuropean Bold"/>
                  <a:sym typeface="Century Gothic Paneuropean Bold"/>
                </a:rPr>
                <a:t>3</a:t>
              </a:r>
            </a:p>
          </p:txBody>
        </p:sp>
        <p:sp>
          <p:nvSpPr>
            <p:cNvPr name="TextBox 18" id="18"/>
            <p:cNvSpPr txBox="true"/>
            <p:nvPr/>
          </p:nvSpPr>
          <p:spPr>
            <a:xfrm rot="0">
              <a:off x="402412" y="4011434"/>
              <a:ext cx="410407" cy="947213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6057"/>
                </a:lnSpc>
                <a:spcBef>
                  <a:spcPct val="0"/>
                </a:spcBef>
              </a:pPr>
              <a:r>
                <a:rPr lang="en-US" b="true" sz="4326">
                  <a:solidFill>
                    <a:srgbClr val="FFFFFF"/>
                  </a:solidFill>
                  <a:latin typeface="Century Gothic Paneuropean Bold"/>
                  <a:ea typeface="Century Gothic Paneuropean Bold"/>
                  <a:cs typeface="Century Gothic Paneuropean Bold"/>
                  <a:sym typeface="Century Gothic Paneuropean Bold"/>
                </a:rPr>
                <a:t>4</a:t>
              </a:r>
            </a:p>
          </p:txBody>
        </p:sp>
        <p:sp>
          <p:nvSpPr>
            <p:cNvPr name="TextBox 19" id="19"/>
            <p:cNvSpPr txBox="true"/>
            <p:nvPr/>
          </p:nvSpPr>
          <p:spPr>
            <a:xfrm rot="0">
              <a:off x="367863" y="7904253"/>
              <a:ext cx="410407" cy="947213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6057"/>
                </a:lnSpc>
                <a:spcBef>
                  <a:spcPct val="0"/>
                </a:spcBef>
              </a:pPr>
              <a:r>
                <a:rPr lang="en-US" b="true" sz="4326">
                  <a:solidFill>
                    <a:srgbClr val="FFFFFF"/>
                  </a:solidFill>
                  <a:latin typeface="Century Gothic Paneuropean Bold"/>
                  <a:ea typeface="Century Gothic Paneuropean Bold"/>
                  <a:cs typeface="Century Gothic Paneuropean Bold"/>
                  <a:sym typeface="Century Gothic Paneuropean Bold"/>
                </a:rPr>
                <a:t>7</a:t>
              </a:r>
            </a:p>
          </p:txBody>
        </p:sp>
      </p:grpSp>
      <p:grpSp>
        <p:nvGrpSpPr>
          <p:cNvPr name="Group 20" id="20"/>
          <p:cNvGrpSpPr/>
          <p:nvPr/>
        </p:nvGrpSpPr>
        <p:grpSpPr>
          <a:xfrm rot="0">
            <a:off x="10770914" y="-2081064"/>
            <a:ext cx="5152332" cy="6917467"/>
            <a:chOff x="0" y="0"/>
            <a:chExt cx="6869776" cy="9223290"/>
          </a:xfrm>
        </p:grpSpPr>
        <p:sp>
          <p:nvSpPr>
            <p:cNvPr name="Freeform 21" id="21"/>
            <p:cNvSpPr/>
            <p:nvPr/>
          </p:nvSpPr>
          <p:spPr>
            <a:xfrm flipH="false" flipV="false" rot="0">
              <a:off x="18791" y="5108419"/>
              <a:ext cx="6850985" cy="2695903"/>
            </a:xfrm>
            <a:custGeom>
              <a:avLst/>
              <a:gdLst/>
              <a:ahLst/>
              <a:cxnLst/>
              <a:rect r="r" b="b" t="t" l="l"/>
              <a:pathLst>
                <a:path h="2695903" w="6850985">
                  <a:moveTo>
                    <a:pt x="0" y="0"/>
                  </a:moveTo>
                  <a:lnTo>
                    <a:pt x="6850985" y="0"/>
                  </a:lnTo>
                  <a:lnTo>
                    <a:pt x="6850985" y="2695903"/>
                  </a:lnTo>
                  <a:lnTo>
                    <a:pt x="0" y="269590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l="-137" t="-193847" r="0" b="0"/>
              </a:stretch>
            </a:blipFill>
          </p:spPr>
        </p:sp>
        <p:sp>
          <p:nvSpPr>
            <p:cNvPr name="Freeform 22" id="22"/>
            <p:cNvSpPr/>
            <p:nvPr/>
          </p:nvSpPr>
          <p:spPr>
            <a:xfrm flipH="false" flipV="false" rot="0">
              <a:off x="0" y="7916897"/>
              <a:ext cx="6860380" cy="1306393"/>
            </a:xfrm>
            <a:custGeom>
              <a:avLst/>
              <a:gdLst/>
              <a:ahLst/>
              <a:cxnLst/>
              <a:rect r="r" b="b" t="t" l="l"/>
              <a:pathLst>
                <a:path h="1306393" w="6860380">
                  <a:moveTo>
                    <a:pt x="0" y="0"/>
                  </a:moveTo>
                  <a:lnTo>
                    <a:pt x="6860380" y="0"/>
                  </a:lnTo>
                  <a:lnTo>
                    <a:pt x="6860380" y="1306393"/>
                  </a:lnTo>
                  <a:lnTo>
                    <a:pt x="0" y="13063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l="0" t="0" r="0" b="-506390"/>
              </a:stretch>
            </a:blipFill>
          </p:spPr>
        </p:sp>
        <p:sp>
          <p:nvSpPr>
            <p:cNvPr name="TextBox 23" id="23"/>
            <p:cNvSpPr txBox="true"/>
            <p:nvPr/>
          </p:nvSpPr>
          <p:spPr>
            <a:xfrm rot="0">
              <a:off x="1746564" y="278107"/>
              <a:ext cx="3386045" cy="43115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773"/>
                </a:lnSpc>
              </a:pPr>
              <a:r>
                <a:rPr lang="en-US" sz="1981">
                  <a:solidFill>
                    <a:srgbClr val="FFFFFF"/>
                  </a:solidFill>
                  <a:latin typeface="Century Gothic Paneuropean"/>
                  <a:ea typeface="Century Gothic Paneuropean"/>
                  <a:cs typeface="Century Gothic Paneuropean"/>
                  <a:sym typeface="Century Gothic Paneuropean"/>
                </a:rPr>
                <a:t>Educação Física</a:t>
              </a:r>
            </a:p>
          </p:txBody>
        </p:sp>
        <p:sp>
          <p:nvSpPr>
            <p:cNvPr name="TextBox 24" id="24"/>
            <p:cNvSpPr txBox="true"/>
            <p:nvPr/>
          </p:nvSpPr>
          <p:spPr>
            <a:xfrm rot="0">
              <a:off x="1926101" y="2845231"/>
              <a:ext cx="3026970" cy="49825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773"/>
                </a:lnSpc>
              </a:pPr>
              <a:r>
                <a:rPr lang="en-US" sz="1981">
                  <a:solidFill>
                    <a:srgbClr val="FFFFFF"/>
                  </a:solidFill>
                  <a:latin typeface="Century Gothic Paneuropean"/>
                  <a:ea typeface="Century Gothic Paneuropean"/>
                  <a:cs typeface="Century Gothic Paneuropean"/>
                  <a:sym typeface="Century Gothic Paneuropean"/>
                </a:rPr>
                <a:t> Santa Mônica</a:t>
              </a:r>
            </a:p>
          </p:txBody>
        </p:sp>
        <p:sp>
          <p:nvSpPr>
            <p:cNvPr name="TextBox 25" id="25"/>
            <p:cNvSpPr txBox="true"/>
            <p:nvPr/>
          </p:nvSpPr>
          <p:spPr>
            <a:xfrm rot="0">
              <a:off x="2092664" y="4228390"/>
              <a:ext cx="2693842" cy="49825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773"/>
                </a:lnSpc>
              </a:pPr>
              <a:r>
                <a:rPr lang="en-US" sz="1981">
                  <a:solidFill>
                    <a:srgbClr val="FFFFFF"/>
                  </a:solidFill>
                  <a:latin typeface="Century Gothic Paneuropean"/>
                  <a:ea typeface="Century Gothic Paneuropean"/>
                  <a:cs typeface="Century Gothic Paneuropean"/>
                  <a:sym typeface="Century Gothic Paneuropean"/>
                </a:rPr>
                <a:t>Umuarama</a:t>
              </a:r>
            </a:p>
          </p:txBody>
        </p:sp>
        <p:sp>
          <p:nvSpPr>
            <p:cNvPr name="TextBox 26" id="26"/>
            <p:cNvSpPr txBox="true"/>
            <p:nvPr/>
          </p:nvSpPr>
          <p:spPr>
            <a:xfrm rot="0">
              <a:off x="1785746" y="5611550"/>
              <a:ext cx="3307677" cy="49825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773"/>
                </a:lnSpc>
              </a:pPr>
              <a:r>
                <a:rPr lang="en-US" sz="1981">
                  <a:solidFill>
                    <a:srgbClr val="FFFFFF"/>
                  </a:solidFill>
                  <a:latin typeface="Century Gothic Paneuropean"/>
                  <a:ea typeface="Century Gothic Paneuropean"/>
                  <a:cs typeface="Century Gothic Paneuropean"/>
                  <a:sym typeface="Century Gothic Paneuropean"/>
                </a:rPr>
                <a:t> Monte Carmelo</a:t>
              </a:r>
            </a:p>
          </p:txBody>
        </p:sp>
        <p:sp>
          <p:nvSpPr>
            <p:cNvPr name="TextBox 27" id="27"/>
            <p:cNvSpPr txBox="true"/>
            <p:nvPr/>
          </p:nvSpPr>
          <p:spPr>
            <a:xfrm rot="0">
              <a:off x="1814972" y="6936718"/>
              <a:ext cx="3249228" cy="43115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773"/>
                </a:lnSpc>
              </a:pPr>
              <a:r>
                <a:rPr lang="en-US" sz="1981">
                  <a:solidFill>
                    <a:srgbClr val="FFFFFF"/>
                  </a:solidFill>
                  <a:latin typeface="Century Gothic Paneuropean"/>
                  <a:ea typeface="Century Gothic Paneuropean"/>
                  <a:cs typeface="Century Gothic Paneuropean"/>
                  <a:sym typeface="Century Gothic Paneuropean"/>
                </a:rPr>
                <a:t> Patos de Minas</a:t>
              </a:r>
            </a:p>
          </p:txBody>
        </p:sp>
        <p:sp>
          <p:nvSpPr>
            <p:cNvPr name="TextBox 28" id="28"/>
            <p:cNvSpPr txBox="true"/>
            <p:nvPr/>
          </p:nvSpPr>
          <p:spPr>
            <a:xfrm rot="0">
              <a:off x="2417403" y="8178014"/>
              <a:ext cx="2044364" cy="49825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773"/>
                </a:lnSpc>
              </a:pPr>
              <a:r>
                <a:rPr lang="en-US" sz="1981">
                  <a:solidFill>
                    <a:srgbClr val="FFFFFF"/>
                  </a:solidFill>
                  <a:latin typeface="Century Gothic Paneuropean"/>
                  <a:ea typeface="Century Gothic Paneuropean"/>
                  <a:cs typeface="Century Gothic Paneuropean"/>
                  <a:sym typeface="Century Gothic Paneuropean"/>
                </a:rPr>
                <a:t> Pontal</a:t>
              </a:r>
            </a:p>
          </p:txBody>
        </p:sp>
        <p:sp>
          <p:nvSpPr>
            <p:cNvPr name="TextBox 29" id="29"/>
            <p:cNvSpPr txBox="true"/>
            <p:nvPr/>
          </p:nvSpPr>
          <p:spPr>
            <a:xfrm rot="0">
              <a:off x="419058" y="-85725"/>
              <a:ext cx="417801" cy="97243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6166"/>
                </a:lnSpc>
                <a:spcBef>
                  <a:spcPct val="0"/>
                </a:spcBef>
              </a:pPr>
              <a:r>
                <a:rPr lang="en-US" b="true" sz="4404">
                  <a:solidFill>
                    <a:srgbClr val="FFFFFF"/>
                  </a:solidFill>
                  <a:latin typeface="Century Gothic Paneuropean Bold"/>
                  <a:ea typeface="Century Gothic Paneuropean Bold"/>
                  <a:cs typeface="Century Gothic Paneuropean Bold"/>
                  <a:sym typeface="Century Gothic Paneuropean Bold"/>
                </a:rPr>
                <a:t>1</a:t>
              </a:r>
            </a:p>
          </p:txBody>
        </p:sp>
        <p:sp>
          <p:nvSpPr>
            <p:cNvPr name="TextBox 30" id="30"/>
            <p:cNvSpPr txBox="true"/>
            <p:nvPr/>
          </p:nvSpPr>
          <p:spPr>
            <a:xfrm rot="0">
              <a:off x="419058" y="1257880"/>
              <a:ext cx="417801" cy="97243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6166"/>
                </a:lnSpc>
                <a:spcBef>
                  <a:spcPct val="0"/>
                </a:spcBef>
              </a:pPr>
              <a:r>
                <a:rPr lang="en-US" b="true" sz="4404">
                  <a:solidFill>
                    <a:srgbClr val="FFFFFF"/>
                  </a:solidFill>
                  <a:latin typeface="Century Gothic Paneuropean Bold"/>
                  <a:ea typeface="Century Gothic Paneuropean Bold"/>
                  <a:cs typeface="Century Gothic Paneuropean Bold"/>
                  <a:sym typeface="Century Gothic Paneuropean Bold"/>
                </a:rPr>
                <a:t>2</a:t>
              </a:r>
            </a:p>
          </p:txBody>
        </p:sp>
        <p:sp>
          <p:nvSpPr>
            <p:cNvPr name="TextBox 31" id="31"/>
            <p:cNvSpPr txBox="true"/>
            <p:nvPr/>
          </p:nvSpPr>
          <p:spPr>
            <a:xfrm rot="0">
              <a:off x="439451" y="2612833"/>
              <a:ext cx="417801" cy="97243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6166"/>
                </a:lnSpc>
                <a:spcBef>
                  <a:spcPct val="0"/>
                </a:spcBef>
              </a:pPr>
              <a:r>
                <a:rPr lang="en-US" b="true" sz="4404">
                  <a:solidFill>
                    <a:srgbClr val="FFFFFF"/>
                  </a:solidFill>
                  <a:latin typeface="Century Gothic Paneuropean Bold"/>
                  <a:ea typeface="Century Gothic Paneuropean Bold"/>
                  <a:cs typeface="Century Gothic Paneuropean Bold"/>
                  <a:sym typeface="Century Gothic Paneuropean Bold"/>
                </a:rPr>
                <a:t>3</a:t>
              </a:r>
            </a:p>
          </p:txBody>
        </p:sp>
        <p:sp>
          <p:nvSpPr>
            <p:cNvPr name="TextBox 32" id="32"/>
            <p:cNvSpPr txBox="true"/>
            <p:nvPr/>
          </p:nvSpPr>
          <p:spPr>
            <a:xfrm rot="0">
              <a:off x="419058" y="3958035"/>
              <a:ext cx="417801" cy="97243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6166"/>
                </a:lnSpc>
                <a:spcBef>
                  <a:spcPct val="0"/>
                </a:spcBef>
              </a:pPr>
              <a:r>
                <a:rPr lang="en-US" b="true" sz="4404">
                  <a:solidFill>
                    <a:srgbClr val="FFFFFF"/>
                  </a:solidFill>
                  <a:latin typeface="Century Gothic Paneuropean Bold"/>
                  <a:ea typeface="Century Gothic Paneuropean Bold"/>
                  <a:cs typeface="Century Gothic Paneuropean Bold"/>
                  <a:sym typeface="Century Gothic Paneuropean Bold"/>
                </a:rPr>
                <a:t>4</a:t>
              </a:r>
            </a:p>
          </p:txBody>
        </p:sp>
        <p:sp>
          <p:nvSpPr>
            <p:cNvPr name="TextBox 33" id="33"/>
            <p:cNvSpPr txBox="true"/>
            <p:nvPr/>
          </p:nvSpPr>
          <p:spPr>
            <a:xfrm rot="0">
              <a:off x="419058" y="5303236"/>
              <a:ext cx="417801" cy="97243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6166"/>
                </a:lnSpc>
                <a:spcBef>
                  <a:spcPct val="0"/>
                </a:spcBef>
              </a:pPr>
              <a:r>
                <a:rPr lang="en-US" b="true" sz="4404">
                  <a:solidFill>
                    <a:srgbClr val="FFFFFF"/>
                  </a:solidFill>
                  <a:latin typeface="Century Gothic Paneuropean Bold"/>
                  <a:ea typeface="Century Gothic Paneuropean Bold"/>
                  <a:cs typeface="Century Gothic Paneuropean Bold"/>
                  <a:sym typeface="Century Gothic Paneuropean Bold"/>
                </a:rPr>
                <a:t>5</a:t>
              </a:r>
            </a:p>
          </p:txBody>
        </p:sp>
        <p:sp>
          <p:nvSpPr>
            <p:cNvPr name="TextBox 34" id="34"/>
            <p:cNvSpPr txBox="true"/>
            <p:nvPr/>
          </p:nvSpPr>
          <p:spPr>
            <a:xfrm rot="0">
              <a:off x="383886" y="6648438"/>
              <a:ext cx="417801" cy="97243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6166"/>
                </a:lnSpc>
                <a:spcBef>
                  <a:spcPct val="0"/>
                </a:spcBef>
              </a:pPr>
              <a:r>
                <a:rPr lang="en-US" b="true" sz="4404">
                  <a:solidFill>
                    <a:srgbClr val="FFFFFF"/>
                  </a:solidFill>
                  <a:latin typeface="Century Gothic Paneuropean Bold"/>
                  <a:ea typeface="Century Gothic Paneuropean Bold"/>
                  <a:cs typeface="Century Gothic Paneuropean Bold"/>
                  <a:sym typeface="Century Gothic Paneuropean Bold"/>
                </a:rPr>
                <a:t>6</a:t>
              </a:r>
            </a:p>
          </p:txBody>
        </p:sp>
        <p:sp>
          <p:nvSpPr>
            <p:cNvPr name="TextBox 35" id="35"/>
            <p:cNvSpPr txBox="true"/>
            <p:nvPr/>
          </p:nvSpPr>
          <p:spPr>
            <a:xfrm rot="0">
              <a:off x="383886" y="7988085"/>
              <a:ext cx="417801" cy="97243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6166"/>
                </a:lnSpc>
                <a:spcBef>
                  <a:spcPct val="0"/>
                </a:spcBef>
              </a:pPr>
              <a:r>
                <a:rPr lang="en-US" b="true" sz="4404">
                  <a:solidFill>
                    <a:srgbClr val="FFFFFF"/>
                  </a:solidFill>
                  <a:latin typeface="Century Gothic Paneuropean Bold"/>
                  <a:ea typeface="Century Gothic Paneuropean Bold"/>
                  <a:cs typeface="Century Gothic Paneuropean Bold"/>
                  <a:sym typeface="Century Gothic Paneuropean Bold"/>
                </a:rPr>
                <a:t>7</a:t>
              </a:r>
            </a:p>
          </p:txBody>
        </p:sp>
      </p:grpSp>
      <p:sp>
        <p:nvSpPr>
          <p:cNvPr name="Freeform 36" id="36"/>
          <p:cNvSpPr/>
          <p:nvPr/>
        </p:nvSpPr>
        <p:spPr>
          <a:xfrm flipH="false" flipV="false" rot="0">
            <a:off x="5628099" y="5436479"/>
            <a:ext cx="8794327" cy="4584043"/>
          </a:xfrm>
          <a:custGeom>
            <a:avLst/>
            <a:gdLst/>
            <a:ahLst/>
            <a:cxnLst/>
            <a:rect r="r" b="b" t="t" l="l"/>
            <a:pathLst>
              <a:path h="4584043" w="8794327">
                <a:moveTo>
                  <a:pt x="0" y="0"/>
                </a:moveTo>
                <a:lnTo>
                  <a:pt x="8794326" y="0"/>
                </a:lnTo>
                <a:lnTo>
                  <a:pt x="8794326" y="4584043"/>
                </a:lnTo>
                <a:lnTo>
                  <a:pt x="0" y="458404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4952158" y="9142695"/>
            <a:ext cx="3112038" cy="910271"/>
            <a:chOff x="0" y="0"/>
            <a:chExt cx="4149384" cy="1213694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4149344" cy="1213739"/>
            </a:xfrm>
            <a:custGeom>
              <a:avLst/>
              <a:gdLst/>
              <a:ahLst/>
              <a:cxnLst/>
              <a:rect r="r" b="b" t="t" l="l"/>
              <a:pathLst>
                <a:path h="1213739" w="4149344">
                  <a:moveTo>
                    <a:pt x="0" y="0"/>
                  </a:moveTo>
                  <a:lnTo>
                    <a:pt x="4149344" y="0"/>
                  </a:lnTo>
                  <a:lnTo>
                    <a:pt x="4149344" y="1213739"/>
                  </a:lnTo>
                  <a:lnTo>
                    <a:pt x="0" y="121373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-41" t="0" r="-42" b="3"/>
              </a:stretch>
            </a:blipFill>
          </p:spPr>
        </p:sp>
      </p:grpSp>
      <p:sp>
        <p:nvSpPr>
          <p:cNvPr name="Freeform 4" id="4"/>
          <p:cNvSpPr/>
          <p:nvPr/>
        </p:nvSpPr>
        <p:spPr>
          <a:xfrm flipH="false" flipV="false" rot="0">
            <a:off x="6649527" y="2198019"/>
            <a:ext cx="6571821" cy="1634740"/>
          </a:xfrm>
          <a:custGeom>
            <a:avLst/>
            <a:gdLst/>
            <a:ahLst/>
            <a:cxnLst/>
            <a:rect r="r" b="b" t="t" l="l"/>
            <a:pathLst>
              <a:path h="1634740" w="6571821">
                <a:moveTo>
                  <a:pt x="0" y="0"/>
                </a:moveTo>
                <a:lnTo>
                  <a:pt x="6571821" y="0"/>
                </a:lnTo>
                <a:lnTo>
                  <a:pt x="6571821" y="1634741"/>
                </a:lnTo>
                <a:lnTo>
                  <a:pt x="0" y="163474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-396" r="0" b="-396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8344823" y="2529740"/>
            <a:ext cx="4100423" cy="96488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779"/>
              </a:lnSpc>
            </a:pPr>
            <a:r>
              <a:rPr lang="en-US" sz="2700" b="true">
                <a:solidFill>
                  <a:srgbClr val="373372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Glória </a:t>
            </a:r>
          </a:p>
          <a:p>
            <a:pPr algn="ctr">
              <a:lnSpc>
                <a:spcPts val="3779"/>
              </a:lnSpc>
            </a:pPr>
            <a:r>
              <a:rPr lang="en-US" sz="2700" b="true">
                <a:solidFill>
                  <a:srgbClr val="373372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(685 hectares)</a:t>
            </a:r>
          </a:p>
        </p:txBody>
      </p:sp>
      <p:sp>
        <p:nvSpPr>
          <p:cNvPr name="Freeform 6" id="6"/>
          <p:cNvSpPr/>
          <p:nvPr/>
        </p:nvSpPr>
        <p:spPr>
          <a:xfrm flipH="false" flipV="false" rot="0">
            <a:off x="6649527" y="4018497"/>
            <a:ext cx="6571821" cy="1634740"/>
          </a:xfrm>
          <a:custGeom>
            <a:avLst/>
            <a:gdLst/>
            <a:ahLst/>
            <a:cxnLst/>
            <a:rect r="r" b="b" t="t" l="l"/>
            <a:pathLst>
              <a:path h="1634740" w="6571821">
                <a:moveTo>
                  <a:pt x="0" y="0"/>
                </a:moveTo>
                <a:lnTo>
                  <a:pt x="6571821" y="0"/>
                </a:lnTo>
                <a:lnTo>
                  <a:pt x="6571821" y="1634741"/>
                </a:lnTo>
                <a:lnTo>
                  <a:pt x="0" y="163474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-396" r="0" b="-396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8344823" y="4346282"/>
            <a:ext cx="4236175" cy="9315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779"/>
              </a:lnSpc>
            </a:pPr>
            <a:r>
              <a:rPr lang="en-US" sz="2700" b="true">
                <a:solidFill>
                  <a:srgbClr val="373372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Capim Branco</a:t>
            </a:r>
          </a:p>
          <a:p>
            <a:pPr algn="ctr">
              <a:lnSpc>
                <a:spcPts val="3779"/>
              </a:lnSpc>
            </a:pPr>
            <a:r>
              <a:rPr lang="en-US" sz="2700" b="true">
                <a:solidFill>
                  <a:srgbClr val="373372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 (373 hectares)</a:t>
            </a:r>
          </a:p>
        </p:txBody>
      </p:sp>
      <p:sp>
        <p:nvSpPr>
          <p:cNvPr name="Freeform 8" id="8"/>
          <p:cNvSpPr/>
          <p:nvPr/>
        </p:nvSpPr>
        <p:spPr>
          <a:xfrm flipH="false" flipV="false" rot="0">
            <a:off x="6649527" y="5838975"/>
            <a:ext cx="6571821" cy="1634740"/>
          </a:xfrm>
          <a:custGeom>
            <a:avLst/>
            <a:gdLst/>
            <a:ahLst/>
            <a:cxnLst/>
            <a:rect r="r" b="b" t="t" l="l"/>
            <a:pathLst>
              <a:path h="1634740" w="6571821">
                <a:moveTo>
                  <a:pt x="0" y="0"/>
                </a:moveTo>
                <a:lnTo>
                  <a:pt x="6571821" y="0"/>
                </a:lnTo>
                <a:lnTo>
                  <a:pt x="6571821" y="1634740"/>
                </a:lnTo>
                <a:lnTo>
                  <a:pt x="0" y="163474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-396" r="0" b="-396"/>
            </a:stretch>
          </a:blipFill>
        </p:spPr>
      </p:sp>
      <p:sp>
        <p:nvSpPr>
          <p:cNvPr name="TextBox 9" id="9"/>
          <p:cNvSpPr txBox="true"/>
          <p:nvPr/>
        </p:nvSpPr>
        <p:spPr>
          <a:xfrm rot="0">
            <a:off x="8344824" y="6167587"/>
            <a:ext cx="4236174" cy="9315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779"/>
              </a:lnSpc>
            </a:pPr>
            <a:r>
              <a:rPr lang="en-US" sz="2700" b="true">
                <a:solidFill>
                  <a:srgbClr val="373372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Água Limpa </a:t>
            </a:r>
          </a:p>
          <a:p>
            <a:pPr algn="ctr">
              <a:lnSpc>
                <a:spcPts val="3779"/>
              </a:lnSpc>
            </a:pPr>
            <a:r>
              <a:rPr lang="en-US" sz="2700" b="true">
                <a:solidFill>
                  <a:srgbClr val="373372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(670 hectares)</a:t>
            </a:r>
          </a:p>
        </p:txBody>
      </p:sp>
      <p:sp>
        <p:nvSpPr>
          <p:cNvPr name="Freeform 10" id="10"/>
          <p:cNvSpPr/>
          <p:nvPr/>
        </p:nvSpPr>
        <p:spPr>
          <a:xfrm flipH="false" flipV="false" rot="0">
            <a:off x="6649527" y="7659452"/>
            <a:ext cx="6571821" cy="1634740"/>
          </a:xfrm>
          <a:custGeom>
            <a:avLst/>
            <a:gdLst/>
            <a:ahLst/>
            <a:cxnLst/>
            <a:rect r="r" b="b" t="t" l="l"/>
            <a:pathLst>
              <a:path h="1634740" w="6571821">
                <a:moveTo>
                  <a:pt x="0" y="0"/>
                </a:moveTo>
                <a:lnTo>
                  <a:pt x="6571821" y="0"/>
                </a:lnTo>
                <a:lnTo>
                  <a:pt x="6571821" y="1634740"/>
                </a:lnTo>
                <a:lnTo>
                  <a:pt x="0" y="163474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-396" r="0" b="-396"/>
            </a:stretch>
          </a:blipFill>
        </p:spPr>
      </p:sp>
      <p:sp>
        <p:nvSpPr>
          <p:cNvPr name="TextBox 11" id="11"/>
          <p:cNvSpPr txBox="true"/>
          <p:nvPr/>
        </p:nvSpPr>
        <p:spPr>
          <a:xfrm rot="0">
            <a:off x="8344824" y="8034503"/>
            <a:ext cx="4378687" cy="132602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569"/>
              </a:lnSpc>
            </a:pPr>
            <a:r>
              <a:rPr lang="en-US" sz="2550" b="true">
                <a:solidFill>
                  <a:srgbClr val="373372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Reserva Ecológica do Panga (+400 hectares)</a:t>
            </a:r>
          </a:p>
          <a:p>
            <a:pPr algn="ctr">
              <a:lnSpc>
                <a:spcPts val="3569"/>
              </a:lnSpc>
            </a:pPr>
          </a:p>
        </p:txBody>
      </p:sp>
      <p:sp>
        <p:nvSpPr>
          <p:cNvPr name="TextBox 12" id="12"/>
          <p:cNvSpPr txBox="true"/>
          <p:nvPr/>
        </p:nvSpPr>
        <p:spPr>
          <a:xfrm rot="0">
            <a:off x="3295455" y="333360"/>
            <a:ext cx="9149791" cy="11029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9021"/>
              </a:lnSpc>
            </a:pPr>
            <a:r>
              <a:rPr lang="en-US" sz="6442">
                <a:solidFill>
                  <a:srgbClr val="373372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Instalações ao ar livre</a:t>
            </a:r>
          </a:p>
        </p:txBody>
      </p:sp>
      <p:grpSp>
        <p:nvGrpSpPr>
          <p:cNvPr name="Group 13" id="13"/>
          <p:cNvGrpSpPr/>
          <p:nvPr/>
        </p:nvGrpSpPr>
        <p:grpSpPr>
          <a:xfrm rot="0">
            <a:off x="0" y="15307"/>
            <a:ext cx="2840811" cy="10287000"/>
            <a:chOff x="0" y="0"/>
            <a:chExt cx="3787748" cy="13716000"/>
          </a:xfrm>
        </p:grpSpPr>
        <p:sp>
          <p:nvSpPr>
            <p:cNvPr name="Freeform 14" id="14"/>
            <p:cNvSpPr/>
            <p:nvPr/>
          </p:nvSpPr>
          <p:spPr>
            <a:xfrm flipH="false" flipV="false" rot="0">
              <a:off x="0" y="0"/>
              <a:ext cx="3787775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3787775">
                  <a:moveTo>
                    <a:pt x="0" y="0"/>
                  </a:moveTo>
                  <a:lnTo>
                    <a:pt x="3787775" y="0"/>
                  </a:lnTo>
                  <a:lnTo>
                    <a:pt x="3787775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-251062" t="0" r="-251062" b="0"/>
              </a:stretch>
            </a:blipFill>
          </p:spPr>
        </p:sp>
      </p:grp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18288000" cy="8266322"/>
            <a:chOff x="0" y="0"/>
            <a:chExt cx="24384000" cy="11021762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4384000" cy="11021822"/>
            </a:xfrm>
            <a:custGeom>
              <a:avLst/>
              <a:gdLst/>
              <a:ahLst/>
              <a:cxnLst/>
              <a:rect r="r" b="b" t="t" l="l"/>
              <a:pathLst>
                <a:path h="11021822" w="24384000">
                  <a:moveTo>
                    <a:pt x="0" y="0"/>
                  </a:moveTo>
                  <a:lnTo>
                    <a:pt x="24384000" y="0"/>
                  </a:lnTo>
                  <a:lnTo>
                    <a:pt x="24384000" y="11021822"/>
                  </a:lnTo>
                  <a:lnTo>
                    <a:pt x="0" y="1102182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0" t="-12222" r="0" b="-12221"/>
              </a:stretch>
            </a:blipFill>
          </p:spPr>
        </p:sp>
      </p:grpSp>
      <p:grpSp>
        <p:nvGrpSpPr>
          <p:cNvPr name="Group 4" id="4"/>
          <p:cNvGrpSpPr/>
          <p:nvPr/>
        </p:nvGrpSpPr>
        <p:grpSpPr>
          <a:xfrm rot="0">
            <a:off x="12203028" y="8389024"/>
            <a:ext cx="5943762" cy="1738551"/>
            <a:chOff x="0" y="0"/>
            <a:chExt cx="7925016" cy="2318068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7925054" cy="2318131"/>
            </a:xfrm>
            <a:custGeom>
              <a:avLst/>
              <a:gdLst/>
              <a:ahLst/>
              <a:cxnLst/>
              <a:rect r="r" b="b" t="t" l="l"/>
              <a:pathLst>
                <a:path h="2318131" w="7925054">
                  <a:moveTo>
                    <a:pt x="0" y="0"/>
                  </a:moveTo>
                  <a:lnTo>
                    <a:pt x="7925054" y="0"/>
                  </a:lnTo>
                  <a:lnTo>
                    <a:pt x="7925054" y="2318131"/>
                  </a:lnTo>
                  <a:lnTo>
                    <a:pt x="0" y="231813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41" t="0" r="-40" b="2"/>
              </a:stretch>
            </a:blipFill>
          </p:spPr>
        </p:sp>
      </p:grpSp>
      <p:sp>
        <p:nvSpPr>
          <p:cNvPr name="TextBox 6" id="6"/>
          <p:cNvSpPr txBox="true"/>
          <p:nvPr/>
        </p:nvSpPr>
        <p:spPr>
          <a:xfrm rot="0">
            <a:off x="264920" y="8678697"/>
            <a:ext cx="11540096" cy="104490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8559"/>
              </a:lnSpc>
            </a:pPr>
            <a:r>
              <a:rPr lang="en-US" sz="6114">
                <a:solidFill>
                  <a:srgbClr val="373372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Conheça nossa instituição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DAHE2tEdfd0</dc:identifier>
  <dcterms:modified xsi:type="dcterms:W3CDTF">2011-08-01T06:04:30Z</dcterms:modified>
  <cp:revision>1</cp:revision>
  <dc:title>bem vindos à ufu - abril/2026</dc:title>
</cp:coreProperties>
</file>