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embeddedFontLst>
    <p:embeddedFont>
      <p:font typeface="Mosse Thai Bold" charset="1" panose="00000500000000000000"/>
      <p:regular r:id="rId28"/>
    </p:embeddedFont>
    <p:embeddedFont>
      <p:font typeface="Mosse Thai" charset="1" panose="00000500000000000000"/>
      <p:regular r:id="rId29"/>
    </p:embeddedFont>
    <p:embeddedFont>
      <p:font typeface="Century Gothic Paneuropean" charset="1" panose="020B0502020202020204"/>
      <p:regular r:id="rId30"/>
    </p:embeddedFont>
    <p:embeddedFont>
      <p:font typeface="Calibri (MS)" charset="1" panose="020F0502020204030204"/>
      <p:regular r:id="rId31"/>
    </p:embeddedFont>
    <p:embeddedFont>
      <p:font typeface="Century Gothic Paneuropean Bold" charset="1" panose="020B0702020202020204"/>
      <p:regular r:id="rId32"/>
    </p:embeddedFont>
    <p:embeddedFont>
      <p:font typeface="Calibri (MS) Bold" charset="1" panose="020F0702030404030204"/>
      <p:regular r:id="rId33"/>
    </p:embeddedFont>
    <p:embeddedFont>
      <p:font typeface="Calibri (MS) Bold Italics" charset="1" panose="020F07020304040A0204"/>
      <p:regular r:id="rId34"/>
    </p:embeddedFont>
    <p:embeddedFont>
      <p:font typeface="Century Gothic Paneuropean Italics" charset="1" panose="020B0502020202090204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jpe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6.png" Type="http://schemas.openxmlformats.org/officeDocument/2006/relationships/image"/><Relationship Id="rId11" Target="../media/image57.svg" Type="http://schemas.openxmlformats.org/officeDocument/2006/relationships/image"/><Relationship Id="rId12" Target="../media/image58.png" Type="http://schemas.openxmlformats.org/officeDocument/2006/relationships/image"/><Relationship Id="rId13" Target="../media/image59.svg" Type="http://schemas.openxmlformats.org/officeDocument/2006/relationships/image"/><Relationship Id="rId14" Target="../media/image60.png" Type="http://schemas.openxmlformats.org/officeDocument/2006/relationships/image"/><Relationship Id="rId15" Target="../media/image61.svg" Type="http://schemas.openxmlformats.org/officeDocument/2006/relationships/image"/><Relationship Id="rId16" Target="../media/image62.png" Type="http://schemas.openxmlformats.org/officeDocument/2006/relationships/image"/><Relationship Id="rId17" Target="../media/image63.svg" Type="http://schemas.openxmlformats.org/officeDocument/2006/relationships/image"/><Relationship Id="rId2" Target="../media/image50.png" Type="http://schemas.openxmlformats.org/officeDocument/2006/relationships/image"/><Relationship Id="rId3" Target="../media/image51.svg" Type="http://schemas.openxmlformats.org/officeDocument/2006/relationships/image"/><Relationship Id="rId4" Target="../media/image37.jpeg" Type="http://schemas.openxmlformats.org/officeDocument/2006/relationships/image"/><Relationship Id="rId5" Target="../media/image22.jpeg" Type="http://schemas.openxmlformats.org/officeDocument/2006/relationships/image"/><Relationship Id="rId6" Target="../media/image52.png" Type="http://schemas.openxmlformats.org/officeDocument/2006/relationships/image"/><Relationship Id="rId7" Target="../media/image53.svg" Type="http://schemas.openxmlformats.org/officeDocument/2006/relationships/image"/><Relationship Id="rId8" Target="../media/image54.png" Type="http://schemas.openxmlformats.org/officeDocument/2006/relationships/image"/><Relationship Id="rId9" Target="../media/image5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8.png" Type="http://schemas.openxmlformats.org/officeDocument/2006/relationships/image"/><Relationship Id="rId11" Target="../media/image69.svg" Type="http://schemas.openxmlformats.org/officeDocument/2006/relationships/image"/><Relationship Id="rId12" Target="../media/image70.png" Type="http://schemas.openxmlformats.org/officeDocument/2006/relationships/image"/><Relationship Id="rId13" Target="../media/image71.svg" Type="http://schemas.openxmlformats.org/officeDocument/2006/relationships/image"/><Relationship Id="rId14" Target="../media/image72.png" Type="http://schemas.openxmlformats.org/officeDocument/2006/relationships/image"/><Relationship Id="rId15" Target="../media/image73.svg" Type="http://schemas.openxmlformats.org/officeDocument/2006/relationships/image"/><Relationship Id="rId16" Target="../media/image74.png" Type="http://schemas.openxmlformats.org/officeDocument/2006/relationships/image"/><Relationship Id="rId2" Target="../media/image50.png" Type="http://schemas.openxmlformats.org/officeDocument/2006/relationships/image"/><Relationship Id="rId3" Target="../media/image51.svg" Type="http://schemas.openxmlformats.org/officeDocument/2006/relationships/image"/><Relationship Id="rId4" Target="../media/image37.jpeg" Type="http://schemas.openxmlformats.org/officeDocument/2006/relationships/image"/><Relationship Id="rId5" Target="../media/image22.jpeg" Type="http://schemas.openxmlformats.org/officeDocument/2006/relationships/image"/><Relationship Id="rId6" Target="../media/image64.png" Type="http://schemas.openxmlformats.org/officeDocument/2006/relationships/image"/><Relationship Id="rId7" Target="../media/image65.svg" Type="http://schemas.openxmlformats.org/officeDocument/2006/relationships/image"/><Relationship Id="rId8" Target="../media/image66.png" Type="http://schemas.openxmlformats.org/officeDocument/2006/relationships/image"/><Relationship Id="rId9" Target="../media/image6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jpeg" Type="http://schemas.openxmlformats.org/officeDocument/2006/relationships/image"/><Relationship Id="rId3" Target="../media/image22.jpeg" Type="http://schemas.openxmlformats.org/officeDocument/2006/relationships/image"/><Relationship Id="rId4" Target="../media/image75.png" Type="http://schemas.openxmlformats.org/officeDocument/2006/relationships/image"/><Relationship Id="rId5" Target="../media/image76.svg" Type="http://schemas.openxmlformats.org/officeDocument/2006/relationships/image"/><Relationship Id="rId6" Target="../media/image77.png" Type="http://schemas.openxmlformats.org/officeDocument/2006/relationships/image"/><Relationship Id="rId7" Target="../media/image78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79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svg" Type="http://schemas.openxmlformats.org/officeDocument/2006/relationships/image"/><Relationship Id="rId11" Target="../media/image82.png" Type="http://schemas.openxmlformats.org/officeDocument/2006/relationships/image"/><Relationship Id="rId12" Target="../media/image83.svg" Type="http://schemas.openxmlformats.org/officeDocument/2006/relationships/image"/><Relationship Id="rId13" Target="../media/image84.jpeg" Type="http://schemas.openxmlformats.org/officeDocument/2006/relationships/image"/><Relationship Id="rId2" Target="../media/image22.jpeg" Type="http://schemas.openxmlformats.org/officeDocument/2006/relationships/image"/><Relationship Id="rId3" Target="../media/image80.png" Type="http://schemas.openxmlformats.org/officeDocument/2006/relationships/image"/><Relationship Id="rId4" Target="../media/image81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42.png" Type="http://schemas.openxmlformats.org/officeDocument/2006/relationships/image"/><Relationship Id="rId8" Target="../media/image43.sv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1.svg" Type="http://schemas.openxmlformats.org/officeDocument/2006/relationships/image"/><Relationship Id="rId11" Target="../media/image92.png" Type="http://schemas.openxmlformats.org/officeDocument/2006/relationships/image"/><Relationship Id="rId12" Target="../media/image93.png" Type="http://schemas.openxmlformats.org/officeDocument/2006/relationships/image"/><Relationship Id="rId13" Target="../media/image94.svg" Type="http://schemas.openxmlformats.org/officeDocument/2006/relationships/image"/><Relationship Id="rId14" Target="../media/image95.png" Type="http://schemas.openxmlformats.org/officeDocument/2006/relationships/image"/><Relationship Id="rId15" Target="../media/image96.png" Type="http://schemas.openxmlformats.org/officeDocument/2006/relationships/image"/><Relationship Id="rId16" Target="../media/image97.svg" Type="http://schemas.openxmlformats.org/officeDocument/2006/relationships/image"/><Relationship Id="rId17" Target="../media/image98.png" Type="http://schemas.openxmlformats.org/officeDocument/2006/relationships/image"/><Relationship Id="rId18" Target="../media/image99.png" Type="http://schemas.openxmlformats.org/officeDocument/2006/relationships/image"/><Relationship Id="rId19" Target="../media/image100.png" Type="http://schemas.openxmlformats.org/officeDocument/2006/relationships/image"/><Relationship Id="rId2" Target="../media/image84.jpeg" Type="http://schemas.openxmlformats.org/officeDocument/2006/relationships/image"/><Relationship Id="rId3" Target="../media/image85.png" Type="http://schemas.openxmlformats.org/officeDocument/2006/relationships/image"/><Relationship Id="rId4" Target="../media/image86.svg" Type="http://schemas.openxmlformats.org/officeDocument/2006/relationships/image"/><Relationship Id="rId5" Target="../media/image22.jpeg" Type="http://schemas.openxmlformats.org/officeDocument/2006/relationships/image"/><Relationship Id="rId6" Target="../media/image87.png" Type="http://schemas.openxmlformats.org/officeDocument/2006/relationships/image"/><Relationship Id="rId7" Target="../media/image88.svg" Type="http://schemas.openxmlformats.org/officeDocument/2006/relationships/image"/><Relationship Id="rId8" Target="../media/image89.png" Type="http://schemas.openxmlformats.org/officeDocument/2006/relationships/image"/><Relationship Id="rId9" Target="../media/image9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9.png" Type="http://schemas.openxmlformats.org/officeDocument/2006/relationships/image"/><Relationship Id="rId11" Target="../media/image110.svg" Type="http://schemas.openxmlformats.org/officeDocument/2006/relationships/image"/><Relationship Id="rId12" Target="../media/image111.png" Type="http://schemas.openxmlformats.org/officeDocument/2006/relationships/image"/><Relationship Id="rId13" Target="../media/image112.svg" Type="http://schemas.openxmlformats.org/officeDocument/2006/relationships/image"/><Relationship Id="rId14" Target="../media/image113.png" Type="http://schemas.openxmlformats.org/officeDocument/2006/relationships/image"/><Relationship Id="rId15" Target="../media/image114.png" Type="http://schemas.openxmlformats.org/officeDocument/2006/relationships/image"/><Relationship Id="rId16" Target="../media/image115.png" Type="http://schemas.openxmlformats.org/officeDocument/2006/relationships/image"/><Relationship Id="rId17" Target="../media/image116.png" Type="http://schemas.openxmlformats.org/officeDocument/2006/relationships/image"/><Relationship Id="rId18" Target="../media/image117.png" Type="http://schemas.openxmlformats.org/officeDocument/2006/relationships/image"/><Relationship Id="rId19" Target="../media/image118.png" Type="http://schemas.openxmlformats.org/officeDocument/2006/relationships/image"/><Relationship Id="rId2" Target="../media/image101.png" Type="http://schemas.openxmlformats.org/officeDocument/2006/relationships/image"/><Relationship Id="rId20" Target="../media/image119.png" Type="http://schemas.openxmlformats.org/officeDocument/2006/relationships/image"/><Relationship Id="rId21" Target="../media/image22.jpeg" Type="http://schemas.openxmlformats.org/officeDocument/2006/relationships/image"/><Relationship Id="rId22" Target="../media/image120.png" Type="http://schemas.openxmlformats.org/officeDocument/2006/relationships/image"/><Relationship Id="rId23" Target="../media/image121.png" Type="http://schemas.openxmlformats.org/officeDocument/2006/relationships/image"/><Relationship Id="rId24" Target="../media/image122.svg" Type="http://schemas.openxmlformats.org/officeDocument/2006/relationships/image"/><Relationship Id="rId25" Target="../media/image84.jpeg" Type="http://schemas.openxmlformats.org/officeDocument/2006/relationships/image"/><Relationship Id="rId3" Target="../media/image102.svg" Type="http://schemas.openxmlformats.org/officeDocument/2006/relationships/image"/><Relationship Id="rId4" Target="../media/image103.png" Type="http://schemas.openxmlformats.org/officeDocument/2006/relationships/image"/><Relationship Id="rId5" Target="../media/image104.svg" Type="http://schemas.openxmlformats.org/officeDocument/2006/relationships/image"/><Relationship Id="rId6" Target="../media/image105.png" Type="http://schemas.openxmlformats.org/officeDocument/2006/relationships/image"/><Relationship Id="rId7" Target="../media/image106.svg" Type="http://schemas.openxmlformats.org/officeDocument/2006/relationships/image"/><Relationship Id="rId8" Target="../media/image107.png" Type="http://schemas.openxmlformats.org/officeDocument/2006/relationships/image"/><Relationship Id="rId9" Target="../media/image10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3.png" Type="http://schemas.openxmlformats.org/officeDocument/2006/relationships/image"/><Relationship Id="rId3" Target="../media/image124.svg" Type="http://schemas.openxmlformats.org/officeDocument/2006/relationships/image"/><Relationship Id="rId4" Target="../media/image22.jpeg" Type="http://schemas.openxmlformats.org/officeDocument/2006/relationships/image"/><Relationship Id="rId5" Target="../media/image84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125.png" Type="http://schemas.openxmlformats.org/officeDocument/2006/relationships/image"/><Relationship Id="rId4" Target="../media/image126.png" Type="http://schemas.openxmlformats.org/officeDocument/2006/relationships/image"/><Relationship Id="rId5" Target="../media/image127.png" Type="http://schemas.openxmlformats.org/officeDocument/2006/relationships/image"/><Relationship Id="rId6" Target="../media/image84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128.png" Type="http://schemas.openxmlformats.org/officeDocument/2006/relationships/image"/><Relationship Id="rId4" Target="../media/image84.jpeg" Type="http://schemas.openxmlformats.org/officeDocument/2006/relationships/image"/><Relationship Id="rId5" Target="../media/image12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0.png" Type="http://schemas.openxmlformats.org/officeDocument/2006/relationships/image"/><Relationship Id="rId3" Target="../media/image131.jpeg" Type="http://schemas.openxmlformats.org/officeDocument/2006/relationships/image"/><Relationship Id="rId4" Target="../media/image132.jpeg" Type="http://schemas.openxmlformats.org/officeDocument/2006/relationships/image"/><Relationship Id="rId5" Target="../media/image22.jpeg" Type="http://schemas.openxmlformats.org/officeDocument/2006/relationships/image"/><Relationship Id="rId6" Target="../media/image133.png" Type="http://schemas.openxmlformats.org/officeDocument/2006/relationships/image"/><Relationship Id="rId7" Target="../media/image84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84.jpeg" Type="http://schemas.openxmlformats.org/officeDocument/2006/relationships/image"/><Relationship Id="rId4" Target="https://dri.ufu.br" TargetMode="External" Type="http://schemas.openxmlformats.org/officeDocument/2006/relationships/hyperlink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7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Relationship Id="rId4" Target="https://youtu.be/BoeozkNWwHw?si=dB-l85EBoYeLOXFc" TargetMode="External" Type="http://schemas.openxmlformats.org/officeDocument/2006/relationships/hyperlink"/><Relationship Id="rId5" Target="../media/image24.jpeg" Type="http://schemas.openxmlformats.org/officeDocument/2006/relationships/image"/><Relationship Id="rId6" Target="https://youtu.be/BoeozkNWwHw?si=dB-l85EBoYeLOXFc" TargetMode="External" Type="http://schemas.openxmlformats.org/officeDocument/2006/relationships/video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5.png" Type="http://schemas.openxmlformats.org/officeDocument/2006/relationships/image"/><Relationship Id="rId4" Target="../media/image23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30.png" Type="http://schemas.openxmlformats.org/officeDocument/2006/relationships/image"/><Relationship Id="rId7" Target="../media/image22.jpeg" Type="http://schemas.openxmlformats.org/officeDocument/2006/relationships/image"/><Relationship Id="rId8" Target="../media/image23.jpe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2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jpeg" Type="http://schemas.openxmlformats.org/officeDocument/2006/relationships/image"/><Relationship Id="rId3" Target="../media/image2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svg" Type="http://schemas.openxmlformats.org/officeDocument/2006/relationships/image"/><Relationship Id="rId11" Target="../media/image44.png" Type="http://schemas.openxmlformats.org/officeDocument/2006/relationships/image"/><Relationship Id="rId12" Target="../media/image45.svg" Type="http://schemas.openxmlformats.org/officeDocument/2006/relationships/image"/><Relationship Id="rId13" Target="../media/image46.png" Type="http://schemas.openxmlformats.org/officeDocument/2006/relationships/image"/><Relationship Id="rId14" Target="../media/image47.svg" Type="http://schemas.openxmlformats.org/officeDocument/2006/relationships/image"/><Relationship Id="rId15" Target="../media/image48.png" Type="http://schemas.openxmlformats.org/officeDocument/2006/relationships/image"/><Relationship Id="rId16" Target="../media/image49.svg" Type="http://schemas.openxmlformats.org/officeDocument/2006/relationships/image"/><Relationship Id="rId2" Target="../media/image36.jpeg" Type="http://schemas.openxmlformats.org/officeDocument/2006/relationships/image"/><Relationship Id="rId3" Target="../media/image37.jpeg" Type="http://schemas.openxmlformats.org/officeDocument/2006/relationships/image"/><Relationship Id="rId4" Target="../media/image22.jpe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Relationship Id="rId9" Target="../media/image4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37.jpeg" Type="http://schemas.openxmlformats.org/officeDocument/2006/relationships/image"/><Relationship Id="rId4" Target="https://www.youtube.com/watch?v=LeZfGFKoql8" TargetMode="External" Type="http://schemas.openxmlformats.org/officeDocument/2006/relationships/hyperlink"/><Relationship Id="rId5" Target="../media/image24.jpeg" Type="http://schemas.openxmlformats.org/officeDocument/2006/relationships/image"/><Relationship Id="rId6" Target="https://www.youtube.com/watch?v=LeZfGFKoql8" TargetMode="External" Type="http://schemas.openxmlformats.org/officeDocument/2006/relationships/video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62375"/>
            <a:ext cx="18427030" cy="11079252"/>
            <a:chOff x="0" y="0"/>
            <a:chExt cx="24569374" cy="14772336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24569420" cy="14772387"/>
            </a:xfrm>
            <a:custGeom>
              <a:avLst/>
              <a:gdLst/>
              <a:ahLst/>
              <a:cxnLst/>
              <a:rect r="r" b="b" t="t" l="l"/>
              <a:pathLst>
                <a:path h="14772387" w="24569420">
                  <a:moveTo>
                    <a:pt x="24569420" y="0"/>
                  </a:moveTo>
                  <a:lnTo>
                    <a:pt x="0" y="0"/>
                  </a:lnTo>
                  <a:lnTo>
                    <a:pt x="0" y="14772387"/>
                  </a:lnTo>
                  <a:lnTo>
                    <a:pt x="24569420" y="14772387"/>
                  </a:lnTo>
                  <a:lnTo>
                    <a:pt x="24569420" y="0"/>
                  </a:lnTo>
                  <a:close/>
                </a:path>
              </a:pathLst>
            </a:custGeom>
            <a:blipFill>
              <a:blip r:embed="rId2">
                <a:alphaModFix amt="23000"/>
              </a:blip>
              <a:stretch>
                <a:fillRect l="0" t="-11" r="0" b="-1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774287" y="7507431"/>
            <a:ext cx="2126332" cy="2440052"/>
            <a:chOff x="0" y="0"/>
            <a:chExt cx="2835109" cy="325340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76200" y="76200"/>
              <a:ext cx="2556256" cy="2974594"/>
            </a:xfrm>
            <a:custGeom>
              <a:avLst/>
              <a:gdLst/>
              <a:ahLst/>
              <a:cxnLst/>
              <a:rect r="r" b="b" t="t" l="l"/>
              <a:pathLst>
                <a:path h="2974594" w="2556256">
                  <a:moveTo>
                    <a:pt x="1278128" y="0"/>
                  </a:moveTo>
                  <a:lnTo>
                    <a:pt x="2556256" y="743585"/>
                  </a:lnTo>
                  <a:lnTo>
                    <a:pt x="2556256" y="2230882"/>
                  </a:lnTo>
                  <a:lnTo>
                    <a:pt x="1278128" y="2974594"/>
                  </a:lnTo>
                  <a:lnTo>
                    <a:pt x="0" y="2230882"/>
                  </a:lnTo>
                  <a:lnTo>
                    <a:pt x="0" y="743585"/>
                  </a:lnTo>
                  <a:lnTo>
                    <a:pt x="1278128" y="0"/>
                  </a:lnTo>
                  <a:close/>
                </a:path>
              </a:pathLst>
            </a:custGeom>
            <a:blipFill>
              <a:blip r:embed="rId3"/>
              <a:stretch>
                <a:fillRect l="-76786" t="-2561" r="-14122" b="-6811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-3556"/>
              <a:ext cx="2708656" cy="3133979"/>
            </a:xfrm>
            <a:custGeom>
              <a:avLst/>
              <a:gdLst/>
              <a:ahLst/>
              <a:cxnLst/>
              <a:rect r="r" b="b" t="t" l="l"/>
              <a:pathLst>
                <a:path h="3133979" w="2708656">
                  <a:moveTo>
                    <a:pt x="1392682" y="13843"/>
                  </a:moveTo>
                  <a:lnTo>
                    <a:pt x="2670810" y="757555"/>
                  </a:lnTo>
                  <a:cubicBezTo>
                    <a:pt x="2694305" y="771144"/>
                    <a:pt x="2708656" y="796290"/>
                    <a:pt x="2708656" y="823468"/>
                  </a:cubicBezTo>
                  <a:lnTo>
                    <a:pt x="2708656" y="2310638"/>
                  </a:lnTo>
                  <a:cubicBezTo>
                    <a:pt x="2708656" y="2337816"/>
                    <a:pt x="2694178" y="2362835"/>
                    <a:pt x="2670810" y="2376551"/>
                  </a:cubicBezTo>
                  <a:lnTo>
                    <a:pt x="1392682" y="3120136"/>
                  </a:lnTo>
                  <a:cubicBezTo>
                    <a:pt x="1368933" y="3133979"/>
                    <a:pt x="1339723" y="3133979"/>
                    <a:pt x="1316101" y="3120136"/>
                  </a:cubicBezTo>
                  <a:lnTo>
                    <a:pt x="37846" y="2376551"/>
                  </a:lnTo>
                  <a:cubicBezTo>
                    <a:pt x="14478" y="2362835"/>
                    <a:pt x="0" y="2337816"/>
                    <a:pt x="0" y="2310638"/>
                  </a:cubicBezTo>
                  <a:lnTo>
                    <a:pt x="0" y="823341"/>
                  </a:lnTo>
                  <a:cubicBezTo>
                    <a:pt x="0" y="796163"/>
                    <a:pt x="14478" y="771144"/>
                    <a:pt x="37846" y="757428"/>
                  </a:cubicBezTo>
                  <a:lnTo>
                    <a:pt x="1315974" y="13843"/>
                  </a:lnTo>
                  <a:cubicBezTo>
                    <a:pt x="1339723" y="0"/>
                    <a:pt x="1368933" y="0"/>
                    <a:pt x="1392555" y="13843"/>
                  </a:cubicBezTo>
                  <a:moveTo>
                    <a:pt x="1315974" y="145542"/>
                  </a:moveTo>
                  <a:lnTo>
                    <a:pt x="1354328" y="79756"/>
                  </a:lnTo>
                  <a:lnTo>
                    <a:pt x="1392682" y="145669"/>
                  </a:lnTo>
                  <a:lnTo>
                    <a:pt x="114554" y="889254"/>
                  </a:lnTo>
                  <a:lnTo>
                    <a:pt x="76200" y="823341"/>
                  </a:lnTo>
                  <a:lnTo>
                    <a:pt x="152400" y="823341"/>
                  </a:lnTo>
                  <a:lnTo>
                    <a:pt x="152400" y="2310638"/>
                  </a:lnTo>
                  <a:lnTo>
                    <a:pt x="76200" y="2310638"/>
                  </a:lnTo>
                  <a:lnTo>
                    <a:pt x="114554" y="2244725"/>
                  </a:lnTo>
                  <a:lnTo>
                    <a:pt x="1392682" y="2988310"/>
                  </a:lnTo>
                  <a:lnTo>
                    <a:pt x="1354328" y="3054223"/>
                  </a:lnTo>
                  <a:lnTo>
                    <a:pt x="1315974" y="2988310"/>
                  </a:lnTo>
                  <a:lnTo>
                    <a:pt x="2594102" y="2244725"/>
                  </a:lnTo>
                  <a:lnTo>
                    <a:pt x="2632456" y="2310638"/>
                  </a:lnTo>
                  <a:lnTo>
                    <a:pt x="2556256" y="2310638"/>
                  </a:lnTo>
                  <a:lnTo>
                    <a:pt x="2556256" y="823341"/>
                  </a:lnTo>
                  <a:lnTo>
                    <a:pt x="2632456" y="823341"/>
                  </a:lnTo>
                  <a:lnTo>
                    <a:pt x="2594102" y="889254"/>
                  </a:lnTo>
                  <a:lnTo>
                    <a:pt x="1315974" y="145669"/>
                  </a:lnTo>
                  <a:close/>
                </a:path>
              </a:pathLst>
            </a:custGeom>
            <a:solidFill>
              <a:srgbClr val="373372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796044" y="8468542"/>
            <a:ext cx="5970459" cy="701529"/>
          </a:xfrm>
          <a:custGeom>
            <a:avLst/>
            <a:gdLst/>
            <a:ahLst/>
            <a:cxnLst/>
            <a:rect r="r" b="b" t="t" l="l"/>
            <a:pathLst>
              <a:path h="701529" w="5970459">
                <a:moveTo>
                  <a:pt x="0" y="0"/>
                </a:moveTo>
                <a:lnTo>
                  <a:pt x="5970459" y="0"/>
                </a:lnTo>
                <a:lnTo>
                  <a:pt x="5970459" y="701530"/>
                </a:lnTo>
                <a:lnTo>
                  <a:pt x="0" y="7015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579" r="0" b="-1579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79245" y="720226"/>
            <a:ext cx="10281912" cy="3886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64"/>
              </a:lnSpc>
            </a:pPr>
            <a:r>
              <a:rPr lang="en-US" b="true" sz="12804" spc="-254">
                <a:solidFill>
                  <a:srgbClr val="373372"/>
                </a:solidFill>
                <a:latin typeface="Mosse Thai Bold"/>
                <a:ea typeface="Mosse Thai Bold"/>
                <a:cs typeface="Mosse Thai Bold"/>
                <a:sym typeface="Mosse Thai Bold"/>
              </a:rPr>
              <a:t>BEM VINDOS À UFU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774287" y="5368376"/>
            <a:ext cx="2126332" cy="2440052"/>
            <a:chOff x="0" y="0"/>
            <a:chExt cx="2835109" cy="325340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76200" y="76200"/>
              <a:ext cx="2556256" cy="2974594"/>
            </a:xfrm>
            <a:custGeom>
              <a:avLst/>
              <a:gdLst/>
              <a:ahLst/>
              <a:cxnLst/>
              <a:rect r="r" b="b" t="t" l="l"/>
              <a:pathLst>
                <a:path h="2974594" w="2556256">
                  <a:moveTo>
                    <a:pt x="1278128" y="0"/>
                  </a:moveTo>
                  <a:lnTo>
                    <a:pt x="2556256" y="743585"/>
                  </a:lnTo>
                  <a:lnTo>
                    <a:pt x="2556256" y="2230882"/>
                  </a:lnTo>
                  <a:lnTo>
                    <a:pt x="1278128" y="2974594"/>
                  </a:lnTo>
                  <a:lnTo>
                    <a:pt x="0" y="2230882"/>
                  </a:lnTo>
                  <a:lnTo>
                    <a:pt x="0" y="743585"/>
                  </a:lnTo>
                  <a:lnTo>
                    <a:pt x="1278128" y="0"/>
                  </a:lnTo>
                  <a:close/>
                </a:path>
              </a:pathLst>
            </a:custGeom>
            <a:blipFill>
              <a:blip r:embed="rId6"/>
              <a:stretch>
                <a:fillRect l="-2980" t="-19474" r="-7927" b="-23724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-3556"/>
              <a:ext cx="2708656" cy="3133979"/>
            </a:xfrm>
            <a:custGeom>
              <a:avLst/>
              <a:gdLst/>
              <a:ahLst/>
              <a:cxnLst/>
              <a:rect r="r" b="b" t="t" l="l"/>
              <a:pathLst>
                <a:path h="3133979" w="2708656">
                  <a:moveTo>
                    <a:pt x="1392682" y="13843"/>
                  </a:moveTo>
                  <a:lnTo>
                    <a:pt x="2670810" y="757555"/>
                  </a:lnTo>
                  <a:cubicBezTo>
                    <a:pt x="2694305" y="771144"/>
                    <a:pt x="2708656" y="796290"/>
                    <a:pt x="2708656" y="823468"/>
                  </a:cubicBezTo>
                  <a:lnTo>
                    <a:pt x="2708656" y="2310638"/>
                  </a:lnTo>
                  <a:cubicBezTo>
                    <a:pt x="2708656" y="2337816"/>
                    <a:pt x="2694178" y="2362835"/>
                    <a:pt x="2670810" y="2376551"/>
                  </a:cubicBezTo>
                  <a:lnTo>
                    <a:pt x="1392682" y="3120136"/>
                  </a:lnTo>
                  <a:cubicBezTo>
                    <a:pt x="1368933" y="3133979"/>
                    <a:pt x="1339723" y="3133979"/>
                    <a:pt x="1316101" y="3120136"/>
                  </a:cubicBezTo>
                  <a:lnTo>
                    <a:pt x="37846" y="2376551"/>
                  </a:lnTo>
                  <a:cubicBezTo>
                    <a:pt x="14478" y="2362835"/>
                    <a:pt x="0" y="2337816"/>
                    <a:pt x="0" y="2310638"/>
                  </a:cubicBezTo>
                  <a:lnTo>
                    <a:pt x="0" y="823341"/>
                  </a:lnTo>
                  <a:cubicBezTo>
                    <a:pt x="0" y="796163"/>
                    <a:pt x="14478" y="771144"/>
                    <a:pt x="37846" y="757428"/>
                  </a:cubicBezTo>
                  <a:lnTo>
                    <a:pt x="1315974" y="13843"/>
                  </a:lnTo>
                  <a:cubicBezTo>
                    <a:pt x="1339723" y="0"/>
                    <a:pt x="1368933" y="0"/>
                    <a:pt x="1392555" y="13843"/>
                  </a:cubicBezTo>
                  <a:moveTo>
                    <a:pt x="1315974" y="145542"/>
                  </a:moveTo>
                  <a:lnTo>
                    <a:pt x="1354328" y="79756"/>
                  </a:lnTo>
                  <a:lnTo>
                    <a:pt x="1392682" y="145669"/>
                  </a:lnTo>
                  <a:lnTo>
                    <a:pt x="114554" y="889254"/>
                  </a:lnTo>
                  <a:lnTo>
                    <a:pt x="76200" y="823341"/>
                  </a:lnTo>
                  <a:lnTo>
                    <a:pt x="152400" y="823341"/>
                  </a:lnTo>
                  <a:lnTo>
                    <a:pt x="152400" y="2310638"/>
                  </a:lnTo>
                  <a:lnTo>
                    <a:pt x="76200" y="2310638"/>
                  </a:lnTo>
                  <a:lnTo>
                    <a:pt x="114554" y="2244725"/>
                  </a:lnTo>
                  <a:lnTo>
                    <a:pt x="1392682" y="2988310"/>
                  </a:lnTo>
                  <a:lnTo>
                    <a:pt x="1354328" y="3054223"/>
                  </a:lnTo>
                  <a:lnTo>
                    <a:pt x="1315974" y="2988310"/>
                  </a:lnTo>
                  <a:lnTo>
                    <a:pt x="2594102" y="2244725"/>
                  </a:lnTo>
                  <a:lnTo>
                    <a:pt x="2632456" y="2310638"/>
                  </a:lnTo>
                  <a:lnTo>
                    <a:pt x="2556256" y="2310638"/>
                  </a:lnTo>
                  <a:lnTo>
                    <a:pt x="2556256" y="823341"/>
                  </a:lnTo>
                  <a:lnTo>
                    <a:pt x="2632456" y="823341"/>
                  </a:lnTo>
                  <a:lnTo>
                    <a:pt x="2594102" y="889254"/>
                  </a:lnTo>
                  <a:lnTo>
                    <a:pt x="1315974" y="145669"/>
                  </a:lnTo>
                  <a:close/>
                </a:path>
              </a:pathLst>
            </a:custGeom>
            <a:solidFill>
              <a:srgbClr val="373372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3748995" y="6179187"/>
            <a:ext cx="5970459" cy="701529"/>
          </a:xfrm>
          <a:custGeom>
            <a:avLst/>
            <a:gdLst/>
            <a:ahLst/>
            <a:cxnLst/>
            <a:rect r="r" b="b" t="t" l="l"/>
            <a:pathLst>
              <a:path h="701529" w="5970459">
                <a:moveTo>
                  <a:pt x="0" y="0"/>
                </a:moveTo>
                <a:lnTo>
                  <a:pt x="5970459" y="0"/>
                </a:lnTo>
                <a:lnTo>
                  <a:pt x="5970459" y="701529"/>
                </a:lnTo>
                <a:lnTo>
                  <a:pt x="0" y="7015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1579" r="0" b="-1579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896370" y="6351189"/>
            <a:ext cx="5675710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Mosse Thai"/>
                <a:ea typeface="Mosse Thai"/>
                <a:cs typeface="Mosse Thai"/>
                <a:sym typeface="Mosse Thai"/>
              </a:rPr>
              <a:t>Prof. Dr. Carlos Henrique de Carvalho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997088" y="8628807"/>
            <a:ext cx="5722367" cy="3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FFFFFF"/>
                </a:solidFill>
                <a:latin typeface="Mosse Thai"/>
                <a:ea typeface="Mosse Thai"/>
                <a:cs typeface="Mosse Thai"/>
                <a:sym typeface="Mosse Thai"/>
              </a:rPr>
              <a:t>Profª. Dra. Catarina Machado Azeredo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3512855" y="-1558607"/>
            <a:ext cx="9319817" cy="8258207"/>
          </a:xfrm>
          <a:custGeom>
            <a:avLst/>
            <a:gdLst/>
            <a:ahLst/>
            <a:cxnLst/>
            <a:rect r="r" b="b" t="t" l="l"/>
            <a:pathLst>
              <a:path h="8258207" w="9319817">
                <a:moveTo>
                  <a:pt x="0" y="0"/>
                </a:moveTo>
                <a:lnTo>
                  <a:pt x="9319817" y="0"/>
                </a:lnTo>
                <a:lnTo>
                  <a:pt x="9319817" y="8258207"/>
                </a:lnTo>
                <a:lnTo>
                  <a:pt x="0" y="825820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8124449" y="2703469"/>
            <a:ext cx="17704122" cy="14653191"/>
          </a:xfrm>
          <a:custGeom>
            <a:avLst/>
            <a:gdLst/>
            <a:ahLst/>
            <a:cxnLst/>
            <a:rect r="r" b="b" t="t" l="l"/>
            <a:pathLst>
              <a:path h="14653191" w="17704122">
                <a:moveTo>
                  <a:pt x="0" y="0"/>
                </a:moveTo>
                <a:lnTo>
                  <a:pt x="17704122" y="0"/>
                </a:lnTo>
                <a:lnTo>
                  <a:pt x="17704122" y="14653191"/>
                </a:lnTo>
                <a:lnTo>
                  <a:pt x="0" y="146531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0861157" y="598683"/>
            <a:ext cx="8410615" cy="9398194"/>
          </a:xfrm>
          <a:custGeom>
            <a:avLst/>
            <a:gdLst/>
            <a:ahLst/>
            <a:cxnLst/>
            <a:rect r="r" b="b" t="t" l="l"/>
            <a:pathLst>
              <a:path h="9398194" w="8410615">
                <a:moveTo>
                  <a:pt x="0" y="0"/>
                </a:moveTo>
                <a:lnTo>
                  <a:pt x="8410615" y="0"/>
                </a:lnTo>
                <a:lnTo>
                  <a:pt x="8410615" y="9398194"/>
                </a:lnTo>
                <a:lnTo>
                  <a:pt x="0" y="93981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698768" y="6841847"/>
            <a:ext cx="8091757" cy="5024863"/>
          </a:xfrm>
          <a:custGeom>
            <a:avLst/>
            <a:gdLst/>
            <a:ahLst/>
            <a:cxnLst/>
            <a:rect r="r" b="b" t="t" l="l"/>
            <a:pathLst>
              <a:path h="5024863" w="8091757">
                <a:moveTo>
                  <a:pt x="0" y="0"/>
                </a:moveTo>
                <a:lnTo>
                  <a:pt x="8091757" y="0"/>
                </a:lnTo>
                <a:lnTo>
                  <a:pt x="8091757" y="5024863"/>
                </a:lnTo>
                <a:lnTo>
                  <a:pt x="0" y="50248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1868917">
            <a:off x="12457415" y="7504893"/>
            <a:ext cx="2481507" cy="117872"/>
            <a:chOff x="0" y="0"/>
            <a:chExt cx="3308676" cy="15716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308731" cy="157226"/>
            </a:xfrm>
            <a:custGeom>
              <a:avLst/>
              <a:gdLst/>
              <a:ahLst/>
              <a:cxnLst/>
              <a:rect r="r" b="b" t="t" l="l"/>
              <a:pathLst>
                <a:path h="157226" w="3308731">
                  <a:moveTo>
                    <a:pt x="0" y="0"/>
                  </a:moveTo>
                  <a:lnTo>
                    <a:pt x="3308731" y="0"/>
                  </a:lnTo>
                  <a:lnTo>
                    <a:pt x="3308731" y="157226"/>
                  </a:lnTo>
                  <a:lnTo>
                    <a:pt x="0" y="157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933" r="1" b="-892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-1901483">
            <a:off x="15284170" y="7477711"/>
            <a:ext cx="2481507" cy="117872"/>
            <a:chOff x="0" y="0"/>
            <a:chExt cx="3308676" cy="157163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308731" cy="157226"/>
            </a:xfrm>
            <a:custGeom>
              <a:avLst/>
              <a:gdLst/>
              <a:ahLst/>
              <a:cxnLst/>
              <a:rect r="r" b="b" t="t" l="l"/>
              <a:pathLst>
                <a:path h="157226" w="3308731">
                  <a:moveTo>
                    <a:pt x="0" y="0"/>
                  </a:moveTo>
                  <a:lnTo>
                    <a:pt x="3308731" y="0"/>
                  </a:lnTo>
                  <a:lnTo>
                    <a:pt x="3308731" y="157226"/>
                  </a:lnTo>
                  <a:lnTo>
                    <a:pt x="0" y="157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933" r="1" b="-892"/>
              </a:stretch>
            </a:blip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9577081" y="-100204"/>
            <a:ext cx="8274580" cy="2695336"/>
          </a:xfrm>
          <a:custGeom>
            <a:avLst/>
            <a:gdLst/>
            <a:ahLst/>
            <a:cxnLst/>
            <a:rect r="r" b="b" t="t" l="l"/>
            <a:pathLst>
              <a:path h="2695336" w="8274580">
                <a:moveTo>
                  <a:pt x="0" y="0"/>
                </a:moveTo>
                <a:lnTo>
                  <a:pt x="8274580" y="0"/>
                </a:lnTo>
                <a:lnTo>
                  <a:pt x="8274580" y="2695336"/>
                </a:lnTo>
                <a:lnTo>
                  <a:pt x="0" y="269533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2266664" y="2034141"/>
            <a:ext cx="5558197" cy="6527278"/>
          </a:xfrm>
          <a:custGeom>
            <a:avLst/>
            <a:gdLst/>
            <a:ahLst/>
            <a:cxnLst/>
            <a:rect r="r" b="b" t="t" l="l"/>
            <a:pathLst>
              <a:path h="6527278" w="5558197">
                <a:moveTo>
                  <a:pt x="0" y="0"/>
                </a:moveTo>
                <a:lnTo>
                  <a:pt x="5558197" y="0"/>
                </a:lnTo>
                <a:lnTo>
                  <a:pt x="5558197" y="6527278"/>
                </a:lnTo>
                <a:lnTo>
                  <a:pt x="0" y="652727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2563555" y="2383272"/>
            <a:ext cx="5005818" cy="5789629"/>
          </a:xfrm>
          <a:custGeom>
            <a:avLst/>
            <a:gdLst/>
            <a:ahLst/>
            <a:cxnLst/>
            <a:rect r="r" b="b" t="t" l="l"/>
            <a:pathLst>
              <a:path h="5789629" w="5005818">
                <a:moveTo>
                  <a:pt x="0" y="0"/>
                </a:moveTo>
                <a:lnTo>
                  <a:pt x="5005819" y="0"/>
                </a:lnTo>
                <a:lnTo>
                  <a:pt x="5005819" y="5789629"/>
                </a:lnTo>
                <a:lnTo>
                  <a:pt x="0" y="578962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6" id="26"/>
          <p:cNvGrpSpPr/>
          <p:nvPr/>
        </p:nvGrpSpPr>
        <p:grpSpPr>
          <a:xfrm rot="0">
            <a:off x="12563555" y="2794151"/>
            <a:ext cx="4967864" cy="4967864"/>
            <a:chOff x="0" y="0"/>
            <a:chExt cx="6623819" cy="662381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623812" cy="6623812"/>
            </a:xfrm>
            <a:custGeom>
              <a:avLst/>
              <a:gdLst/>
              <a:ahLst/>
              <a:cxnLst/>
              <a:rect r="r" b="b" t="t" l="l"/>
              <a:pathLst>
                <a:path h="6623812" w="6623812">
                  <a:moveTo>
                    <a:pt x="0" y="0"/>
                  </a:moveTo>
                  <a:lnTo>
                    <a:pt x="6623812" y="0"/>
                  </a:lnTo>
                  <a:lnTo>
                    <a:pt x="6623812" y="6623812"/>
                  </a:lnTo>
                  <a:lnTo>
                    <a:pt x="0" y="66238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0" t="0" r="0" b="0"/>
              </a:stretch>
            </a:blipFill>
          </p:spPr>
        </p:sp>
      </p:grpSp>
      <p:sp>
        <p:nvSpPr>
          <p:cNvPr name="TextBox 28" id="28"/>
          <p:cNvSpPr txBox="true"/>
          <p:nvPr/>
        </p:nvSpPr>
        <p:spPr>
          <a:xfrm rot="0">
            <a:off x="7459454" y="8135423"/>
            <a:ext cx="2307050" cy="333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66"/>
              </a:lnSpc>
            </a:pPr>
            <a:r>
              <a:rPr lang="en-US" sz="2740" spc="-54">
                <a:solidFill>
                  <a:srgbClr val="373372"/>
                </a:solidFill>
                <a:latin typeface="Mosse Thai"/>
                <a:ea typeface="Mosse Thai"/>
                <a:cs typeface="Mosse Thai"/>
                <a:sym typeface="Mosse Thai"/>
              </a:rPr>
              <a:t>VICE REITORA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8274800" y="5845648"/>
            <a:ext cx="1444654" cy="333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73"/>
              </a:lnSpc>
            </a:pPr>
            <a:r>
              <a:rPr lang="en-US" sz="2749" spc="-54">
                <a:solidFill>
                  <a:srgbClr val="373372"/>
                </a:solidFill>
                <a:latin typeface="Mosse Thai"/>
                <a:ea typeface="Mosse Thai"/>
                <a:cs typeface="Mosse Thai"/>
                <a:sym typeface="Mosse Thai"/>
              </a:rPr>
              <a:t>REITOR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17349" y="1916054"/>
            <a:ext cx="14885918" cy="7060340"/>
          </a:xfrm>
          <a:custGeom>
            <a:avLst/>
            <a:gdLst/>
            <a:ahLst/>
            <a:cxnLst/>
            <a:rect r="r" b="b" t="t" l="l"/>
            <a:pathLst>
              <a:path h="7060340" w="14885918">
                <a:moveTo>
                  <a:pt x="0" y="0"/>
                </a:moveTo>
                <a:lnTo>
                  <a:pt x="14885917" y="0"/>
                </a:lnTo>
                <a:lnTo>
                  <a:pt x="14885917" y="7060339"/>
                </a:lnTo>
                <a:lnTo>
                  <a:pt x="0" y="7060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5" r="0" b="-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2875088" cy="10287000"/>
            <a:chOff x="0" y="0"/>
            <a:chExt cx="383345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3349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833495">
                  <a:moveTo>
                    <a:pt x="0" y="0"/>
                  </a:moveTo>
                  <a:lnTo>
                    <a:pt x="3833495" y="0"/>
                  </a:lnTo>
                  <a:lnTo>
                    <a:pt x="383349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2923" t="0" r="-342922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" t="0" r="-42" b="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261941" y="2371034"/>
            <a:ext cx="547016" cy="544281"/>
          </a:xfrm>
          <a:custGeom>
            <a:avLst/>
            <a:gdLst/>
            <a:ahLst/>
            <a:cxnLst/>
            <a:rect r="r" b="b" t="t" l="l"/>
            <a:pathLst>
              <a:path h="544281" w="547016">
                <a:moveTo>
                  <a:pt x="0" y="0"/>
                </a:moveTo>
                <a:lnTo>
                  <a:pt x="547015" y="0"/>
                </a:lnTo>
                <a:lnTo>
                  <a:pt x="547015" y="544280"/>
                </a:lnTo>
                <a:lnTo>
                  <a:pt x="0" y="544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51" r="0" b="-25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195810" y="4620148"/>
            <a:ext cx="669890" cy="523351"/>
          </a:xfrm>
          <a:custGeom>
            <a:avLst/>
            <a:gdLst/>
            <a:ahLst/>
            <a:cxnLst/>
            <a:rect r="r" b="b" t="t" l="l"/>
            <a:pathLst>
              <a:path h="523351" w="669890">
                <a:moveTo>
                  <a:pt x="0" y="0"/>
                </a:moveTo>
                <a:lnTo>
                  <a:pt x="669890" y="0"/>
                </a:lnTo>
                <a:lnTo>
                  <a:pt x="669890" y="523352"/>
                </a:lnTo>
                <a:lnTo>
                  <a:pt x="0" y="5233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478" r="0" b="-478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195810" y="5719143"/>
            <a:ext cx="520116" cy="650145"/>
          </a:xfrm>
          <a:custGeom>
            <a:avLst/>
            <a:gdLst/>
            <a:ahLst/>
            <a:cxnLst/>
            <a:rect r="r" b="b" t="t" l="l"/>
            <a:pathLst>
              <a:path h="650145" w="520116">
                <a:moveTo>
                  <a:pt x="0" y="0"/>
                </a:moveTo>
                <a:lnTo>
                  <a:pt x="520116" y="0"/>
                </a:lnTo>
                <a:lnTo>
                  <a:pt x="520116" y="650145"/>
                </a:lnTo>
                <a:lnTo>
                  <a:pt x="0" y="6501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724" t="0" r="-724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862675" y="3444147"/>
            <a:ext cx="668079" cy="615468"/>
          </a:xfrm>
          <a:custGeom>
            <a:avLst/>
            <a:gdLst/>
            <a:ahLst/>
            <a:cxnLst/>
            <a:rect r="r" b="b" t="t" l="l"/>
            <a:pathLst>
              <a:path h="615468" w="668079">
                <a:moveTo>
                  <a:pt x="0" y="0"/>
                </a:moveTo>
                <a:lnTo>
                  <a:pt x="668079" y="0"/>
                </a:lnTo>
                <a:lnTo>
                  <a:pt x="668079" y="615468"/>
                </a:lnTo>
                <a:lnTo>
                  <a:pt x="0" y="61546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451" r="0" b="-451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3862676" y="6867681"/>
            <a:ext cx="668079" cy="652212"/>
          </a:xfrm>
          <a:custGeom>
            <a:avLst/>
            <a:gdLst/>
            <a:ahLst/>
            <a:cxnLst/>
            <a:rect r="r" b="b" t="t" l="l"/>
            <a:pathLst>
              <a:path h="652212" w="668079">
                <a:moveTo>
                  <a:pt x="668079" y="0"/>
                </a:moveTo>
                <a:lnTo>
                  <a:pt x="0" y="0"/>
                </a:lnTo>
                <a:lnTo>
                  <a:pt x="0" y="652212"/>
                </a:lnTo>
                <a:lnTo>
                  <a:pt x="668079" y="652212"/>
                </a:lnTo>
                <a:lnTo>
                  <a:pt x="668079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-227" t="0" r="-227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136734" y="7881312"/>
            <a:ext cx="881637" cy="749392"/>
          </a:xfrm>
          <a:custGeom>
            <a:avLst/>
            <a:gdLst/>
            <a:ahLst/>
            <a:cxnLst/>
            <a:rect r="r" b="b" t="t" l="l"/>
            <a:pathLst>
              <a:path h="749392" w="881637">
                <a:moveTo>
                  <a:pt x="0" y="0"/>
                </a:moveTo>
                <a:lnTo>
                  <a:pt x="881637" y="0"/>
                </a:lnTo>
                <a:lnTo>
                  <a:pt x="881637" y="749392"/>
                </a:lnTo>
                <a:lnTo>
                  <a:pt x="0" y="7493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31" t="0" r="-31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195810" y="8034243"/>
            <a:ext cx="10086732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Mais de </a:t>
            </a: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50 oportunidades de cursos EAD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818317" y="3556188"/>
            <a:ext cx="11976268" cy="363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6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32 cursos de doutorado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818317" y="6880656"/>
            <a:ext cx="12064864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44 cursos de especialização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01017" y="4618322"/>
            <a:ext cx="12014960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42 cursos de mestrado acadêmico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95810" y="2276460"/>
            <a:ext cx="13081534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97 programas de graduação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02980" y="5822189"/>
            <a:ext cx="12828833" cy="363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6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11 cursos de mestrado profissional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295455" y="333360"/>
            <a:ext cx="6921088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Nossa instituição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75088" y="1964301"/>
            <a:ext cx="14885918" cy="7060340"/>
          </a:xfrm>
          <a:custGeom>
            <a:avLst/>
            <a:gdLst/>
            <a:ahLst/>
            <a:cxnLst/>
            <a:rect r="r" b="b" t="t" l="l"/>
            <a:pathLst>
              <a:path h="7060340" w="14885918">
                <a:moveTo>
                  <a:pt x="0" y="0"/>
                </a:moveTo>
                <a:lnTo>
                  <a:pt x="14885917" y="0"/>
                </a:lnTo>
                <a:lnTo>
                  <a:pt x="14885917" y="7060339"/>
                </a:lnTo>
                <a:lnTo>
                  <a:pt x="0" y="70603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45" r="0" b="-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2875088" cy="10287000"/>
            <a:chOff x="0" y="0"/>
            <a:chExt cx="383345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3349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833495">
                  <a:moveTo>
                    <a:pt x="0" y="0"/>
                  </a:moveTo>
                  <a:lnTo>
                    <a:pt x="3833495" y="0"/>
                  </a:lnTo>
                  <a:lnTo>
                    <a:pt x="383349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42923" t="0" r="-342922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" t="0" r="-42" b="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3172989" y="2400799"/>
            <a:ext cx="584809" cy="515362"/>
          </a:xfrm>
          <a:custGeom>
            <a:avLst/>
            <a:gdLst/>
            <a:ahLst/>
            <a:cxnLst/>
            <a:rect r="r" b="b" t="t" l="l"/>
            <a:pathLst>
              <a:path h="515362" w="584809">
                <a:moveTo>
                  <a:pt x="0" y="0"/>
                </a:moveTo>
                <a:lnTo>
                  <a:pt x="584809" y="0"/>
                </a:lnTo>
                <a:lnTo>
                  <a:pt x="584809" y="515363"/>
                </a:lnTo>
                <a:lnTo>
                  <a:pt x="0" y="5153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31" r="0" b="-331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073344" y="5763288"/>
            <a:ext cx="555498" cy="593322"/>
          </a:xfrm>
          <a:custGeom>
            <a:avLst/>
            <a:gdLst/>
            <a:ahLst/>
            <a:cxnLst/>
            <a:rect r="r" b="b" t="t" l="l"/>
            <a:pathLst>
              <a:path h="593322" w="555498">
                <a:moveTo>
                  <a:pt x="0" y="0"/>
                </a:moveTo>
                <a:lnTo>
                  <a:pt x="555498" y="0"/>
                </a:lnTo>
                <a:lnTo>
                  <a:pt x="555498" y="593322"/>
                </a:lnTo>
                <a:lnTo>
                  <a:pt x="0" y="593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" t="0" r="-13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809849" y="6878515"/>
            <a:ext cx="541245" cy="638810"/>
          </a:xfrm>
          <a:custGeom>
            <a:avLst/>
            <a:gdLst/>
            <a:ahLst/>
            <a:cxnLst/>
            <a:rect r="r" b="b" t="t" l="l"/>
            <a:pathLst>
              <a:path h="638810" w="541245">
                <a:moveTo>
                  <a:pt x="0" y="0"/>
                </a:moveTo>
                <a:lnTo>
                  <a:pt x="541245" y="0"/>
                </a:lnTo>
                <a:lnTo>
                  <a:pt x="541245" y="638810"/>
                </a:lnTo>
                <a:lnTo>
                  <a:pt x="0" y="6388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538" r="0" b="-538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089483" y="4653244"/>
            <a:ext cx="523222" cy="505565"/>
          </a:xfrm>
          <a:custGeom>
            <a:avLst/>
            <a:gdLst/>
            <a:ahLst/>
            <a:cxnLst/>
            <a:rect r="r" b="b" t="t" l="l"/>
            <a:pathLst>
              <a:path h="505565" w="523222">
                <a:moveTo>
                  <a:pt x="0" y="0"/>
                </a:moveTo>
                <a:lnTo>
                  <a:pt x="523223" y="0"/>
                </a:lnTo>
                <a:lnTo>
                  <a:pt x="523223" y="505565"/>
                </a:lnTo>
                <a:lnTo>
                  <a:pt x="0" y="5055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805" r="0" b="-805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792492" y="3496533"/>
            <a:ext cx="593981" cy="593981"/>
          </a:xfrm>
          <a:custGeom>
            <a:avLst/>
            <a:gdLst/>
            <a:ahLst/>
            <a:cxnLst/>
            <a:rect r="r" b="b" t="t" l="l"/>
            <a:pathLst>
              <a:path h="593981" w="593981">
                <a:moveTo>
                  <a:pt x="0" y="0"/>
                </a:moveTo>
                <a:lnTo>
                  <a:pt x="593980" y="0"/>
                </a:lnTo>
                <a:lnTo>
                  <a:pt x="593980" y="593981"/>
                </a:lnTo>
                <a:lnTo>
                  <a:pt x="0" y="5939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3094522" y="7982672"/>
            <a:ext cx="715326" cy="631354"/>
            <a:chOff x="0" y="0"/>
            <a:chExt cx="953768" cy="841806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953770" cy="841756"/>
            </a:xfrm>
            <a:custGeom>
              <a:avLst/>
              <a:gdLst/>
              <a:ahLst/>
              <a:cxnLst/>
              <a:rect r="r" b="b" t="t" l="l"/>
              <a:pathLst>
                <a:path h="841756" w="953770">
                  <a:moveTo>
                    <a:pt x="0" y="0"/>
                  </a:moveTo>
                  <a:lnTo>
                    <a:pt x="953770" y="0"/>
                  </a:lnTo>
                  <a:lnTo>
                    <a:pt x="953770" y="841756"/>
                  </a:lnTo>
                  <a:lnTo>
                    <a:pt x="0" y="841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-35665" t="0" r="-35664" b="-5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4028923" y="8075864"/>
            <a:ext cx="10086732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Plataforma Moodle como ambiente de aprendizagem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12706" y="3571495"/>
            <a:ext cx="11976268" cy="363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6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5 cursos de graduação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612706" y="6947160"/>
            <a:ext cx="12064864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8 cursos de atualização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32174" y="4638056"/>
            <a:ext cx="12014960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 cursos de pós-graduação </a:t>
            </a:r>
            <a:r>
              <a:rPr lang="en-US" b="true" sz="2250" i="true">
                <a:solidFill>
                  <a:srgbClr val="FFFFFF"/>
                </a:solidFill>
                <a:latin typeface="Calibri (MS) Bold Italics"/>
                <a:ea typeface="Calibri (MS) Bold Italics"/>
                <a:cs typeface="Calibri (MS) Bold Italics"/>
                <a:sym typeface="Calibri (MS) Bold Italics"/>
              </a:rPr>
              <a:t>lato sensu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073345" y="2378000"/>
            <a:ext cx="13081534" cy="438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20 programas de educação a distância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932174" y="5823918"/>
            <a:ext cx="12828833" cy="3631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466"/>
              </a:lnSpc>
            </a:pPr>
            <a:r>
              <a:rPr lang="en-US" sz="2250" b="true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 curso de extensão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452186" y="415290"/>
            <a:ext cx="11778631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Educação a Distância (EAD)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2875088" cy="10287000"/>
            <a:chOff x="0" y="0"/>
            <a:chExt cx="383345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349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833495">
                  <a:moveTo>
                    <a:pt x="0" y="0"/>
                  </a:moveTo>
                  <a:lnTo>
                    <a:pt x="3833495" y="0"/>
                  </a:lnTo>
                  <a:lnTo>
                    <a:pt x="383349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42923" t="0" r="-342922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1" t="0" r="-42" b="3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3480183" y="2437120"/>
            <a:ext cx="5931759" cy="6276993"/>
          </a:xfrm>
          <a:custGeom>
            <a:avLst/>
            <a:gdLst/>
            <a:ahLst/>
            <a:cxnLst/>
            <a:rect r="r" b="b" t="t" l="l"/>
            <a:pathLst>
              <a:path h="6276993" w="5931759">
                <a:moveTo>
                  <a:pt x="0" y="0"/>
                </a:moveTo>
                <a:lnTo>
                  <a:pt x="5931759" y="0"/>
                </a:lnTo>
                <a:lnTo>
                  <a:pt x="5931759" y="6276994"/>
                </a:lnTo>
                <a:lnTo>
                  <a:pt x="0" y="62769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56" r="0" b="-56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295455" y="333360"/>
            <a:ext cx="11503158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Outros números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011852" y="5853424"/>
            <a:ext cx="2434210" cy="1041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2848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1 Estação de rádio FM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95369" y="7717085"/>
            <a:ext cx="3161348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2848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6 Centros Esportivos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631800" y="4494539"/>
            <a:ext cx="3888486" cy="537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2848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1 Emissora de TV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11852" y="2566816"/>
            <a:ext cx="2434211" cy="1041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2848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 5 Restaurantes Universitários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273125" y="2635690"/>
            <a:ext cx="7471527" cy="5706378"/>
          </a:xfrm>
          <a:custGeom>
            <a:avLst/>
            <a:gdLst/>
            <a:ahLst/>
            <a:cxnLst/>
            <a:rect r="r" b="b" t="t" l="l"/>
            <a:pathLst>
              <a:path h="5706378" w="7471527">
                <a:moveTo>
                  <a:pt x="0" y="0"/>
                </a:moveTo>
                <a:lnTo>
                  <a:pt x="7471527" y="0"/>
                </a:lnTo>
                <a:lnTo>
                  <a:pt x="7471527" y="5706378"/>
                </a:lnTo>
                <a:lnTo>
                  <a:pt x="0" y="5706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38" r="0" b="-38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536558" y="2901429"/>
            <a:ext cx="2923639" cy="1697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7"/>
              </a:lnSpc>
            </a:pPr>
            <a:r>
              <a:rPr lang="en-US" sz="3450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Mais d</a:t>
            </a:r>
            <a:r>
              <a:rPr lang="en-US" sz="3450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e 90% possuem doutorado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939023" y="2994797"/>
            <a:ext cx="2503239" cy="1154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45"/>
              </a:lnSpc>
            </a:pPr>
            <a:r>
              <a:rPr lang="en-US" sz="3448" spc="-18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3 hospitais universitários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0754966" y="6348889"/>
            <a:ext cx="2705232" cy="6000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38"/>
              </a:lnSpc>
            </a:pPr>
            <a:r>
              <a:rPr lang="en-US" sz="3448" spc="-18">
                <a:solidFill>
                  <a:srgbClr val="231F20"/>
                </a:solidFill>
                <a:latin typeface="Calibri (MS)"/>
                <a:ea typeface="Calibri (MS)"/>
                <a:cs typeface="Calibri (MS)"/>
                <a:sym typeface="Calibri (MS)"/>
              </a:rPr>
              <a:t>9 bibliotecas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266675" y="5724674"/>
            <a:ext cx="3477977" cy="2246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3"/>
              </a:lnSpc>
            </a:pPr>
            <a:r>
              <a:rPr lang="en-US" sz="3448" spc="-1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30 </a:t>
            </a:r>
          </a:p>
          <a:p>
            <a:pPr algn="ctr">
              <a:lnSpc>
                <a:spcPts val="4305"/>
              </a:lnSpc>
            </a:pPr>
            <a:r>
              <a:rPr lang="en-US" sz="3448" spc="-1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toneladas de resíduos recicláveis doados a ONGs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203028" y="8389024"/>
            <a:ext cx="5943762" cy="1738551"/>
            <a:chOff x="0" y="0"/>
            <a:chExt cx="7925016" cy="23180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925054" cy="2318131"/>
            </a:xfrm>
            <a:custGeom>
              <a:avLst/>
              <a:gdLst/>
              <a:ahLst/>
              <a:cxnLst/>
              <a:rect r="r" b="b" t="t" l="l"/>
              <a:pathLst>
                <a:path h="2318131" w="7925054">
                  <a:moveTo>
                    <a:pt x="0" y="0"/>
                  </a:moveTo>
                  <a:lnTo>
                    <a:pt x="7925054" y="0"/>
                  </a:lnTo>
                  <a:lnTo>
                    <a:pt x="7925054" y="2318131"/>
                  </a:lnTo>
                  <a:lnTo>
                    <a:pt x="0" y="231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0" b="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-1920458"/>
            <a:ext cx="18476384" cy="9883678"/>
            <a:chOff x="0" y="0"/>
            <a:chExt cx="24635178" cy="13178238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24635206" cy="13178282"/>
            </a:xfrm>
            <a:custGeom>
              <a:avLst/>
              <a:gdLst/>
              <a:ahLst/>
              <a:cxnLst/>
              <a:rect r="r" b="b" t="t" l="l"/>
              <a:pathLst>
                <a:path h="13178282" w="24635206">
                  <a:moveTo>
                    <a:pt x="24635206" y="0"/>
                  </a:moveTo>
                  <a:lnTo>
                    <a:pt x="0" y="0"/>
                  </a:lnTo>
                  <a:lnTo>
                    <a:pt x="0" y="13178282"/>
                  </a:lnTo>
                  <a:lnTo>
                    <a:pt x="24635206" y="13178282"/>
                  </a:lnTo>
                  <a:lnTo>
                    <a:pt x="24635206" y="0"/>
                  </a:lnTo>
                  <a:close/>
                </a:path>
              </a:pathLst>
            </a:custGeom>
            <a:blipFill>
              <a:blip r:embed="rId3"/>
              <a:stretch>
                <a:fillRect l="0" t="-11864" r="0" b="-11864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243097" y="7904575"/>
            <a:ext cx="11540096" cy="2130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59"/>
              </a:lnSpc>
            </a:pPr>
            <a:r>
              <a:rPr lang="en-US" sz="611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Conh</a:t>
            </a:r>
            <a:r>
              <a:rPr lang="en-US" sz="611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eça nosso escritório de Relações Internacionais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3295455" y="333360"/>
            <a:ext cx="12797906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Números Internacionais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207734" y="2202633"/>
            <a:ext cx="2072659" cy="4772240"/>
          </a:xfrm>
          <a:custGeom>
            <a:avLst/>
            <a:gdLst/>
            <a:ahLst/>
            <a:cxnLst/>
            <a:rect r="r" b="b" t="t" l="l"/>
            <a:pathLst>
              <a:path h="4772240" w="2072659">
                <a:moveTo>
                  <a:pt x="0" y="0"/>
                </a:moveTo>
                <a:lnTo>
                  <a:pt x="2072659" y="0"/>
                </a:lnTo>
                <a:lnTo>
                  <a:pt x="2072659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6" r="0" b="-6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369468" y="2431278"/>
            <a:ext cx="1728259" cy="151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+180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256734" y="7226375"/>
            <a:ext cx="1953727" cy="128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+180</a:t>
            </a: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universidades parceiras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696480" y="2219606"/>
            <a:ext cx="2072660" cy="4772240"/>
          </a:xfrm>
          <a:custGeom>
            <a:avLst/>
            <a:gdLst/>
            <a:ahLst/>
            <a:cxnLst/>
            <a:rect r="r" b="b" t="t" l="l"/>
            <a:pathLst>
              <a:path h="4772240" w="2072660">
                <a:moveTo>
                  <a:pt x="0" y="0"/>
                </a:moveTo>
                <a:lnTo>
                  <a:pt x="2072660" y="0"/>
                </a:lnTo>
                <a:lnTo>
                  <a:pt x="2072660" y="4772239"/>
                </a:lnTo>
                <a:lnTo>
                  <a:pt x="0" y="47722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6" r="0" b="-6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6298948" y="2431278"/>
            <a:ext cx="867723" cy="151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11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570925" y="7226375"/>
            <a:ext cx="2323769" cy="128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11</a:t>
            </a: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opções de dupla graduação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6206724" y="2166114"/>
            <a:ext cx="2103792" cy="4772240"/>
          </a:xfrm>
          <a:custGeom>
            <a:avLst/>
            <a:gdLst/>
            <a:ahLst/>
            <a:cxnLst/>
            <a:rect r="r" b="b" t="t" l="l"/>
            <a:pathLst>
              <a:path h="4772240" w="2103792">
                <a:moveTo>
                  <a:pt x="0" y="0"/>
                </a:moveTo>
                <a:lnTo>
                  <a:pt x="2103792" y="0"/>
                </a:lnTo>
                <a:lnTo>
                  <a:pt x="2103792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57" t="0" r="-157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6206724" y="7226375"/>
            <a:ext cx="2024139" cy="128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25 professores internacionais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607102" y="2448252"/>
            <a:ext cx="1359441" cy="151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+25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2435401" y="2219606"/>
            <a:ext cx="2103792" cy="4772240"/>
          </a:xfrm>
          <a:custGeom>
            <a:avLst/>
            <a:gdLst/>
            <a:ahLst/>
            <a:cxnLst/>
            <a:rect r="r" b="b" t="t" l="l"/>
            <a:pathLst>
              <a:path h="4772240" w="2103792">
                <a:moveTo>
                  <a:pt x="0" y="0"/>
                </a:moveTo>
                <a:lnTo>
                  <a:pt x="2103792" y="0"/>
                </a:lnTo>
                <a:lnTo>
                  <a:pt x="2103792" y="4772239"/>
                </a:lnTo>
                <a:lnTo>
                  <a:pt x="0" y="47722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57" t="0" r="-157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498392" y="7226375"/>
            <a:ext cx="1977809" cy="128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8 </a:t>
            </a:r>
          </a:p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programas internacionais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223310" y="2448252"/>
            <a:ext cx="527973" cy="151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8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3295455" y="2219606"/>
            <a:ext cx="2103792" cy="4772240"/>
          </a:xfrm>
          <a:custGeom>
            <a:avLst/>
            <a:gdLst/>
            <a:ahLst/>
            <a:cxnLst/>
            <a:rect r="r" b="b" t="t" l="l"/>
            <a:pathLst>
              <a:path h="4772240" w="2103792">
                <a:moveTo>
                  <a:pt x="0" y="0"/>
                </a:moveTo>
                <a:lnTo>
                  <a:pt x="2103792" y="0"/>
                </a:lnTo>
                <a:lnTo>
                  <a:pt x="2103792" y="4772239"/>
                </a:lnTo>
                <a:lnTo>
                  <a:pt x="0" y="477223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57" t="0" r="-157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295455" y="7226375"/>
            <a:ext cx="2096306" cy="169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+2.000 estudantes em mobilidade internacional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685686" y="2448301"/>
            <a:ext cx="1323328" cy="1513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+2k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-1570840" y="-1566218"/>
            <a:ext cx="4309083" cy="11853217"/>
            <a:chOff x="0" y="0"/>
            <a:chExt cx="5745444" cy="15804290"/>
          </a:xfrm>
        </p:grpSpPr>
        <p:sp>
          <p:nvSpPr>
            <p:cNvPr name="Freeform 21" id="21"/>
            <p:cNvSpPr/>
            <p:nvPr/>
          </p:nvSpPr>
          <p:spPr>
            <a:xfrm flipH="true" flipV="false" rot="0">
              <a:off x="0" y="0"/>
              <a:ext cx="5745480" cy="15804262"/>
            </a:xfrm>
            <a:custGeom>
              <a:avLst/>
              <a:gdLst/>
              <a:ahLst/>
              <a:cxnLst/>
              <a:rect r="r" b="b" t="t" l="l"/>
              <a:pathLst>
                <a:path h="15804262" w="5745480">
                  <a:moveTo>
                    <a:pt x="5745480" y="0"/>
                  </a:moveTo>
                  <a:lnTo>
                    <a:pt x="0" y="0"/>
                  </a:lnTo>
                  <a:lnTo>
                    <a:pt x="0" y="15804262"/>
                  </a:lnTo>
                  <a:lnTo>
                    <a:pt x="5745480" y="15804262"/>
                  </a:lnTo>
                  <a:lnTo>
                    <a:pt x="5745480" y="0"/>
                  </a:lnTo>
                  <a:close/>
                </a:path>
              </a:pathLst>
            </a:custGeom>
            <a:blipFill>
              <a:blip r:embed="rId13"/>
              <a:stretch>
                <a:fillRect l="-157798" t="0" r="-157798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70840" y="-1566218"/>
            <a:ext cx="4309083" cy="11853217"/>
            <a:chOff x="0" y="0"/>
            <a:chExt cx="5745444" cy="15804290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0"/>
              <a:ext cx="5745480" cy="15804262"/>
            </a:xfrm>
            <a:custGeom>
              <a:avLst/>
              <a:gdLst/>
              <a:ahLst/>
              <a:cxnLst/>
              <a:rect r="r" b="b" t="t" l="l"/>
              <a:pathLst>
                <a:path h="15804262" w="5745480">
                  <a:moveTo>
                    <a:pt x="5745480" y="0"/>
                  </a:moveTo>
                  <a:lnTo>
                    <a:pt x="0" y="0"/>
                  </a:lnTo>
                  <a:lnTo>
                    <a:pt x="0" y="15804262"/>
                  </a:lnTo>
                  <a:lnTo>
                    <a:pt x="5745480" y="15804262"/>
                  </a:lnTo>
                  <a:lnTo>
                    <a:pt x="5745480" y="0"/>
                  </a:lnTo>
                  <a:close/>
                </a:path>
              </a:pathLst>
            </a:custGeom>
            <a:blipFill>
              <a:blip r:embed="rId2"/>
              <a:stretch>
                <a:fillRect l="-157798" t="0" r="-157798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214718" y="1592939"/>
            <a:ext cx="16073282" cy="8540670"/>
          </a:xfrm>
          <a:custGeom>
            <a:avLst/>
            <a:gdLst/>
            <a:ahLst/>
            <a:cxnLst/>
            <a:rect r="r" b="b" t="t" l="l"/>
            <a:pathLst>
              <a:path h="8540670" w="16073282">
                <a:moveTo>
                  <a:pt x="0" y="0"/>
                </a:moveTo>
                <a:lnTo>
                  <a:pt x="16073282" y="0"/>
                </a:lnTo>
                <a:lnTo>
                  <a:pt x="16073282" y="8540670"/>
                </a:lnTo>
                <a:lnTo>
                  <a:pt x="0" y="8540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" r="0" b="-3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" t="0" r="-42" b="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0013157" y="4360392"/>
            <a:ext cx="1091234" cy="1314714"/>
          </a:xfrm>
          <a:custGeom>
            <a:avLst/>
            <a:gdLst/>
            <a:ahLst/>
            <a:cxnLst/>
            <a:rect r="r" b="b" t="t" l="l"/>
            <a:pathLst>
              <a:path h="1314714" w="1091234">
                <a:moveTo>
                  <a:pt x="0" y="0"/>
                </a:moveTo>
                <a:lnTo>
                  <a:pt x="1091234" y="0"/>
                </a:lnTo>
                <a:lnTo>
                  <a:pt x="1091234" y="1314714"/>
                </a:lnTo>
                <a:lnTo>
                  <a:pt x="0" y="1314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042382" y="4410493"/>
            <a:ext cx="1032783" cy="985752"/>
            <a:chOff x="0" y="0"/>
            <a:chExt cx="1377044" cy="131433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376934" cy="1314323"/>
            </a:xfrm>
            <a:custGeom>
              <a:avLst/>
              <a:gdLst/>
              <a:ahLst/>
              <a:cxnLst/>
              <a:rect r="r" b="b" t="t" l="l"/>
              <a:pathLst>
                <a:path h="1314323" w="1376934">
                  <a:moveTo>
                    <a:pt x="688467" y="1016"/>
                  </a:moveTo>
                  <a:cubicBezTo>
                    <a:pt x="453390" y="0"/>
                    <a:pt x="235712" y="124841"/>
                    <a:pt x="117856" y="328295"/>
                  </a:cubicBezTo>
                  <a:cubicBezTo>
                    <a:pt x="0" y="531749"/>
                    <a:pt x="0" y="782701"/>
                    <a:pt x="117856" y="986028"/>
                  </a:cubicBezTo>
                  <a:cubicBezTo>
                    <a:pt x="235712" y="1189355"/>
                    <a:pt x="453390" y="1314323"/>
                    <a:pt x="688467" y="1313180"/>
                  </a:cubicBezTo>
                  <a:cubicBezTo>
                    <a:pt x="923544" y="1314196"/>
                    <a:pt x="1141222" y="1189355"/>
                    <a:pt x="1259078" y="986028"/>
                  </a:cubicBezTo>
                  <a:cubicBezTo>
                    <a:pt x="1376934" y="782701"/>
                    <a:pt x="1376934" y="531622"/>
                    <a:pt x="1259078" y="328168"/>
                  </a:cubicBezTo>
                  <a:cubicBezTo>
                    <a:pt x="1141222" y="124714"/>
                    <a:pt x="923671" y="0"/>
                    <a:pt x="688467" y="1016"/>
                  </a:cubicBezTo>
                  <a:close/>
                </a:path>
              </a:pathLst>
            </a:custGeom>
            <a:blipFill>
              <a:blip r:embed="rId8"/>
              <a:stretch>
                <a:fillRect l="-38637" t="-76" r="-38645" b="-87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4785425" y="2587652"/>
            <a:ext cx="878950" cy="1058955"/>
          </a:xfrm>
          <a:custGeom>
            <a:avLst/>
            <a:gdLst/>
            <a:ahLst/>
            <a:cxnLst/>
            <a:rect r="r" b="b" t="t" l="l"/>
            <a:pathLst>
              <a:path h="1058955" w="878950">
                <a:moveTo>
                  <a:pt x="0" y="0"/>
                </a:moveTo>
                <a:lnTo>
                  <a:pt x="878951" y="0"/>
                </a:lnTo>
                <a:lnTo>
                  <a:pt x="878951" y="1058954"/>
                </a:lnTo>
                <a:lnTo>
                  <a:pt x="0" y="10589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4808966" y="2630267"/>
            <a:ext cx="831870" cy="793988"/>
            <a:chOff x="0" y="0"/>
            <a:chExt cx="1109160" cy="105865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-127" y="0"/>
              <a:ext cx="1109218" cy="1058672"/>
            </a:xfrm>
            <a:custGeom>
              <a:avLst/>
              <a:gdLst/>
              <a:ahLst/>
              <a:cxnLst/>
              <a:rect r="r" b="b" t="t" l="l"/>
              <a:pathLst>
                <a:path h="1058672" w="1109218">
                  <a:moveTo>
                    <a:pt x="554736" y="889"/>
                  </a:moveTo>
                  <a:cubicBezTo>
                    <a:pt x="365379" y="0"/>
                    <a:pt x="189992" y="100584"/>
                    <a:pt x="94996" y="264414"/>
                  </a:cubicBezTo>
                  <a:cubicBezTo>
                    <a:pt x="0" y="428244"/>
                    <a:pt x="127" y="630428"/>
                    <a:pt x="94996" y="794258"/>
                  </a:cubicBezTo>
                  <a:cubicBezTo>
                    <a:pt x="189865" y="958088"/>
                    <a:pt x="365379" y="1058672"/>
                    <a:pt x="554736" y="1057783"/>
                  </a:cubicBezTo>
                  <a:cubicBezTo>
                    <a:pt x="744093" y="1058672"/>
                    <a:pt x="919480" y="958088"/>
                    <a:pt x="1014349" y="794258"/>
                  </a:cubicBezTo>
                  <a:cubicBezTo>
                    <a:pt x="1109218" y="630428"/>
                    <a:pt x="1109218" y="428244"/>
                    <a:pt x="1014349" y="264414"/>
                  </a:cubicBezTo>
                  <a:cubicBezTo>
                    <a:pt x="919480" y="100584"/>
                    <a:pt x="744093" y="0"/>
                    <a:pt x="554736" y="889"/>
                  </a:cubicBezTo>
                  <a:close/>
                </a:path>
              </a:pathLst>
            </a:custGeom>
            <a:blipFill>
              <a:blip r:embed="rId11"/>
              <a:stretch>
                <a:fillRect l="-38627" t="-83" r="-38638" b="-81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6251712" y="5783901"/>
            <a:ext cx="1005962" cy="1211978"/>
          </a:xfrm>
          <a:custGeom>
            <a:avLst/>
            <a:gdLst/>
            <a:ahLst/>
            <a:cxnLst/>
            <a:rect r="r" b="b" t="t" l="l"/>
            <a:pathLst>
              <a:path h="1211978" w="1005962">
                <a:moveTo>
                  <a:pt x="0" y="0"/>
                </a:moveTo>
                <a:lnTo>
                  <a:pt x="1005962" y="0"/>
                </a:lnTo>
                <a:lnTo>
                  <a:pt x="1005962" y="1211978"/>
                </a:lnTo>
                <a:lnTo>
                  <a:pt x="0" y="12119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6278654" y="5830087"/>
            <a:ext cx="952078" cy="908723"/>
            <a:chOff x="0" y="0"/>
            <a:chExt cx="1269438" cy="121163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127" y="0"/>
              <a:ext cx="1269492" cy="1211707"/>
            </a:xfrm>
            <a:custGeom>
              <a:avLst/>
              <a:gdLst/>
              <a:ahLst/>
              <a:cxnLst/>
              <a:rect r="r" b="b" t="t" l="l"/>
              <a:pathLst>
                <a:path h="1211707" w="1269492">
                  <a:moveTo>
                    <a:pt x="634873" y="1016"/>
                  </a:moveTo>
                  <a:cubicBezTo>
                    <a:pt x="418084" y="0"/>
                    <a:pt x="217424" y="115062"/>
                    <a:pt x="108712" y="302641"/>
                  </a:cubicBezTo>
                  <a:cubicBezTo>
                    <a:pt x="0" y="490220"/>
                    <a:pt x="127" y="721487"/>
                    <a:pt x="108712" y="909066"/>
                  </a:cubicBezTo>
                  <a:cubicBezTo>
                    <a:pt x="217297" y="1096645"/>
                    <a:pt x="418084" y="1211580"/>
                    <a:pt x="634873" y="1210691"/>
                  </a:cubicBezTo>
                  <a:cubicBezTo>
                    <a:pt x="851662" y="1211707"/>
                    <a:pt x="1052322" y="1096645"/>
                    <a:pt x="1160907" y="909066"/>
                  </a:cubicBezTo>
                  <a:cubicBezTo>
                    <a:pt x="1269492" y="721487"/>
                    <a:pt x="1269492" y="490220"/>
                    <a:pt x="1160907" y="302641"/>
                  </a:cubicBezTo>
                  <a:cubicBezTo>
                    <a:pt x="1052322" y="115062"/>
                    <a:pt x="851535" y="0"/>
                    <a:pt x="634873" y="1016"/>
                  </a:cubicBezTo>
                  <a:close/>
                </a:path>
              </a:pathLst>
            </a:custGeom>
            <a:blipFill>
              <a:blip r:embed="rId14"/>
              <a:stretch>
                <a:fillRect l="-38628" t="-83" r="-38638" b="-77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5123299" y="4059002"/>
            <a:ext cx="900315" cy="1084697"/>
          </a:xfrm>
          <a:custGeom>
            <a:avLst/>
            <a:gdLst/>
            <a:ahLst/>
            <a:cxnLst/>
            <a:rect r="r" b="b" t="t" l="l"/>
            <a:pathLst>
              <a:path h="1084697" w="900315">
                <a:moveTo>
                  <a:pt x="0" y="0"/>
                </a:moveTo>
                <a:lnTo>
                  <a:pt x="900316" y="0"/>
                </a:lnTo>
                <a:lnTo>
                  <a:pt x="900316" y="1084696"/>
                </a:lnTo>
                <a:lnTo>
                  <a:pt x="0" y="108469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5147412" y="4100337"/>
            <a:ext cx="852091" cy="813289"/>
            <a:chOff x="0" y="0"/>
            <a:chExt cx="1136121" cy="108438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136142" cy="1084453"/>
            </a:xfrm>
            <a:custGeom>
              <a:avLst/>
              <a:gdLst/>
              <a:ahLst/>
              <a:cxnLst/>
              <a:rect r="r" b="b" t="t" l="l"/>
              <a:pathLst>
                <a:path h="1084453" w="1136142">
                  <a:moveTo>
                    <a:pt x="568071" y="889"/>
                  </a:moveTo>
                  <a:cubicBezTo>
                    <a:pt x="374142" y="0"/>
                    <a:pt x="194437" y="102997"/>
                    <a:pt x="97282" y="270891"/>
                  </a:cubicBezTo>
                  <a:cubicBezTo>
                    <a:pt x="127" y="438785"/>
                    <a:pt x="0" y="645668"/>
                    <a:pt x="97282" y="813562"/>
                  </a:cubicBezTo>
                  <a:cubicBezTo>
                    <a:pt x="194564" y="981456"/>
                    <a:pt x="374142" y="1084453"/>
                    <a:pt x="568071" y="1083564"/>
                  </a:cubicBezTo>
                  <a:cubicBezTo>
                    <a:pt x="762000" y="1084326"/>
                    <a:pt x="941705" y="981456"/>
                    <a:pt x="1038860" y="813562"/>
                  </a:cubicBezTo>
                  <a:cubicBezTo>
                    <a:pt x="1136015" y="645668"/>
                    <a:pt x="1136142" y="438658"/>
                    <a:pt x="1038860" y="270891"/>
                  </a:cubicBezTo>
                  <a:cubicBezTo>
                    <a:pt x="941578" y="103124"/>
                    <a:pt x="762000" y="0"/>
                    <a:pt x="568071" y="889"/>
                  </a:cubicBezTo>
                  <a:close/>
                </a:path>
              </a:pathLst>
            </a:custGeom>
            <a:blipFill>
              <a:blip r:embed="rId17"/>
              <a:stretch>
                <a:fillRect l="-38642" t="-81" r="-38641" b="-75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0013157" y="2087291"/>
            <a:ext cx="1091234" cy="1314714"/>
          </a:xfrm>
          <a:custGeom>
            <a:avLst/>
            <a:gdLst/>
            <a:ahLst/>
            <a:cxnLst/>
            <a:rect r="r" b="b" t="t" l="l"/>
            <a:pathLst>
              <a:path h="1314714" w="1091234">
                <a:moveTo>
                  <a:pt x="0" y="0"/>
                </a:moveTo>
                <a:lnTo>
                  <a:pt x="1091234" y="0"/>
                </a:lnTo>
                <a:lnTo>
                  <a:pt x="1091234" y="1314714"/>
                </a:lnTo>
                <a:lnTo>
                  <a:pt x="0" y="1314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0" id="20"/>
          <p:cNvGrpSpPr/>
          <p:nvPr/>
        </p:nvGrpSpPr>
        <p:grpSpPr>
          <a:xfrm rot="0">
            <a:off x="10042382" y="2137391"/>
            <a:ext cx="1032783" cy="985752"/>
            <a:chOff x="0" y="0"/>
            <a:chExt cx="1377044" cy="1314337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376934" cy="1314323"/>
            </a:xfrm>
            <a:custGeom>
              <a:avLst/>
              <a:gdLst/>
              <a:ahLst/>
              <a:cxnLst/>
              <a:rect r="r" b="b" t="t" l="l"/>
              <a:pathLst>
                <a:path h="1314323" w="1376934">
                  <a:moveTo>
                    <a:pt x="688467" y="1016"/>
                  </a:moveTo>
                  <a:cubicBezTo>
                    <a:pt x="453390" y="0"/>
                    <a:pt x="235712" y="124841"/>
                    <a:pt x="117856" y="328295"/>
                  </a:cubicBezTo>
                  <a:cubicBezTo>
                    <a:pt x="0" y="531749"/>
                    <a:pt x="0" y="782701"/>
                    <a:pt x="117856" y="986028"/>
                  </a:cubicBezTo>
                  <a:cubicBezTo>
                    <a:pt x="235712" y="1189355"/>
                    <a:pt x="453390" y="1314323"/>
                    <a:pt x="688467" y="1313180"/>
                  </a:cubicBezTo>
                  <a:cubicBezTo>
                    <a:pt x="923544" y="1314196"/>
                    <a:pt x="1141222" y="1189355"/>
                    <a:pt x="1259078" y="986028"/>
                  </a:cubicBezTo>
                  <a:cubicBezTo>
                    <a:pt x="1376934" y="782701"/>
                    <a:pt x="1376934" y="531622"/>
                    <a:pt x="1259078" y="328168"/>
                  </a:cubicBezTo>
                  <a:cubicBezTo>
                    <a:pt x="1141222" y="124714"/>
                    <a:pt x="923671" y="0"/>
                    <a:pt x="688467" y="1016"/>
                  </a:cubicBezTo>
                  <a:close/>
                </a:path>
              </a:pathLst>
            </a:custGeom>
            <a:blipFill>
              <a:blip r:embed="rId18"/>
              <a:stretch>
                <a:fillRect l="-38637" t="-76" r="-38645" b="-87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3286511" y="2587652"/>
            <a:ext cx="1091234" cy="1314714"/>
          </a:xfrm>
          <a:custGeom>
            <a:avLst/>
            <a:gdLst/>
            <a:ahLst/>
            <a:cxnLst/>
            <a:rect r="r" b="b" t="t" l="l"/>
            <a:pathLst>
              <a:path h="1314714" w="1091234">
                <a:moveTo>
                  <a:pt x="0" y="0"/>
                </a:moveTo>
                <a:lnTo>
                  <a:pt x="1091234" y="0"/>
                </a:lnTo>
                <a:lnTo>
                  <a:pt x="1091234" y="1314714"/>
                </a:lnTo>
                <a:lnTo>
                  <a:pt x="0" y="13147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3315736" y="2637752"/>
            <a:ext cx="1032783" cy="985752"/>
            <a:chOff x="0" y="0"/>
            <a:chExt cx="1377044" cy="131433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376934" cy="1314323"/>
            </a:xfrm>
            <a:custGeom>
              <a:avLst/>
              <a:gdLst/>
              <a:ahLst/>
              <a:cxnLst/>
              <a:rect r="r" b="b" t="t" l="l"/>
              <a:pathLst>
                <a:path h="1314323" w="1376934">
                  <a:moveTo>
                    <a:pt x="688467" y="1016"/>
                  </a:moveTo>
                  <a:cubicBezTo>
                    <a:pt x="453390" y="0"/>
                    <a:pt x="235712" y="124841"/>
                    <a:pt x="117856" y="328295"/>
                  </a:cubicBezTo>
                  <a:cubicBezTo>
                    <a:pt x="0" y="531749"/>
                    <a:pt x="0" y="782701"/>
                    <a:pt x="117856" y="986028"/>
                  </a:cubicBezTo>
                  <a:cubicBezTo>
                    <a:pt x="235712" y="1189355"/>
                    <a:pt x="453390" y="1314323"/>
                    <a:pt x="688467" y="1313180"/>
                  </a:cubicBezTo>
                  <a:cubicBezTo>
                    <a:pt x="923544" y="1314196"/>
                    <a:pt x="1141222" y="1189355"/>
                    <a:pt x="1259078" y="986028"/>
                  </a:cubicBezTo>
                  <a:cubicBezTo>
                    <a:pt x="1376934" y="782701"/>
                    <a:pt x="1376934" y="531622"/>
                    <a:pt x="1259078" y="328168"/>
                  </a:cubicBezTo>
                  <a:cubicBezTo>
                    <a:pt x="1141222" y="124714"/>
                    <a:pt x="923671" y="0"/>
                    <a:pt x="688467" y="1016"/>
                  </a:cubicBezTo>
                  <a:close/>
                </a:path>
              </a:pathLst>
            </a:custGeom>
            <a:blipFill>
              <a:blip r:embed="rId19"/>
              <a:stretch>
                <a:fillRect l="-38637" t="-76" r="-38645" b="-87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3149820" y="-81645"/>
            <a:ext cx="14624958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Nossos acordos bilaterais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226679" y="1021414"/>
            <a:ext cx="3117494" cy="514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spc="3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Por continente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6300331" y="5830087"/>
            <a:ext cx="908723" cy="908723"/>
            <a:chOff x="0" y="0"/>
            <a:chExt cx="1211630" cy="1211630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0" y="0"/>
              <a:ext cx="1211630" cy="1211630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9"/>
                  </a:lnSpc>
                </a:pPr>
              </a:p>
            </p:txBody>
          </p:sp>
        </p:grpSp>
        <p:sp>
          <p:nvSpPr>
            <p:cNvPr name="TextBox 31" id="31"/>
            <p:cNvSpPr txBox="true"/>
            <p:nvPr/>
          </p:nvSpPr>
          <p:spPr>
            <a:xfrm rot="0">
              <a:off x="165135" y="95964"/>
              <a:ext cx="881360" cy="3256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0"/>
                </a:lnSpc>
                <a:spcBef>
                  <a:spcPct val="0"/>
                </a:spcBef>
              </a:pPr>
              <a:r>
                <a:rPr lang="en-US" sz="8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Instituições Parceiras</a:t>
              </a:r>
            </a:p>
          </p:txBody>
        </p:sp>
        <p:sp>
          <p:nvSpPr>
            <p:cNvPr name="TextBox 32" id="32"/>
            <p:cNvSpPr txBox="true"/>
            <p:nvPr/>
          </p:nvSpPr>
          <p:spPr>
            <a:xfrm rot="0">
              <a:off x="165135" y="805852"/>
              <a:ext cx="881360" cy="3256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60"/>
                </a:lnSpc>
                <a:spcBef>
                  <a:spcPct val="0"/>
                </a:spcBef>
              </a:pPr>
              <a:r>
                <a:rPr lang="en-US" sz="8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Acordos bilaterais</a:t>
              </a:r>
            </a:p>
          </p:txBody>
        </p:sp>
        <p:sp>
          <p:nvSpPr>
            <p:cNvPr name="TextBox 33" id="33"/>
            <p:cNvSpPr txBox="true"/>
            <p:nvPr/>
          </p:nvSpPr>
          <p:spPr>
            <a:xfrm rot="0">
              <a:off x="165135" y="374028"/>
              <a:ext cx="881360" cy="4667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r>
                <a:rPr lang="en-US" b="true" sz="210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29</a:t>
              </a:r>
            </a:p>
          </p:txBody>
        </p:sp>
      </p:grpSp>
      <p:grpSp>
        <p:nvGrpSpPr>
          <p:cNvPr name="Group 34" id="34"/>
          <p:cNvGrpSpPr/>
          <p:nvPr/>
        </p:nvGrpSpPr>
        <p:grpSpPr>
          <a:xfrm rot="0">
            <a:off x="5179352" y="4100337"/>
            <a:ext cx="803032" cy="803032"/>
            <a:chOff x="0" y="0"/>
            <a:chExt cx="1070710" cy="1070710"/>
          </a:xfrm>
        </p:grpSpPr>
        <p:grpSp>
          <p:nvGrpSpPr>
            <p:cNvPr name="Group 35" id="35"/>
            <p:cNvGrpSpPr/>
            <p:nvPr/>
          </p:nvGrpSpPr>
          <p:grpSpPr>
            <a:xfrm rot="0">
              <a:off x="0" y="0"/>
              <a:ext cx="1070710" cy="1070710"/>
              <a:chOff x="0" y="0"/>
              <a:chExt cx="812800" cy="812800"/>
            </a:xfrm>
          </p:grpSpPr>
          <p:sp>
            <p:nvSpPr>
              <p:cNvPr name="Freeform 36" id="3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37" id="37"/>
              <p:cNvSpPr txBox="true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9"/>
                  </a:lnSpc>
                </a:pPr>
              </a:p>
            </p:txBody>
          </p:sp>
        </p:grpSp>
        <p:sp>
          <p:nvSpPr>
            <p:cNvPr name="TextBox 38" id="38"/>
            <p:cNvSpPr txBox="true"/>
            <p:nvPr/>
          </p:nvSpPr>
          <p:spPr>
            <a:xfrm rot="0">
              <a:off x="145929" y="74170"/>
              <a:ext cx="778852" cy="298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8"/>
                </a:lnSpc>
                <a:spcBef>
                  <a:spcPct val="0"/>
                </a:spcBef>
              </a:pPr>
              <a:r>
                <a:rPr lang="en-US" sz="706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Instituições Parceiras</a:t>
              </a:r>
            </a:p>
          </p:txBody>
        </p:sp>
        <p:sp>
          <p:nvSpPr>
            <p:cNvPr name="TextBox 39" id="39"/>
            <p:cNvSpPr txBox="true"/>
            <p:nvPr/>
          </p:nvSpPr>
          <p:spPr>
            <a:xfrm rot="0">
              <a:off x="145929" y="701493"/>
              <a:ext cx="778852" cy="298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8"/>
                </a:lnSpc>
                <a:spcBef>
                  <a:spcPct val="0"/>
                </a:spcBef>
              </a:pPr>
              <a:r>
                <a:rPr lang="en-US" sz="706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Acordos bilaterais</a:t>
              </a:r>
            </a:p>
          </p:txBody>
        </p:sp>
        <p:sp>
          <p:nvSpPr>
            <p:cNvPr name="TextBox 40" id="40"/>
            <p:cNvSpPr txBox="true"/>
            <p:nvPr/>
          </p:nvSpPr>
          <p:spPr>
            <a:xfrm rot="0">
              <a:off x="145929" y="334512"/>
              <a:ext cx="778852" cy="4084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26"/>
                </a:lnSpc>
                <a:spcBef>
                  <a:spcPct val="0"/>
                </a:spcBef>
              </a:pPr>
              <a:r>
                <a:rPr lang="en-US" b="true" sz="1855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4823385" y="2625745"/>
            <a:ext cx="803032" cy="803032"/>
            <a:chOff x="0" y="0"/>
            <a:chExt cx="1070710" cy="1070710"/>
          </a:xfrm>
        </p:grpSpPr>
        <p:grpSp>
          <p:nvGrpSpPr>
            <p:cNvPr name="Group 42" id="42"/>
            <p:cNvGrpSpPr/>
            <p:nvPr/>
          </p:nvGrpSpPr>
          <p:grpSpPr>
            <a:xfrm rot="0">
              <a:off x="0" y="0"/>
              <a:ext cx="1070710" cy="1070710"/>
              <a:chOff x="0" y="0"/>
              <a:chExt cx="812800" cy="81280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9"/>
                  </a:lnSpc>
                </a:pPr>
              </a:p>
            </p:txBody>
          </p:sp>
        </p:grpSp>
        <p:sp>
          <p:nvSpPr>
            <p:cNvPr name="TextBox 45" id="45"/>
            <p:cNvSpPr txBox="true"/>
            <p:nvPr/>
          </p:nvSpPr>
          <p:spPr>
            <a:xfrm rot="0">
              <a:off x="145929" y="74170"/>
              <a:ext cx="778852" cy="298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8"/>
                </a:lnSpc>
                <a:spcBef>
                  <a:spcPct val="0"/>
                </a:spcBef>
              </a:pPr>
              <a:r>
                <a:rPr lang="en-US" sz="706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Instituições Parceiras</a:t>
              </a:r>
            </a:p>
          </p:txBody>
        </p:sp>
        <p:sp>
          <p:nvSpPr>
            <p:cNvPr name="TextBox 46" id="46"/>
            <p:cNvSpPr txBox="true"/>
            <p:nvPr/>
          </p:nvSpPr>
          <p:spPr>
            <a:xfrm rot="0">
              <a:off x="145929" y="701493"/>
              <a:ext cx="778852" cy="2984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48"/>
                </a:lnSpc>
                <a:spcBef>
                  <a:spcPct val="0"/>
                </a:spcBef>
              </a:pPr>
              <a:r>
                <a:rPr lang="en-US" sz="706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Acordos bilaterais</a:t>
              </a:r>
            </a:p>
          </p:txBody>
        </p:sp>
        <p:sp>
          <p:nvSpPr>
            <p:cNvPr name="TextBox 47" id="47"/>
            <p:cNvSpPr txBox="true"/>
            <p:nvPr/>
          </p:nvSpPr>
          <p:spPr>
            <a:xfrm rot="0">
              <a:off x="145929" y="334512"/>
              <a:ext cx="778852" cy="4084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26"/>
                </a:lnSpc>
                <a:spcBef>
                  <a:spcPct val="0"/>
                </a:spcBef>
              </a:pPr>
              <a:r>
                <a:rPr lang="en-US" b="true" sz="1855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19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0073397" y="2152376"/>
            <a:ext cx="970753" cy="970753"/>
            <a:chOff x="0" y="0"/>
            <a:chExt cx="1294337" cy="1294337"/>
          </a:xfrm>
        </p:grpSpPr>
        <p:grpSp>
          <p:nvGrpSpPr>
            <p:cNvPr name="Group 49" id="49"/>
            <p:cNvGrpSpPr/>
            <p:nvPr/>
          </p:nvGrpSpPr>
          <p:grpSpPr>
            <a:xfrm rot="0">
              <a:off x="0" y="0"/>
              <a:ext cx="1294337" cy="1294337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9"/>
                  </a:lnSpc>
                </a:pPr>
              </a:p>
            </p:txBody>
          </p:sp>
        </p:grpSp>
        <p:sp>
          <p:nvSpPr>
            <p:cNvPr name="TextBox 52" id="52"/>
            <p:cNvSpPr txBox="true"/>
            <p:nvPr/>
          </p:nvSpPr>
          <p:spPr>
            <a:xfrm rot="0">
              <a:off x="176407" y="93640"/>
              <a:ext cx="941522" cy="35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Instituições Parceiras</a:t>
              </a:r>
            </a:p>
          </p:txBody>
        </p:sp>
        <p:sp>
          <p:nvSpPr>
            <p:cNvPr name="TextBox 53" id="53"/>
            <p:cNvSpPr txBox="true"/>
            <p:nvPr/>
          </p:nvSpPr>
          <p:spPr>
            <a:xfrm rot="0">
              <a:off x="176407" y="851985"/>
              <a:ext cx="941522" cy="35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Acordos bilaterais</a:t>
              </a:r>
            </a:p>
          </p:txBody>
        </p:sp>
        <p:sp>
          <p:nvSpPr>
            <p:cNvPr name="TextBox 54" id="54"/>
            <p:cNvSpPr txBox="true"/>
            <p:nvPr/>
          </p:nvSpPr>
          <p:spPr>
            <a:xfrm rot="0">
              <a:off x="176407" y="402811"/>
              <a:ext cx="941522" cy="49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92"/>
                </a:lnSpc>
                <a:spcBef>
                  <a:spcPct val="0"/>
                </a:spcBef>
              </a:pPr>
              <a:r>
                <a:rPr lang="en-US" b="true" sz="2243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126</a:t>
              </a: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0073397" y="4417992"/>
            <a:ext cx="970753" cy="970753"/>
            <a:chOff x="0" y="0"/>
            <a:chExt cx="1294337" cy="1294337"/>
          </a:xfrm>
        </p:grpSpPr>
        <p:grpSp>
          <p:nvGrpSpPr>
            <p:cNvPr name="Group 56" id="56"/>
            <p:cNvGrpSpPr/>
            <p:nvPr/>
          </p:nvGrpSpPr>
          <p:grpSpPr>
            <a:xfrm rot="0">
              <a:off x="0" y="0"/>
              <a:ext cx="1294337" cy="1294337"/>
              <a:chOff x="0" y="0"/>
              <a:chExt cx="812800" cy="812800"/>
            </a:xfrm>
          </p:grpSpPr>
          <p:sp>
            <p:nvSpPr>
              <p:cNvPr name="Freeform 57" id="5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8" id="58"/>
              <p:cNvSpPr txBox="true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9"/>
                  </a:lnSpc>
                </a:pPr>
              </a:p>
            </p:txBody>
          </p:sp>
        </p:grpSp>
        <p:sp>
          <p:nvSpPr>
            <p:cNvPr name="TextBox 59" id="59"/>
            <p:cNvSpPr txBox="true"/>
            <p:nvPr/>
          </p:nvSpPr>
          <p:spPr>
            <a:xfrm rot="0">
              <a:off x="176407" y="93640"/>
              <a:ext cx="941522" cy="35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Instituições Parceiras</a:t>
              </a:r>
            </a:p>
          </p:txBody>
        </p:sp>
        <p:sp>
          <p:nvSpPr>
            <p:cNvPr name="TextBox 60" id="60"/>
            <p:cNvSpPr txBox="true"/>
            <p:nvPr/>
          </p:nvSpPr>
          <p:spPr>
            <a:xfrm rot="0">
              <a:off x="176407" y="851985"/>
              <a:ext cx="941522" cy="35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Acordos bilaterais</a:t>
              </a:r>
            </a:p>
          </p:txBody>
        </p:sp>
        <p:sp>
          <p:nvSpPr>
            <p:cNvPr name="TextBox 61" id="61"/>
            <p:cNvSpPr txBox="true"/>
            <p:nvPr/>
          </p:nvSpPr>
          <p:spPr>
            <a:xfrm rot="0">
              <a:off x="176407" y="402811"/>
              <a:ext cx="941522" cy="49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92"/>
                </a:lnSpc>
                <a:spcBef>
                  <a:spcPct val="0"/>
                </a:spcBef>
              </a:pPr>
              <a:r>
                <a:rPr lang="en-US" b="true" sz="2243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4</a:t>
              </a:r>
            </a:p>
          </p:txBody>
        </p:sp>
      </p:grpSp>
      <p:grpSp>
        <p:nvGrpSpPr>
          <p:cNvPr name="Group 62" id="62"/>
          <p:cNvGrpSpPr/>
          <p:nvPr/>
        </p:nvGrpSpPr>
        <p:grpSpPr>
          <a:xfrm rot="0">
            <a:off x="13346751" y="2645252"/>
            <a:ext cx="970753" cy="970753"/>
            <a:chOff x="0" y="0"/>
            <a:chExt cx="1294337" cy="1294337"/>
          </a:xfrm>
        </p:grpSpPr>
        <p:grpSp>
          <p:nvGrpSpPr>
            <p:cNvPr name="Group 63" id="63"/>
            <p:cNvGrpSpPr/>
            <p:nvPr/>
          </p:nvGrpSpPr>
          <p:grpSpPr>
            <a:xfrm rot="0">
              <a:off x="0" y="0"/>
              <a:ext cx="1294337" cy="1294337"/>
              <a:chOff x="0" y="0"/>
              <a:chExt cx="812800" cy="812800"/>
            </a:xfrm>
          </p:grpSpPr>
          <p:sp>
            <p:nvSpPr>
              <p:cNvPr name="Freeform 64" id="6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65" id="65"/>
              <p:cNvSpPr txBox="true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149"/>
                  </a:lnSpc>
                </a:pPr>
              </a:p>
            </p:txBody>
          </p:sp>
        </p:grpSp>
        <p:sp>
          <p:nvSpPr>
            <p:cNvPr name="TextBox 66" id="66"/>
            <p:cNvSpPr txBox="true"/>
            <p:nvPr/>
          </p:nvSpPr>
          <p:spPr>
            <a:xfrm rot="0">
              <a:off x="176407" y="93640"/>
              <a:ext cx="941522" cy="35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Instituições Parceiras</a:t>
              </a:r>
            </a:p>
          </p:txBody>
        </p:sp>
        <p:sp>
          <p:nvSpPr>
            <p:cNvPr name="TextBox 67" id="67"/>
            <p:cNvSpPr txBox="true"/>
            <p:nvPr/>
          </p:nvSpPr>
          <p:spPr>
            <a:xfrm rot="0">
              <a:off x="176407" y="851985"/>
              <a:ext cx="941522" cy="3567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25"/>
                </a:lnSpc>
                <a:spcBef>
                  <a:spcPct val="0"/>
                </a:spcBef>
              </a:pPr>
              <a:r>
                <a:rPr lang="en-US" sz="854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Acordos bilaterais</a:t>
              </a:r>
            </a:p>
          </p:txBody>
        </p:sp>
        <p:sp>
          <p:nvSpPr>
            <p:cNvPr name="TextBox 68" id="68"/>
            <p:cNvSpPr txBox="true"/>
            <p:nvPr/>
          </p:nvSpPr>
          <p:spPr>
            <a:xfrm rot="0">
              <a:off x="176407" y="402811"/>
              <a:ext cx="941522" cy="4953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692"/>
                </a:lnSpc>
                <a:spcBef>
                  <a:spcPct val="0"/>
                </a:spcBef>
              </a:pPr>
              <a:r>
                <a:rPr lang="en-US" b="true" sz="2243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11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75832" y="5507720"/>
            <a:ext cx="8366265" cy="937842"/>
          </a:xfrm>
          <a:custGeom>
            <a:avLst/>
            <a:gdLst/>
            <a:ahLst/>
            <a:cxnLst/>
            <a:rect r="r" b="b" t="t" l="l"/>
            <a:pathLst>
              <a:path h="937842" w="8366265">
                <a:moveTo>
                  <a:pt x="0" y="0"/>
                </a:moveTo>
                <a:lnTo>
                  <a:pt x="8366266" y="0"/>
                </a:lnTo>
                <a:lnTo>
                  <a:pt x="8366266" y="937842"/>
                </a:lnTo>
                <a:lnTo>
                  <a:pt x="0" y="9378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-236" r="0" b="-23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375832" y="2795205"/>
            <a:ext cx="8363212" cy="937500"/>
          </a:xfrm>
          <a:custGeom>
            <a:avLst/>
            <a:gdLst/>
            <a:ahLst/>
            <a:cxnLst/>
            <a:rect r="r" b="b" t="t" l="l"/>
            <a:pathLst>
              <a:path h="937500" w="8363212">
                <a:moveTo>
                  <a:pt x="0" y="0"/>
                </a:moveTo>
                <a:lnTo>
                  <a:pt x="8363213" y="0"/>
                </a:lnTo>
                <a:lnTo>
                  <a:pt x="8363213" y="937500"/>
                </a:lnTo>
                <a:lnTo>
                  <a:pt x="0" y="937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-236" r="0" b="-236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375832" y="4194566"/>
            <a:ext cx="8363212" cy="937500"/>
          </a:xfrm>
          <a:custGeom>
            <a:avLst/>
            <a:gdLst/>
            <a:ahLst/>
            <a:cxnLst/>
            <a:rect r="r" b="b" t="t" l="l"/>
            <a:pathLst>
              <a:path h="937500" w="8363212">
                <a:moveTo>
                  <a:pt x="0" y="0"/>
                </a:moveTo>
                <a:lnTo>
                  <a:pt x="8363213" y="0"/>
                </a:lnTo>
                <a:lnTo>
                  <a:pt x="8363213" y="937500"/>
                </a:lnTo>
                <a:lnTo>
                  <a:pt x="0" y="9375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-236" r="0" b="-23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375846" y="1395846"/>
            <a:ext cx="8363199" cy="937498"/>
          </a:xfrm>
          <a:custGeom>
            <a:avLst/>
            <a:gdLst/>
            <a:ahLst/>
            <a:cxnLst/>
            <a:rect r="r" b="b" t="t" l="l"/>
            <a:pathLst>
              <a:path h="937498" w="8363199">
                <a:moveTo>
                  <a:pt x="0" y="0"/>
                </a:moveTo>
                <a:lnTo>
                  <a:pt x="8363199" y="0"/>
                </a:lnTo>
                <a:lnTo>
                  <a:pt x="8363199" y="937498"/>
                </a:lnTo>
                <a:lnTo>
                  <a:pt x="0" y="9374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-236" r="0" b="-236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375832" y="6743931"/>
            <a:ext cx="8428082" cy="944771"/>
          </a:xfrm>
          <a:custGeom>
            <a:avLst/>
            <a:gdLst/>
            <a:ahLst/>
            <a:cxnLst/>
            <a:rect r="r" b="b" t="t" l="l"/>
            <a:pathLst>
              <a:path h="944771" w="8428082">
                <a:moveTo>
                  <a:pt x="0" y="0"/>
                </a:moveTo>
                <a:lnTo>
                  <a:pt x="8428082" y="0"/>
                </a:lnTo>
                <a:lnTo>
                  <a:pt x="8428082" y="944771"/>
                </a:lnTo>
                <a:lnTo>
                  <a:pt x="0" y="944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-399" r="0" b="-39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459410" y="6750362"/>
            <a:ext cx="8255068" cy="881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307"/>
              </a:lnSpc>
            </a:pP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 Instituto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Franco-Bra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ile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ir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 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 Administra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çã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de Empresas é uma estrutura associativa que visa consolidar as relações universitárias e econômicas entre França e Brasil, com foco em estudantes e professores, na educação e na pesquisa em gestão empresarial.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375832" y="7998406"/>
            <a:ext cx="8428082" cy="944771"/>
          </a:xfrm>
          <a:custGeom>
            <a:avLst/>
            <a:gdLst/>
            <a:ahLst/>
            <a:cxnLst/>
            <a:rect r="r" b="b" t="t" l="l"/>
            <a:pathLst>
              <a:path h="944771" w="8428082">
                <a:moveTo>
                  <a:pt x="0" y="0"/>
                </a:moveTo>
                <a:lnTo>
                  <a:pt x="8428082" y="0"/>
                </a:lnTo>
                <a:lnTo>
                  <a:pt x="8428082" y="944771"/>
                </a:lnTo>
                <a:lnTo>
                  <a:pt x="0" y="9447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-399" r="0" b="-399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439119" y="7973447"/>
            <a:ext cx="8364795" cy="973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537"/>
              </a:lnSpc>
            </a:pPr>
            <a:r>
              <a:rPr lang="en-US" sz="18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Um fórum</a:t>
            </a:r>
            <a:r>
              <a:rPr lang="en-US" sz="1813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reflexivo e voltado para a ação com mais de 350 membros de Instituições de Ensino Superior (IES), centros de pesquisa e associações nacionais, regionais e internacionais.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545486" y="4332780"/>
            <a:ext cx="8078056" cy="560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021"/>
              </a:lnSpc>
            </a:pPr>
            <a:r>
              <a:rPr lang="en-US" sz="198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Associação das Universidades de Língua Portuguesa (AULP) reúne instituições de ensino superior de países lusófonos ao redor do mundo.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45486" y="1512414"/>
            <a:ext cx="8078056" cy="666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479"/>
              </a:lnSpc>
            </a:pPr>
            <a:r>
              <a:rPr lang="en-US" sz="206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</a:t>
            </a:r>
            <a:r>
              <a:rPr lang="en-US" sz="206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FAUBAI promove a integração e formação de gestores, seminários, oficinas, encontros regionais, nacionais e internacionais.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513322" y="2864196"/>
            <a:ext cx="8110220" cy="770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81"/>
              </a:lnSpc>
            </a:pP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Associação Mundial de Instituições de Ensino Superior e Pesquisa de Língua Francesa (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AUF</a:t>
            </a:r>
            <a:r>
              <a:rPr lang="en-US" sz="164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) reúne mais de 1.000 universidades e instituições em cerca de 120 países em todos os continentes.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89414" y="5576881"/>
            <a:ext cx="8190200" cy="770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981"/>
              </a:lnSpc>
            </a:pPr>
            <a:r>
              <a:rPr lang="en-US" sz="1648" spc="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</a:t>
            </a:r>
            <a:r>
              <a:rPr lang="en-US" sz="1648" spc="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parc</a:t>
            </a:r>
            <a:r>
              <a:rPr lang="en-US" sz="1648" spc="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eria</a:t>
            </a:r>
            <a:r>
              <a:rPr lang="en-US" sz="1648" spc="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estratégica Germano-Brasileira foca na expansão da cooperação em áreas como energia, meio ambiente, clima, ciência, economia, comércio, defesa, trabalho, assuntos sociais e direitos humanos, tanto bilateral quanto multilateralmente, inclusive nas Nações Unidas.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3848685" y="1395846"/>
            <a:ext cx="2334316" cy="714246"/>
            <a:chOff x="0" y="0"/>
            <a:chExt cx="3112422" cy="952328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112389" cy="952373"/>
            </a:xfrm>
            <a:custGeom>
              <a:avLst/>
              <a:gdLst/>
              <a:ahLst/>
              <a:cxnLst/>
              <a:rect r="r" b="b" t="t" l="l"/>
              <a:pathLst>
                <a:path h="952373" w="3112389">
                  <a:moveTo>
                    <a:pt x="0" y="0"/>
                  </a:moveTo>
                  <a:lnTo>
                    <a:pt x="3112389" y="0"/>
                  </a:lnTo>
                  <a:lnTo>
                    <a:pt x="3112389" y="952373"/>
                  </a:lnTo>
                  <a:lnTo>
                    <a:pt x="0" y="9523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2925" t="0" r="-2926" b="4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3963056" y="2795205"/>
            <a:ext cx="2105574" cy="771747"/>
            <a:chOff x="0" y="0"/>
            <a:chExt cx="2807432" cy="1028996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2807462" cy="1028954"/>
            </a:xfrm>
            <a:custGeom>
              <a:avLst/>
              <a:gdLst/>
              <a:ahLst/>
              <a:cxnLst/>
              <a:rect r="r" b="b" t="t" l="l"/>
              <a:pathLst>
                <a:path h="1028954" w="2807462">
                  <a:moveTo>
                    <a:pt x="0" y="0"/>
                  </a:moveTo>
                  <a:lnTo>
                    <a:pt x="2807462" y="0"/>
                  </a:lnTo>
                  <a:lnTo>
                    <a:pt x="2807462" y="1028954"/>
                  </a:lnTo>
                  <a:lnTo>
                    <a:pt x="0" y="1028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-36831" t="0" r="-36830" b="-4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3963056" y="2795205"/>
            <a:ext cx="2105574" cy="771747"/>
            <a:chOff x="0" y="0"/>
            <a:chExt cx="2807432" cy="102899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807462" cy="1028954"/>
            </a:xfrm>
            <a:custGeom>
              <a:avLst/>
              <a:gdLst/>
              <a:ahLst/>
              <a:cxnLst/>
              <a:rect r="r" b="b" t="t" l="l"/>
              <a:pathLst>
                <a:path h="1028954" w="2807462">
                  <a:moveTo>
                    <a:pt x="0" y="0"/>
                  </a:moveTo>
                  <a:lnTo>
                    <a:pt x="2807462" y="0"/>
                  </a:lnTo>
                  <a:lnTo>
                    <a:pt x="2807462" y="1028954"/>
                  </a:lnTo>
                  <a:lnTo>
                    <a:pt x="0" y="10289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16968" r="1" b="-16972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4129856" y="4066250"/>
            <a:ext cx="1675134" cy="913818"/>
            <a:chOff x="0" y="0"/>
            <a:chExt cx="2233512" cy="1218424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2233549" cy="1218438"/>
            </a:xfrm>
            <a:custGeom>
              <a:avLst/>
              <a:gdLst/>
              <a:ahLst/>
              <a:cxnLst/>
              <a:rect r="r" b="b" t="t" l="l"/>
              <a:pathLst>
                <a:path h="1218438" w="2233549">
                  <a:moveTo>
                    <a:pt x="0" y="0"/>
                  </a:moveTo>
                  <a:lnTo>
                    <a:pt x="2233549" y="0"/>
                  </a:lnTo>
                  <a:lnTo>
                    <a:pt x="2233549" y="1218438"/>
                  </a:lnTo>
                  <a:lnTo>
                    <a:pt x="0" y="1218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 l="0" t="-41655" r="1" b="-41654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4129856" y="5560308"/>
            <a:ext cx="1677306" cy="832664"/>
            <a:chOff x="0" y="0"/>
            <a:chExt cx="2236408" cy="1110218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236470" cy="1110234"/>
            </a:xfrm>
            <a:custGeom>
              <a:avLst/>
              <a:gdLst/>
              <a:ahLst/>
              <a:cxnLst/>
              <a:rect r="r" b="b" t="t" l="l"/>
              <a:pathLst>
                <a:path h="1110234" w="2236470">
                  <a:moveTo>
                    <a:pt x="0" y="0"/>
                  </a:moveTo>
                  <a:lnTo>
                    <a:pt x="2236470" y="0"/>
                  </a:lnTo>
                  <a:lnTo>
                    <a:pt x="2236470" y="1110234"/>
                  </a:lnTo>
                  <a:lnTo>
                    <a:pt x="0" y="1110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l="0" t="-17145" r="2" b="-17144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4358778" y="6668810"/>
            <a:ext cx="1098324" cy="1042446"/>
            <a:chOff x="0" y="0"/>
            <a:chExt cx="1464432" cy="1389928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464437" cy="1389888"/>
            </a:xfrm>
            <a:custGeom>
              <a:avLst/>
              <a:gdLst/>
              <a:ahLst/>
              <a:cxnLst/>
              <a:rect r="r" b="b" t="t" l="l"/>
              <a:pathLst>
                <a:path h="1389888" w="1464437">
                  <a:moveTo>
                    <a:pt x="0" y="0"/>
                  </a:moveTo>
                  <a:lnTo>
                    <a:pt x="1464437" y="0"/>
                  </a:lnTo>
                  <a:lnTo>
                    <a:pt x="1464437" y="1389888"/>
                  </a:lnTo>
                  <a:lnTo>
                    <a:pt x="0" y="13898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 l="-1252" t="0" r="-1252" b="-2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4538394" y="8029594"/>
            <a:ext cx="852839" cy="937185"/>
            <a:chOff x="0" y="0"/>
            <a:chExt cx="1137118" cy="124958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37158" cy="1249553"/>
            </a:xfrm>
            <a:custGeom>
              <a:avLst/>
              <a:gdLst/>
              <a:ahLst/>
              <a:cxnLst/>
              <a:rect r="r" b="b" t="t" l="l"/>
              <a:pathLst>
                <a:path h="1249553" w="1137158">
                  <a:moveTo>
                    <a:pt x="0" y="0"/>
                  </a:moveTo>
                  <a:lnTo>
                    <a:pt x="1137158" y="0"/>
                  </a:lnTo>
                  <a:lnTo>
                    <a:pt x="1137158" y="1249553"/>
                  </a:lnTo>
                  <a:lnTo>
                    <a:pt x="0" y="12495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137" t="0" r="-133" b="-2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l="-41" t="0" r="-42" b="3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4333479" y="9126426"/>
            <a:ext cx="1123623" cy="1087270"/>
            <a:chOff x="0" y="0"/>
            <a:chExt cx="1498164" cy="144969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498219" cy="1449705"/>
            </a:xfrm>
            <a:custGeom>
              <a:avLst/>
              <a:gdLst/>
              <a:ahLst/>
              <a:cxnLst/>
              <a:rect r="r" b="b" t="t" l="l"/>
              <a:pathLst>
                <a:path h="1449705" w="1498219">
                  <a:moveTo>
                    <a:pt x="0" y="0"/>
                  </a:moveTo>
                  <a:lnTo>
                    <a:pt x="1498219" y="0"/>
                  </a:lnTo>
                  <a:lnTo>
                    <a:pt x="1498219" y="1449705"/>
                  </a:lnTo>
                  <a:lnTo>
                    <a:pt x="0" y="1449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 l="0" t="-151" r="3" b="-151"/>
              </a:stretch>
            </a:blip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2999781" y="-366"/>
            <a:ext cx="15288219" cy="1054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12"/>
              </a:lnSpc>
            </a:pPr>
            <a:r>
              <a:rPr lang="en-US" sz="6156">
                <a:solidFill>
                  <a:srgbClr val="022B71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Associações e Redes Internacionais</a:t>
            </a:r>
          </a:p>
        </p:txBody>
      </p:sp>
      <p:sp>
        <p:nvSpPr>
          <p:cNvPr name="Freeform 33" id="33"/>
          <p:cNvSpPr/>
          <p:nvPr/>
        </p:nvSpPr>
        <p:spPr>
          <a:xfrm flipH="false" flipV="false" rot="0">
            <a:off x="6375832" y="9175658"/>
            <a:ext cx="8428082" cy="944771"/>
          </a:xfrm>
          <a:custGeom>
            <a:avLst/>
            <a:gdLst/>
            <a:ahLst/>
            <a:cxnLst/>
            <a:rect r="r" b="b" t="t" l="l"/>
            <a:pathLst>
              <a:path h="944771" w="8428082">
                <a:moveTo>
                  <a:pt x="0" y="0"/>
                </a:moveTo>
                <a:lnTo>
                  <a:pt x="8428082" y="0"/>
                </a:lnTo>
                <a:lnTo>
                  <a:pt x="8428082" y="944770"/>
                </a:lnTo>
                <a:lnTo>
                  <a:pt x="0" y="94477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-399" r="0" b="-399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6459410" y="9222827"/>
            <a:ext cx="8282688" cy="827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36"/>
              </a:lnSpc>
            </a:pPr>
            <a:r>
              <a:rPr lang="en-US" sz="152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</a:t>
            </a:r>
            <a:r>
              <a:rPr lang="en-US" sz="152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International Association of Universities</a:t>
            </a:r>
            <a:r>
              <a:rPr lang="en-US" sz="1526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é uma organização baseada em membros que atende à comunidade global de ensino superior por meio de análises de conhecimento e tendências, publicações e portais, serviços de consultoria, aprendizagem entre pares, eventos e advocacy global.</a:t>
            </a:r>
          </a:p>
        </p:txBody>
      </p:sp>
      <p:grpSp>
        <p:nvGrpSpPr>
          <p:cNvPr name="Group 35" id="35"/>
          <p:cNvGrpSpPr/>
          <p:nvPr/>
        </p:nvGrpSpPr>
        <p:grpSpPr>
          <a:xfrm rot="0">
            <a:off x="-1495041" y="-1129600"/>
            <a:ext cx="4309083" cy="11853218"/>
            <a:chOff x="0" y="0"/>
            <a:chExt cx="5745444" cy="15804290"/>
          </a:xfrm>
        </p:grpSpPr>
        <p:sp>
          <p:nvSpPr>
            <p:cNvPr name="Freeform 36" id="36"/>
            <p:cNvSpPr/>
            <p:nvPr/>
          </p:nvSpPr>
          <p:spPr>
            <a:xfrm flipH="true" flipV="false" rot="0">
              <a:off x="0" y="0"/>
              <a:ext cx="5745480" cy="15804262"/>
            </a:xfrm>
            <a:custGeom>
              <a:avLst/>
              <a:gdLst/>
              <a:ahLst/>
              <a:cxnLst/>
              <a:rect r="r" b="b" t="t" l="l"/>
              <a:pathLst>
                <a:path h="15804262" w="5745480">
                  <a:moveTo>
                    <a:pt x="5745480" y="0"/>
                  </a:moveTo>
                  <a:lnTo>
                    <a:pt x="0" y="0"/>
                  </a:lnTo>
                  <a:lnTo>
                    <a:pt x="0" y="15804262"/>
                  </a:lnTo>
                  <a:lnTo>
                    <a:pt x="5745480" y="15804262"/>
                  </a:lnTo>
                  <a:lnTo>
                    <a:pt x="5745480" y="0"/>
                  </a:lnTo>
                  <a:close/>
                </a:path>
              </a:pathLst>
            </a:custGeom>
            <a:blipFill>
              <a:blip r:embed="rId25"/>
              <a:stretch>
                <a:fillRect l="-157798" t="0" r="-157798" b="0"/>
              </a:stretch>
            </a:blipFill>
          </p:spPr>
        </p:sp>
      </p:grp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214302" y="3901509"/>
            <a:ext cx="4588220" cy="3597306"/>
          </a:xfrm>
          <a:custGeom>
            <a:avLst/>
            <a:gdLst/>
            <a:ahLst/>
            <a:cxnLst/>
            <a:rect r="r" b="b" t="t" l="l"/>
            <a:pathLst>
              <a:path h="3597306" w="4588220">
                <a:moveTo>
                  <a:pt x="0" y="0"/>
                </a:moveTo>
                <a:lnTo>
                  <a:pt x="4588220" y="0"/>
                </a:lnTo>
                <a:lnTo>
                  <a:pt x="4588220" y="3597306"/>
                </a:lnTo>
                <a:lnTo>
                  <a:pt x="0" y="3597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51807" y="4915695"/>
            <a:ext cx="3263005" cy="581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Ass</a:t>
            </a: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inatura de Memorando de Entendimento (MoU)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119700" y="3901509"/>
            <a:ext cx="4588220" cy="3597306"/>
          </a:xfrm>
          <a:custGeom>
            <a:avLst/>
            <a:gdLst/>
            <a:ahLst/>
            <a:cxnLst/>
            <a:rect r="r" b="b" t="t" l="l"/>
            <a:pathLst>
              <a:path h="3597306" w="4588220">
                <a:moveTo>
                  <a:pt x="0" y="0"/>
                </a:moveTo>
                <a:lnTo>
                  <a:pt x="4588219" y="0"/>
                </a:lnTo>
                <a:lnTo>
                  <a:pt x="4588219" y="3597306"/>
                </a:lnTo>
                <a:lnTo>
                  <a:pt x="0" y="3597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47019" y="6171135"/>
            <a:ext cx="3672580" cy="581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Acordo específico</a:t>
            </a:r>
          </a:p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de cooperação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577519" y="6171135"/>
            <a:ext cx="3672581" cy="285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Dupla diplomação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3022198" y="3926373"/>
            <a:ext cx="4588220" cy="3597306"/>
          </a:xfrm>
          <a:custGeom>
            <a:avLst/>
            <a:gdLst/>
            <a:ahLst/>
            <a:cxnLst/>
            <a:rect r="r" b="b" t="t" l="l"/>
            <a:pathLst>
              <a:path h="3597306" w="4588220">
                <a:moveTo>
                  <a:pt x="0" y="0"/>
                </a:moveTo>
                <a:lnTo>
                  <a:pt x="4588219" y="0"/>
                </a:lnTo>
                <a:lnTo>
                  <a:pt x="4588219" y="3597306"/>
                </a:lnTo>
                <a:lnTo>
                  <a:pt x="0" y="35973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734484" y="4915695"/>
            <a:ext cx="3672581" cy="5810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Coorientações</a:t>
            </a:r>
          </a:p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(Programas de Tutela)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586720" y="5291637"/>
            <a:ext cx="3672580" cy="876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56"/>
              </a:lnSpc>
            </a:pPr>
            <a:r>
              <a:rPr lang="en-US" sz="1963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Mobilidade de estudantes, técnicos, funcionários, pesquisadores e professores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4921622" y="9139944"/>
            <a:ext cx="3112038" cy="910271"/>
            <a:chOff x="0" y="0"/>
            <a:chExt cx="4149384" cy="12136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1" t="0" r="-42" b="3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214302" y="904875"/>
            <a:ext cx="11380156" cy="21403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95"/>
              </a:lnSpc>
            </a:pPr>
            <a:r>
              <a:rPr lang="en-US" sz="614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Como podem</a:t>
            </a:r>
            <a:r>
              <a:rPr lang="en-US" sz="614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os colaborar internacionalmente?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0" y="0"/>
            <a:ext cx="2731587" cy="10287000"/>
            <a:chOff x="0" y="0"/>
            <a:chExt cx="3642116" cy="13716000"/>
          </a:xfrm>
        </p:grpSpPr>
        <p:sp>
          <p:nvSpPr>
            <p:cNvPr name="Freeform 14" id="14"/>
            <p:cNvSpPr/>
            <p:nvPr/>
          </p:nvSpPr>
          <p:spPr>
            <a:xfrm flipH="true" flipV="false" rot="0">
              <a:off x="0" y="0"/>
              <a:ext cx="364210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642106">
                  <a:moveTo>
                    <a:pt x="3642106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3642106" y="13716000"/>
                  </a:lnTo>
                  <a:lnTo>
                    <a:pt x="3642106" y="0"/>
                  </a:lnTo>
                  <a:close/>
                </a:path>
              </a:pathLst>
            </a:custGeom>
            <a:blipFill>
              <a:blip r:embed="rId5"/>
              <a:stretch>
                <a:fillRect l="-234491" t="0" r="-234491" b="0"/>
              </a:stretch>
            </a:blipFill>
          </p:spPr>
        </p:sp>
      </p:grp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21622" y="9139944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255502" y="2402244"/>
            <a:ext cx="4351149" cy="5509791"/>
            <a:chOff x="0" y="0"/>
            <a:chExt cx="5801532" cy="734638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801586" cy="7346442"/>
            </a:xfrm>
            <a:custGeom>
              <a:avLst/>
              <a:gdLst/>
              <a:ahLst/>
              <a:cxnLst/>
              <a:rect r="r" b="b" t="t" l="l"/>
              <a:pathLst>
                <a:path h="7346442" w="5801586">
                  <a:moveTo>
                    <a:pt x="0" y="0"/>
                  </a:moveTo>
                  <a:lnTo>
                    <a:pt x="5801586" y="0"/>
                  </a:lnTo>
                  <a:lnTo>
                    <a:pt x="5801586" y="7346442"/>
                  </a:lnTo>
                  <a:lnTo>
                    <a:pt x="0" y="7346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3315" t="0" r="-13314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2987149" y="2402244"/>
            <a:ext cx="4272151" cy="5509791"/>
            <a:chOff x="0" y="0"/>
            <a:chExt cx="5696201" cy="734638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696255" cy="7346442"/>
            </a:xfrm>
            <a:custGeom>
              <a:avLst/>
              <a:gdLst/>
              <a:ahLst/>
              <a:cxnLst/>
              <a:rect r="r" b="b" t="t" l="l"/>
              <a:pathLst>
                <a:path h="7346442" w="5696255">
                  <a:moveTo>
                    <a:pt x="0" y="0"/>
                  </a:moveTo>
                  <a:lnTo>
                    <a:pt x="5696255" y="0"/>
                  </a:lnTo>
                  <a:lnTo>
                    <a:pt x="5696255" y="7346442"/>
                  </a:lnTo>
                  <a:lnTo>
                    <a:pt x="0" y="7346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4485" t="0" r="-14484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8121651" y="2402244"/>
            <a:ext cx="4351149" cy="5509791"/>
            <a:chOff x="0" y="0"/>
            <a:chExt cx="5801532" cy="7346388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5801586" cy="7346442"/>
            </a:xfrm>
            <a:custGeom>
              <a:avLst/>
              <a:gdLst/>
              <a:ahLst/>
              <a:cxnLst/>
              <a:rect r="r" b="b" t="t" l="l"/>
              <a:pathLst>
                <a:path h="7346442" w="5801586">
                  <a:moveTo>
                    <a:pt x="0" y="0"/>
                  </a:moveTo>
                  <a:lnTo>
                    <a:pt x="5801586" y="0"/>
                  </a:lnTo>
                  <a:lnTo>
                    <a:pt x="5801586" y="7346442"/>
                  </a:lnTo>
                  <a:lnTo>
                    <a:pt x="0" y="73464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3315" t="0" r="-13314" b="0"/>
              </a:stretch>
            </a:blip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3506073" y="306225"/>
            <a:ext cx="11617151" cy="106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601"/>
              </a:lnSpc>
            </a:pPr>
            <a:r>
              <a:rPr lang="en-US" sz="6144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UFU nos Rankings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0" y="13639"/>
            <a:ext cx="2731587" cy="10287000"/>
            <a:chOff x="0" y="0"/>
            <a:chExt cx="3642116" cy="13716000"/>
          </a:xfrm>
        </p:grpSpPr>
        <p:sp>
          <p:nvSpPr>
            <p:cNvPr name="Freeform 12" id="12"/>
            <p:cNvSpPr/>
            <p:nvPr/>
          </p:nvSpPr>
          <p:spPr>
            <a:xfrm flipH="true" flipV="false" rot="0">
              <a:off x="0" y="0"/>
              <a:ext cx="364210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642106">
                  <a:moveTo>
                    <a:pt x="3642106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3642106" y="13716000"/>
                  </a:lnTo>
                  <a:lnTo>
                    <a:pt x="3642106" y="0"/>
                  </a:lnTo>
                  <a:close/>
                </a:path>
              </a:pathLst>
            </a:custGeom>
            <a:blipFill>
              <a:blip r:embed="rId6"/>
              <a:stretch>
                <a:fillRect l="-234491" t="0" r="-234491" b="0"/>
              </a:stretch>
            </a:blipFill>
          </p:spPr>
        </p:sp>
      </p:grp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67546" y="9258300"/>
            <a:ext cx="3112038" cy="910270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856989" y="144261"/>
            <a:ext cx="5431011" cy="1768878"/>
            <a:chOff x="0" y="0"/>
            <a:chExt cx="7241348" cy="235850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241286" cy="2358517"/>
            </a:xfrm>
            <a:custGeom>
              <a:avLst/>
              <a:gdLst/>
              <a:ahLst/>
              <a:cxnLst/>
              <a:rect r="r" b="b" t="t" l="l"/>
              <a:pathLst>
                <a:path h="2358517" w="7241286">
                  <a:moveTo>
                    <a:pt x="0" y="0"/>
                  </a:moveTo>
                  <a:lnTo>
                    <a:pt x="7241286" y="0"/>
                  </a:lnTo>
                  <a:lnTo>
                    <a:pt x="7241286" y="2358517"/>
                  </a:lnTo>
                  <a:lnTo>
                    <a:pt x="0" y="23585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3037472" y="509218"/>
            <a:ext cx="10160077" cy="8870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200" spc="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Relatório de</a:t>
            </a:r>
            <a:r>
              <a:rPr lang="en-US" sz="5200" spc="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progresso dos ODS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0" y="27279"/>
            <a:ext cx="2731587" cy="10287000"/>
            <a:chOff x="0" y="0"/>
            <a:chExt cx="3642116" cy="13716000"/>
          </a:xfrm>
        </p:grpSpPr>
        <p:sp>
          <p:nvSpPr>
            <p:cNvPr name="Freeform 8" id="8"/>
            <p:cNvSpPr/>
            <p:nvPr/>
          </p:nvSpPr>
          <p:spPr>
            <a:xfrm flipH="true" flipV="false" rot="0">
              <a:off x="0" y="0"/>
              <a:ext cx="364210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642106">
                  <a:moveTo>
                    <a:pt x="3642106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3642106" y="13716000"/>
                  </a:lnTo>
                  <a:lnTo>
                    <a:pt x="3642106" y="0"/>
                  </a:lnTo>
                  <a:close/>
                </a:path>
              </a:pathLst>
            </a:custGeom>
            <a:blipFill>
              <a:blip r:embed="rId4"/>
              <a:stretch>
                <a:fillRect l="-234491" t="0" r="-234491" b="0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5400000">
            <a:off x="5967518" y="714860"/>
            <a:ext cx="6271285" cy="11728770"/>
          </a:xfrm>
          <a:custGeom>
            <a:avLst/>
            <a:gdLst/>
            <a:ahLst/>
            <a:cxnLst/>
            <a:rect r="r" b="b" t="t" l="l"/>
            <a:pathLst>
              <a:path h="11728770" w="6271285">
                <a:moveTo>
                  <a:pt x="0" y="0"/>
                </a:moveTo>
                <a:lnTo>
                  <a:pt x="6271285" y="0"/>
                </a:lnTo>
                <a:lnTo>
                  <a:pt x="6271285" y="11728770"/>
                </a:lnTo>
                <a:lnTo>
                  <a:pt x="0" y="117287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2621" t="-21093" r="-34897" b="-5678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244268" y="2588222"/>
            <a:ext cx="8938933" cy="588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5"/>
              </a:lnSpc>
              <a:spcBef>
                <a:spcPct val="0"/>
              </a:spcBef>
            </a:pPr>
            <a:r>
              <a:rPr lang="en-US" sz="3445" i="true" spc="3">
                <a:solidFill>
                  <a:srgbClr val="4F81BD"/>
                </a:solidFill>
                <a:latin typeface="Century Gothic Paneuropean Italics"/>
                <a:ea typeface="Century Gothic Paneuropean Italics"/>
                <a:cs typeface="Century Gothic Paneuropean Italics"/>
                <a:sym typeface="Century Gothic Paneuropean Italics"/>
              </a:rPr>
              <a:t>Objetivos de Desenvolvimento Sustentável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845081" y="8803164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3485615" y="1993446"/>
            <a:ext cx="14155274" cy="72269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87"/>
              </a:lnSpc>
            </a:pPr>
            <a:r>
              <a:rPr lang="en-US" sz="365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 </a:t>
            </a:r>
            <a:r>
              <a:rPr lang="en-US" sz="365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Universidade Federal de Uberlândia (UFU) é uma das universidades públicas brasileiras gratuitas e é financiada pelo Ministério da Educação. Desde sua fundação em 1969, a universidade tem adquirido crescente importância no contexto educacional brasileiro.</a:t>
            </a:r>
          </a:p>
          <a:p>
            <a:pPr algn="just">
              <a:lnSpc>
                <a:spcPts val="4387"/>
              </a:lnSpc>
            </a:pPr>
          </a:p>
          <a:p>
            <a:pPr algn="just">
              <a:lnSpc>
                <a:spcPts val="4384"/>
              </a:lnSpc>
            </a:pPr>
            <a:r>
              <a:rPr lang="en-US" sz="365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 UFU sempre construiu diversas relações internacionais tradicionais, firmando acordos de cooperação internacional e apoiando oportunidades de mobilidade internacional.</a:t>
            </a:r>
          </a:p>
          <a:p>
            <a:pPr algn="just">
              <a:lnSpc>
                <a:spcPts val="4387"/>
              </a:lnSpc>
            </a:pPr>
          </a:p>
          <a:p>
            <a:pPr algn="just">
              <a:lnSpc>
                <a:spcPts val="4387"/>
              </a:lnSpc>
            </a:pPr>
            <a:r>
              <a:rPr lang="en-US" sz="365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 UFU foi nomeada em referência à cidade onde estão localizados a maioria dos seus campi: Uberlândia</a:t>
            </a:r>
          </a:p>
          <a:p>
            <a:pPr algn="just">
              <a:lnSpc>
                <a:spcPts val="5319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-4407507" y="0"/>
            <a:ext cx="7248318" cy="10287000"/>
            <a:chOff x="0" y="0"/>
            <a:chExt cx="9664424" cy="13716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66444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9664446">
                  <a:moveTo>
                    <a:pt x="0" y="0"/>
                  </a:moveTo>
                  <a:lnTo>
                    <a:pt x="9664446" y="0"/>
                  </a:lnTo>
                  <a:lnTo>
                    <a:pt x="9664446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7995" t="0" r="-67994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282840" y="415176"/>
            <a:ext cx="11562241" cy="1103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4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Sobre a UFU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351738" y="5556732"/>
            <a:ext cx="3246433" cy="3246433"/>
            <a:chOff x="0" y="0"/>
            <a:chExt cx="4328578" cy="432857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28541" cy="4328541"/>
            </a:xfrm>
            <a:custGeom>
              <a:avLst/>
              <a:gdLst/>
              <a:ahLst/>
              <a:cxnLst/>
              <a:rect r="r" b="b" t="t" l="l"/>
              <a:pathLst>
                <a:path h="4328541" w="4328541">
                  <a:moveTo>
                    <a:pt x="0" y="0"/>
                  </a:moveTo>
                  <a:lnTo>
                    <a:pt x="4328541" y="0"/>
                  </a:lnTo>
                  <a:lnTo>
                    <a:pt x="4328541" y="4328541"/>
                  </a:lnTo>
                  <a:lnTo>
                    <a:pt x="0" y="4328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3363813" y="2581930"/>
            <a:ext cx="2474074" cy="2474074"/>
            <a:chOff x="0" y="0"/>
            <a:chExt cx="3298766" cy="329876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298825" cy="3298825"/>
            </a:xfrm>
            <a:custGeom>
              <a:avLst/>
              <a:gdLst/>
              <a:ahLst/>
              <a:cxnLst/>
              <a:rect r="r" b="b" t="t" l="l"/>
              <a:pathLst>
                <a:path h="3298825" w="3298825">
                  <a:moveTo>
                    <a:pt x="0" y="0"/>
                  </a:moveTo>
                  <a:lnTo>
                    <a:pt x="3298825" y="0"/>
                  </a:lnTo>
                  <a:lnTo>
                    <a:pt x="3298825" y="3298825"/>
                  </a:lnTo>
                  <a:lnTo>
                    <a:pt x="0" y="3298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1" b="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398236" y="6241938"/>
            <a:ext cx="2474074" cy="2474074"/>
            <a:chOff x="0" y="0"/>
            <a:chExt cx="3298766" cy="329876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298825" cy="3298825"/>
            </a:xfrm>
            <a:custGeom>
              <a:avLst/>
              <a:gdLst/>
              <a:ahLst/>
              <a:cxnLst/>
              <a:rect r="r" b="b" t="t" l="l"/>
              <a:pathLst>
                <a:path h="3298825" w="3298825">
                  <a:moveTo>
                    <a:pt x="0" y="0"/>
                  </a:moveTo>
                  <a:lnTo>
                    <a:pt x="3298825" y="0"/>
                  </a:lnTo>
                  <a:lnTo>
                    <a:pt x="3298825" y="3298825"/>
                  </a:lnTo>
                  <a:lnTo>
                    <a:pt x="0" y="3298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1" b="1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845081" y="8803164"/>
            <a:ext cx="3112038" cy="910271"/>
            <a:chOff x="0" y="0"/>
            <a:chExt cx="4149384" cy="121369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41" t="0" r="-42" b="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0529720" y="2253030"/>
            <a:ext cx="2890470" cy="2890470"/>
            <a:chOff x="0" y="0"/>
            <a:chExt cx="3853960" cy="385396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53942" cy="3853942"/>
            </a:xfrm>
            <a:custGeom>
              <a:avLst/>
              <a:gdLst/>
              <a:ahLst/>
              <a:cxnLst/>
              <a:rect r="r" b="b" t="t" l="l"/>
              <a:pathLst>
                <a:path h="3853942" w="3853942">
                  <a:moveTo>
                    <a:pt x="0" y="0"/>
                  </a:moveTo>
                  <a:lnTo>
                    <a:pt x="3853942" y="0"/>
                  </a:lnTo>
                  <a:lnTo>
                    <a:pt x="3853942" y="3853942"/>
                  </a:lnTo>
                  <a:lnTo>
                    <a:pt x="0" y="38539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363813" y="635449"/>
            <a:ext cx="14868807" cy="1103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19"/>
              </a:lnSpc>
            </a:pPr>
            <a:r>
              <a:rPr lang="en-US" sz="6442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Conheça alguns de nossos projetos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086623" y="6277868"/>
            <a:ext cx="4104056" cy="2439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58"/>
              </a:lnSpc>
            </a:pP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</a:t>
            </a: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encedora global do prêmio “Melhor Uso de Tecnologia” no NASA Space Apps Challenge, a </a:t>
            </a:r>
            <a:r>
              <a:rPr lang="en-US" sz="1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42 Quake Heroes</a:t>
            </a: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visa detectar com precisão o início de eventos sísmicos em Marte e na Lua usando dados de velocidade do solo. Utiliza uma rede neural profunda (DNN) baseada na arquitetura U-Net, inicialmente projetada para tarefas de segmentação de imagens.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628386" y="6341802"/>
            <a:ext cx="4049034" cy="1638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58"/>
              </a:lnSpc>
            </a:pP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</a:t>
            </a:r>
            <a:r>
              <a:rPr lang="en-US" sz="1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Tucano Aerodesign </a:t>
            </a: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é a equipe de aerodesign da Universidade Federal de Uberlândia (UFU), dedicada ao desenvolvimento e construção de aeronaves em escala para desafios de competições de engenharia.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086623" y="2802173"/>
            <a:ext cx="4104056" cy="16381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58"/>
              </a:lnSpc>
            </a:pP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</a:t>
            </a:r>
            <a:r>
              <a:rPr lang="en-US" sz="1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EP</a:t>
            </a:r>
            <a:r>
              <a:rPr lang="en-US" sz="1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TA (Equipe de Propulsão e Tecnologia Aeroespacial)</a:t>
            </a: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Projeto de extensão da Universidade Federal de Uberlândia (UFU) voltado ao desenvolvimento de foguetes experimentais e promoção do modelismo espacial no Brasil.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3628386" y="2802173"/>
            <a:ext cx="4049034" cy="19048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158"/>
              </a:lnSpc>
            </a:pP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 </a:t>
            </a:r>
            <a:r>
              <a:rPr lang="en-US" sz="1800" b="tru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WinGs</a:t>
            </a:r>
            <a:r>
              <a:rPr lang="en-US" sz="18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visa incentivar meninas a se engajarem em Ciências, Tecnologia, Engenharia e Matemática (STEM). Ao promover atividades práticas e educacionais, o projeto busca quebrar as barreiras sociais e culturais que limitam a participação feminina nessas áreas.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0" y="0"/>
            <a:ext cx="2731587" cy="10287000"/>
            <a:chOff x="0" y="0"/>
            <a:chExt cx="3642116" cy="13716000"/>
          </a:xfrm>
        </p:grpSpPr>
        <p:sp>
          <p:nvSpPr>
            <p:cNvPr name="Freeform 18" id="18"/>
            <p:cNvSpPr/>
            <p:nvPr/>
          </p:nvSpPr>
          <p:spPr>
            <a:xfrm flipH="true" flipV="false" rot="0">
              <a:off x="0" y="0"/>
              <a:ext cx="364210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642106">
                  <a:moveTo>
                    <a:pt x="3642106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3642106" y="13716000"/>
                  </a:lnTo>
                  <a:lnTo>
                    <a:pt x="3642106" y="0"/>
                  </a:lnTo>
                  <a:close/>
                </a:path>
              </a:pathLst>
            </a:custGeom>
            <a:blipFill>
              <a:blip r:embed="rId7"/>
              <a:stretch>
                <a:fillRect l="-234491" t="0" r="-234491" b="0"/>
              </a:stretch>
            </a:blipFill>
          </p:spPr>
        </p:sp>
      </p:grp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21622" y="9139944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3443468" y="2781802"/>
            <a:ext cx="8592229" cy="11032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4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Conheça o nosso site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35463"/>
            <a:ext cx="2731587" cy="10287000"/>
            <a:chOff x="0" y="0"/>
            <a:chExt cx="3642116" cy="13716000"/>
          </a:xfrm>
        </p:grpSpPr>
        <p:sp>
          <p:nvSpPr>
            <p:cNvPr name="Freeform 6" id="6"/>
            <p:cNvSpPr/>
            <p:nvPr/>
          </p:nvSpPr>
          <p:spPr>
            <a:xfrm flipH="true" flipV="false" rot="0">
              <a:off x="0" y="0"/>
              <a:ext cx="3642106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642106">
                  <a:moveTo>
                    <a:pt x="3642106" y="0"/>
                  </a:moveTo>
                  <a:lnTo>
                    <a:pt x="0" y="0"/>
                  </a:lnTo>
                  <a:lnTo>
                    <a:pt x="0" y="13716000"/>
                  </a:lnTo>
                  <a:lnTo>
                    <a:pt x="3642106" y="13716000"/>
                  </a:lnTo>
                  <a:lnTo>
                    <a:pt x="3642106" y="0"/>
                  </a:lnTo>
                  <a:close/>
                </a:path>
              </a:pathLst>
            </a:custGeom>
            <a:blipFill>
              <a:blip r:embed="rId3"/>
              <a:stretch>
                <a:fillRect l="-234491" t="0" r="-234491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443468" y="6556853"/>
            <a:ext cx="5541994" cy="8245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76"/>
              </a:lnSpc>
            </a:pPr>
            <a:r>
              <a:rPr lang="en-US" sz="4340" u="sng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4" tooltip="https://dri.ufu.br"/>
              </a:rPr>
              <a:t>https://dri.ufu.br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203028" y="8389024"/>
            <a:ext cx="5943762" cy="1738551"/>
            <a:chOff x="0" y="0"/>
            <a:chExt cx="7925016" cy="23180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7925054" cy="2318131"/>
            </a:xfrm>
            <a:custGeom>
              <a:avLst/>
              <a:gdLst/>
              <a:ahLst/>
              <a:cxnLst/>
              <a:rect r="r" b="b" t="t" l="l"/>
              <a:pathLst>
                <a:path h="2318131" w="7925054">
                  <a:moveTo>
                    <a:pt x="0" y="0"/>
                  </a:moveTo>
                  <a:lnTo>
                    <a:pt x="7925054" y="0"/>
                  </a:lnTo>
                  <a:lnTo>
                    <a:pt x="7925054" y="2318131"/>
                  </a:lnTo>
                  <a:lnTo>
                    <a:pt x="0" y="231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0" b="2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-2663622"/>
            <a:ext cx="18288000" cy="10845222"/>
            <a:chOff x="0" y="0"/>
            <a:chExt cx="24384000" cy="14460296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24384000" cy="14460347"/>
            </a:xfrm>
            <a:custGeom>
              <a:avLst/>
              <a:gdLst/>
              <a:ahLst/>
              <a:cxnLst/>
              <a:rect r="r" b="b" t="t" l="l"/>
              <a:pathLst>
                <a:path h="14460347" w="24384000">
                  <a:moveTo>
                    <a:pt x="24384000" y="0"/>
                  </a:moveTo>
                  <a:lnTo>
                    <a:pt x="0" y="0"/>
                  </a:lnTo>
                  <a:lnTo>
                    <a:pt x="0" y="14460347"/>
                  </a:lnTo>
                  <a:lnTo>
                    <a:pt x="24384000" y="14460347"/>
                  </a:lnTo>
                  <a:lnTo>
                    <a:pt x="24384000" y="0"/>
                  </a:lnTo>
                  <a:close/>
                </a:path>
              </a:pathLst>
            </a:custGeom>
            <a:blipFill>
              <a:blip r:embed="rId3"/>
              <a:stretch>
                <a:fillRect l="0" t="-5805" r="0" b="-5804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478603" y="8366737"/>
            <a:ext cx="6794636" cy="16783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91"/>
              </a:lnSpc>
            </a:pPr>
            <a:r>
              <a:rPr lang="en-US" sz="5992" spc="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Muito obrigado!</a:t>
            </a:r>
          </a:p>
          <a:p>
            <a:pPr algn="l">
              <a:lnSpc>
                <a:spcPts val="5038"/>
              </a:lnSpc>
            </a:pPr>
            <a:r>
              <a:rPr lang="en-US" sz="3600" spc="2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Contato: international@ufu.br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21622" y="9139944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3567405" y="84537"/>
            <a:ext cx="14043114" cy="1103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4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Conheça</a:t>
            </a:r>
            <a:r>
              <a:rPr lang="en-US" sz="6444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Uberlândia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0"/>
            <a:ext cx="2840811" cy="10256384"/>
            <a:chOff x="0" y="0"/>
            <a:chExt cx="3787748" cy="1367517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787775" cy="13675178"/>
            </a:xfrm>
            <a:custGeom>
              <a:avLst/>
              <a:gdLst/>
              <a:ahLst/>
              <a:cxnLst/>
              <a:rect r="r" b="b" t="t" l="l"/>
              <a:pathLst>
                <a:path h="13675178" w="3787775">
                  <a:moveTo>
                    <a:pt x="0" y="0"/>
                  </a:moveTo>
                  <a:lnTo>
                    <a:pt x="3787775" y="0"/>
                  </a:lnTo>
                  <a:lnTo>
                    <a:pt x="3787775" y="13675178"/>
                  </a:lnTo>
                  <a:lnTo>
                    <a:pt x="0" y="136751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0166" t="0" r="-250166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693274" y="9000110"/>
            <a:ext cx="11104959" cy="594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4" tooltip="https://youtu.be/BoeozkNWwHw?si=dB-l85EBoYeLOXFc"/>
              </a:rPr>
              <a:t>https://www.youtube.com/watch?v=mLvM_WXJk0I</a:t>
            </a:r>
          </a:p>
        </p:txBody>
      </p:sp>
      <p:pic>
        <p:nvPicPr>
          <p:cNvPr name="Picture 8" id="8"/>
          <p:cNvPicPr>
            <a:picLocks noChangeAspect="true"/>
          </p:cNvPicPr>
          <p:nvPr>
            <a:videoFile r:link="rId6"/>
          </p:nvPr>
        </p:nvPicPr>
        <p:blipFill>
          <a:blip r:embed="rId5"/>
          <a:stretch>
            <a:fillRect/>
          </a:stretch>
        </p:blipFill>
        <p:spPr>
          <a:xfrm rot="0">
            <a:off x="3693274" y="1380590"/>
            <a:ext cx="13416679" cy="75409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21622" y="9139944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5008340" y="348537"/>
            <a:ext cx="9302228" cy="9589926"/>
            <a:chOff x="0" y="0"/>
            <a:chExt cx="12402970" cy="127865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402947" cy="12786614"/>
            </a:xfrm>
            <a:custGeom>
              <a:avLst/>
              <a:gdLst/>
              <a:ahLst/>
              <a:cxnLst/>
              <a:rect r="r" b="b" t="t" l="l"/>
              <a:pathLst>
                <a:path h="12786614" w="12402947">
                  <a:moveTo>
                    <a:pt x="0" y="0"/>
                  </a:moveTo>
                  <a:lnTo>
                    <a:pt x="12402947" y="0"/>
                  </a:lnTo>
                  <a:lnTo>
                    <a:pt x="12402947" y="12786614"/>
                  </a:lnTo>
                  <a:lnTo>
                    <a:pt x="0" y="12786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34" r="0" b="-3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0" y="0"/>
            <a:ext cx="2840811" cy="10287000"/>
            <a:chOff x="0" y="0"/>
            <a:chExt cx="3787748" cy="13716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8777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787775">
                  <a:moveTo>
                    <a:pt x="0" y="0"/>
                  </a:moveTo>
                  <a:lnTo>
                    <a:pt x="3787775" y="0"/>
                  </a:lnTo>
                  <a:lnTo>
                    <a:pt x="378777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1062" t="0" r="-251062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9432890" y="5635939"/>
            <a:ext cx="4877677" cy="1770861"/>
            <a:chOff x="0" y="0"/>
            <a:chExt cx="1284656" cy="46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84656" cy="466400"/>
            </a:xfrm>
            <a:custGeom>
              <a:avLst/>
              <a:gdLst/>
              <a:ahLst/>
              <a:cxnLst/>
              <a:rect r="r" b="b" t="t" l="l"/>
              <a:pathLst>
                <a:path h="466400" w="1284656">
                  <a:moveTo>
                    <a:pt x="0" y="0"/>
                  </a:moveTo>
                  <a:lnTo>
                    <a:pt x="1284656" y="0"/>
                  </a:lnTo>
                  <a:lnTo>
                    <a:pt x="1284656" y="466400"/>
                  </a:lnTo>
                  <a:lnTo>
                    <a:pt x="0" y="4664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284656" cy="514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4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9534192" y="5493064"/>
            <a:ext cx="3264662" cy="405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true">
                <a:solidFill>
                  <a:srgbClr val="00305D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Rede de conexões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534192" y="5960558"/>
            <a:ext cx="4394506" cy="14557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80"/>
              </a:lnSpc>
            </a:pPr>
            <a:r>
              <a:rPr lang="en-US" sz="1200">
                <a:solidFill>
                  <a:srgbClr val="00305D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Acesso fácil às rodovias que ligam a cidade às principais capitais e regiões do país. Por meio do Programa Integrado Uberlândia II, iniciado em 2018, a Prefeitura investirá mais de R$ 140 milhões em obras e intervenções em infraestrutura viária e mobilidade urbana, além de contribuir para a geração de empregos e o crescimento econômico local.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92907" y="1903704"/>
            <a:ext cx="5827329" cy="6747434"/>
          </a:xfrm>
          <a:custGeom>
            <a:avLst/>
            <a:gdLst/>
            <a:ahLst/>
            <a:cxnLst/>
            <a:rect r="r" b="b" t="t" l="l"/>
            <a:pathLst>
              <a:path h="6747434" w="5827329">
                <a:moveTo>
                  <a:pt x="0" y="0"/>
                </a:moveTo>
                <a:lnTo>
                  <a:pt x="5827329" y="0"/>
                </a:lnTo>
                <a:lnTo>
                  <a:pt x="5827329" y="6747434"/>
                </a:lnTo>
                <a:lnTo>
                  <a:pt x="0" y="67474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7" t="0" r="-137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392907" y="8747024"/>
            <a:ext cx="5827329" cy="6747433"/>
          </a:xfrm>
          <a:custGeom>
            <a:avLst/>
            <a:gdLst/>
            <a:ahLst/>
            <a:cxnLst/>
            <a:rect r="r" b="b" t="t" l="l"/>
            <a:pathLst>
              <a:path h="6747433" w="5827329">
                <a:moveTo>
                  <a:pt x="0" y="0"/>
                </a:moveTo>
                <a:lnTo>
                  <a:pt x="5827329" y="0"/>
                </a:lnTo>
                <a:lnTo>
                  <a:pt x="5827329" y="6747433"/>
                </a:lnTo>
                <a:lnTo>
                  <a:pt x="0" y="67474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37" t="0" r="-137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2960878" y="10069416"/>
            <a:ext cx="6547002" cy="1602742"/>
            <a:chOff x="0" y="0"/>
            <a:chExt cx="8729336" cy="21369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729345" cy="2137029"/>
            </a:xfrm>
            <a:custGeom>
              <a:avLst/>
              <a:gdLst/>
              <a:ahLst/>
              <a:cxnLst/>
              <a:rect r="r" b="b" t="t" l="l"/>
              <a:pathLst>
                <a:path h="2137029" w="8729345">
                  <a:moveTo>
                    <a:pt x="0" y="0"/>
                  </a:moveTo>
                  <a:lnTo>
                    <a:pt x="8729345" y="0"/>
                  </a:lnTo>
                  <a:lnTo>
                    <a:pt x="8729345" y="2137029"/>
                  </a:lnTo>
                  <a:lnTo>
                    <a:pt x="0" y="2137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01985" r="0" b="-201983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3392907" y="9741741"/>
            <a:ext cx="6114974" cy="1149226"/>
            <a:chOff x="0" y="0"/>
            <a:chExt cx="8153298" cy="153230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53273" cy="1532255"/>
            </a:xfrm>
            <a:custGeom>
              <a:avLst/>
              <a:gdLst/>
              <a:ahLst/>
              <a:cxnLst/>
              <a:rect r="r" b="b" t="t" l="l"/>
              <a:pathLst>
                <a:path h="1532255" w="8153273">
                  <a:moveTo>
                    <a:pt x="0" y="0"/>
                  </a:moveTo>
                  <a:lnTo>
                    <a:pt x="8153273" y="0"/>
                  </a:lnTo>
                  <a:lnTo>
                    <a:pt x="8153273" y="1532255"/>
                  </a:lnTo>
                  <a:lnTo>
                    <a:pt x="0" y="1532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85949" r="0" b="-285952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9255315" y="784323"/>
            <a:ext cx="9296715" cy="9285093"/>
            <a:chOff x="0" y="0"/>
            <a:chExt cx="12395620" cy="1238012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395581" cy="12380087"/>
            </a:xfrm>
            <a:custGeom>
              <a:avLst/>
              <a:gdLst/>
              <a:ahLst/>
              <a:cxnLst/>
              <a:rect r="r" b="b" t="t" l="l"/>
              <a:pathLst>
                <a:path h="12380087" w="12395581">
                  <a:moveTo>
                    <a:pt x="0" y="0"/>
                  </a:moveTo>
                  <a:lnTo>
                    <a:pt x="12395581" y="0"/>
                  </a:lnTo>
                  <a:lnTo>
                    <a:pt x="12395581" y="12380087"/>
                  </a:lnTo>
                  <a:lnTo>
                    <a:pt x="0" y="12380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2" r="0" b="-3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41" t="0" r="-42" b="3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0" y="45924"/>
            <a:ext cx="2840811" cy="10287000"/>
            <a:chOff x="0" y="0"/>
            <a:chExt cx="3787748" cy="13716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78777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787775">
                  <a:moveTo>
                    <a:pt x="0" y="0"/>
                  </a:moveTo>
                  <a:lnTo>
                    <a:pt x="3787775" y="0"/>
                  </a:lnTo>
                  <a:lnTo>
                    <a:pt x="378777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51062" t="0" r="-251062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5018942" y="5777979"/>
            <a:ext cx="279094" cy="660580"/>
          </a:xfrm>
          <a:custGeom>
            <a:avLst/>
            <a:gdLst/>
            <a:ahLst/>
            <a:cxnLst/>
            <a:rect r="r" b="b" t="t" l="l"/>
            <a:pathLst>
              <a:path h="660580" w="279094">
                <a:moveTo>
                  <a:pt x="0" y="0"/>
                </a:moveTo>
                <a:lnTo>
                  <a:pt x="279094" y="0"/>
                </a:lnTo>
                <a:lnTo>
                  <a:pt x="279094" y="660580"/>
                </a:lnTo>
                <a:lnTo>
                  <a:pt x="0" y="6605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718" t="0" r="-718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864539" y="2217391"/>
            <a:ext cx="2884066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Educação Física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460148" y="3278193"/>
            <a:ext cx="1692846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Glória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017460" y="4403941"/>
            <a:ext cx="2578224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Santa Mônica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159330" y="5582049"/>
            <a:ext cx="2294483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Umuarama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897912" y="6760157"/>
            <a:ext cx="2817317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Monte Carmelo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4922805" y="7888869"/>
            <a:ext cx="2767533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Patos de Minas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435926" y="8946144"/>
            <a:ext cx="1741289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9"/>
              </a:lnSpc>
            </a:pPr>
            <a:r>
              <a:rPr lang="en-US" sz="2250">
                <a:solidFill>
                  <a:srgbClr val="FFFFFF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Pontal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295455" y="343357"/>
            <a:ext cx="5877849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Nossos campi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133483" y="4584675"/>
            <a:ext cx="3770919" cy="936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61"/>
              </a:lnSpc>
            </a:pPr>
            <a:r>
              <a:rPr lang="en-US" sz="4972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UBERLÂNDIA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52158" y="9142695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6649527" y="2198019"/>
            <a:ext cx="6571821" cy="1634740"/>
          </a:xfrm>
          <a:custGeom>
            <a:avLst/>
            <a:gdLst/>
            <a:ahLst/>
            <a:cxnLst/>
            <a:rect r="r" b="b" t="t" l="l"/>
            <a:pathLst>
              <a:path h="1634740" w="6571821">
                <a:moveTo>
                  <a:pt x="0" y="0"/>
                </a:moveTo>
                <a:lnTo>
                  <a:pt x="6571821" y="0"/>
                </a:lnTo>
                <a:lnTo>
                  <a:pt x="6571821" y="1634741"/>
                </a:lnTo>
                <a:lnTo>
                  <a:pt x="0" y="16347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96" r="0" b="-396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344823" y="2529740"/>
            <a:ext cx="4100423" cy="964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Glória </a:t>
            </a:r>
          </a:p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(685 hectares)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649527" y="4018497"/>
            <a:ext cx="6571821" cy="1634740"/>
          </a:xfrm>
          <a:custGeom>
            <a:avLst/>
            <a:gdLst/>
            <a:ahLst/>
            <a:cxnLst/>
            <a:rect r="r" b="b" t="t" l="l"/>
            <a:pathLst>
              <a:path h="1634740" w="6571821">
                <a:moveTo>
                  <a:pt x="0" y="0"/>
                </a:moveTo>
                <a:lnTo>
                  <a:pt x="6571821" y="0"/>
                </a:lnTo>
                <a:lnTo>
                  <a:pt x="6571821" y="1634741"/>
                </a:lnTo>
                <a:lnTo>
                  <a:pt x="0" y="16347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96" r="0" b="-396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344823" y="4346282"/>
            <a:ext cx="4236175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Capim Branco</a:t>
            </a:r>
          </a:p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 (373 hectares)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649527" y="5838975"/>
            <a:ext cx="6571821" cy="1634740"/>
          </a:xfrm>
          <a:custGeom>
            <a:avLst/>
            <a:gdLst/>
            <a:ahLst/>
            <a:cxnLst/>
            <a:rect r="r" b="b" t="t" l="l"/>
            <a:pathLst>
              <a:path h="1634740" w="6571821">
                <a:moveTo>
                  <a:pt x="0" y="0"/>
                </a:moveTo>
                <a:lnTo>
                  <a:pt x="6571821" y="0"/>
                </a:lnTo>
                <a:lnTo>
                  <a:pt x="6571821" y="1634740"/>
                </a:lnTo>
                <a:lnTo>
                  <a:pt x="0" y="16347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96" r="0" b="-396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344824" y="6167587"/>
            <a:ext cx="4236174" cy="93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Água Limpa </a:t>
            </a:r>
          </a:p>
          <a:p>
            <a:pPr algn="ctr">
              <a:lnSpc>
                <a:spcPts val="3779"/>
              </a:lnSpc>
            </a:pPr>
            <a:r>
              <a:rPr lang="en-US" sz="270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(670 hectares)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6649527" y="7659452"/>
            <a:ext cx="6571821" cy="1634740"/>
          </a:xfrm>
          <a:custGeom>
            <a:avLst/>
            <a:gdLst/>
            <a:ahLst/>
            <a:cxnLst/>
            <a:rect r="r" b="b" t="t" l="l"/>
            <a:pathLst>
              <a:path h="1634740" w="6571821">
                <a:moveTo>
                  <a:pt x="0" y="0"/>
                </a:moveTo>
                <a:lnTo>
                  <a:pt x="6571821" y="0"/>
                </a:lnTo>
                <a:lnTo>
                  <a:pt x="6571821" y="1634740"/>
                </a:lnTo>
                <a:lnTo>
                  <a:pt x="0" y="16347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-396" r="0" b="-396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8344824" y="8034503"/>
            <a:ext cx="4378687" cy="1326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69"/>
              </a:lnSpc>
            </a:pPr>
            <a:r>
              <a:rPr lang="en-US" sz="2550" b="true">
                <a:solidFill>
                  <a:srgbClr val="373372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Reserva Ecológica do Panga (+400 hectares)</a:t>
            </a:r>
          </a:p>
          <a:p>
            <a:pPr algn="ctr">
              <a:lnSpc>
                <a:spcPts val="3569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3295455" y="333360"/>
            <a:ext cx="9149791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Instalações ao ar livre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0" y="15307"/>
            <a:ext cx="2840811" cy="10287000"/>
            <a:chOff x="0" y="0"/>
            <a:chExt cx="3787748" cy="137160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78777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787775">
                  <a:moveTo>
                    <a:pt x="0" y="0"/>
                  </a:moveTo>
                  <a:lnTo>
                    <a:pt x="3787775" y="0"/>
                  </a:lnTo>
                  <a:lnTo>
                    <a:pt x="378777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51062" t="0" r="-251062" b="0"/>
              </a:stretch>
            </a:blipFill>
          </p:spPr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8266322"/>
            <a:chOff x="0" y="0"/>
            <a:chExt cx="24384000" cy="1102176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4384000" cy="11021822"/>
            </a:xfrm>
            <a:custGeom>
              <a:avLst/>
              <a:gdLst/>
              <a:ahLst/>
              <a:cxnLst/>
              <a:rect r="r" b="b" t="t" l="l"/>
              <a:pathLst>
                <a:path h="11021822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1021822"/>
                  </a:lnTo>
                  <a:lnTo>
                    <a:pt x="0" y="11021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-12222" r="0" b="-1222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203028" y="8389024"/>
            <a:ext cx="5943762" cy="1738551"/>
            <a:chOff x="0" y="0"/>
            <a:chExt cx="7925016" cy="23180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925054" cy="2318131"/>
            </a:xfrm>
            <a:custGeom>
              <a:avLst/>
              <a:gdLst/>
              <a:ahLst/>
              <a:cxnLst/>
              <a:rect r="r" b="b" t="t" l="l"/>
              <a:pathLst>
                <a:path h="2318131" w="7925054">
                  <a:moveTo>
                    <a:pt x="0" y="0"/>
                  </a:moveTo>
                  <a:lnTo>
                    <a:pt x="7925054" y="0"/>
                  </a:lnTo>
                  <a:lnTo>
                    <a:pt x="7925054" y="2318131"/>
                  </a:lnTo>
                  <a:lnTo>
                    <a:pt x="0" y="2318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41" t="0" r="-40" b="2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264920" y="8678697"/>
            <a:ext cx="11540096" cy="1044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59"/>
              </a:lnSpc>
            </a:pPr>
            <a:r>
              <a:rPr lang="en-US" sz="6114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Conheça nossa instituição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2875088" cy="10287000"/>
            <a:chOff x="0" y="0"/>
            <a:chExt cx="3833450" cy="13716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83349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833495">
                  <a:moveTo>
                    <a:pt x="0" y="0"/>
                  </a:moveTo>
                  <a:lnTo>
                    <a:pt x="3833495" y="0"/>
                  </a:lnTo>
                  <a:lnTo>
                    <a:pt x="383349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67372" t="0" r="-167371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0"/>
            <a:ext cx="2875088" cy="10287000"/>
            <a:chOff x="0" y="0"/>
            <a:chExt cx="3833450" cy="13716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33495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3833495">
                  <a:moveTo>
                    <a:pt x="0" y="0"/>
                  </a:moveTo>
                  <a:lnTo>
                    <a:pt x="3833495" y="0"/>
                  </a:lnTo>
                  <a:lnTo>
                    <a:pt x="3833495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2923" t="0" r="-342922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973807" y="9162414"/>
            <a:ext cx="3112038" cy="910270"/>
            <a:chOff x="0" y="0"/>
            <a:chExt cx="4149384" cy="121369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1" t="0" r="-42" b="3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3748882" y="2205432"/>
            <a:ext cx="2103792" cy="4772240"/>
          </a:xfrm>
          <a:custGeom>
            <a:avLst/>
            <a:gdLst/>
            <a:ahLst/>
            <a:cxnLst/>
            <a:rect r="r" b="b" t="t" l="l"/>
            <a:pathLst>
              <a:path h="4772240" w="2103792">
                <a:moveTo>
                  <a:pt x="0" y="0"/>
                </a:moveTo>
                <a:lnTo>
                  <a:pt x="2103792" y="0"/>
                </a:lnTo>
                <a:lnTo>
                  <a:pt x="2103792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57" t="0" r="-157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606686" y="2186572"/>
            <a:ext cx="2072660" cy="4772240"/>
          </a:xfrm>
          <a:custGeom>
            <a:avLst/>
            <a:gdLst/>
            <a:ahLst/>
            <a:cxnLst/>
            <a:rect r="r" b="b" t="t" l="l"/>
            <a:pathLst>
              <a:path h="4772240" w="2072660">
                <a:moveTo>
                  <a:pt x="0" y="0"/>
                </a:moveTo>
                <a:lnTo>
                  <a:pt x="2072659" y="0"/>
                </a:lnTo>
                <a:lnTo>
                  <a:pt x="2072659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-6" r="0" b="-6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875547" y="7212201"/>
            <a:ext cx="1771979" cy="87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+3.000 funcionários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968530" y="2384602"/>
            <a:ext cx="1382370" cy="151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+3k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678106" y="2205432"/>
            <a:ext cx="2103792" cy="4772240"/>
          </a:xfrm>
          <a:custGeom>
            <a:avLst/>
            <a:gdLst/>
            <a:ahLst/>
            <a:cxnLst/>
            <a:rect r="r" b="b" t="t" l="l"/>
            <a:pathLst>
              <a:path h="4772240" w="2103792">
                <a:moveTo>
                  <a:pt x="0" y="0"/>
                </a:moveTo>
                <a:lnTo>
                  <a:pt x="2103793" y="0"/>
                </a:lnTo>
                <a:lnTo>
                  <a:pt x="2103793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157" t="0" r="-157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897948" y="7212200"/>
            <a:ext cx="1664110" cy="876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+2.000 professores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3078485" y="2403460"/>
            <a:ext cx="1359441" cy="151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+2k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6719964" y="2205432"/>
            <a:ext cx="2103792" cy="4772240"/>
          </a:xfrm>
          <a:custGeom>
            <a:avLst/>
            <a:gdLst/>
            <a:ahLst/>
            <a:cxnLst/>
            <a:rect r="r" b="b" t="t" l="l"/>
            <a:pathLst>
              <a:path h="4772240" w="2103792">
                <a:moveTo>
                  <a:pt x="0" y="0"/>
                </a:moveTo>
                <a:lnTo>
                  <a:pt x="2103792" y="0"/>
                </a:lnTo>
                <a:lnTo>
                  <a:pt x="2103792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157" t="0" r="-157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866568" y="7212200"/>
            <a:ext cx="1957188" cy="1695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+28.000 estudantes com vínculo ativo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866568" y="2434077"/>
            <a:ext cx="1728260" cy="151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+28k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9714602" y="2205432"/>
            <a:ext cx="2072659" cy="4772240"/>
          </a:xfrm>
          <a:custGeom>
            <a:avLst/>
            <a:gdLst/>
            <a:ahLst/>
            <a:cxnLst/>
            <a:rect r="r" b="b" t="t" l="l"/>
            <a:pathLst>
              <a:path h="4772240" w="2072659">
                <a:moveTo>
                  <a:pt x="0" y="0"/>
                </a:moveTo>
                <a:lnTo>
                  <a:pt x="2072659" y="0"/>
                </a:lnTo>
                <a:lnTo>
                  <a:pt x="2072659" y="4772240"/>
                </a:lnTo>
                <a:lnTo>
                  <a:pt x="0" y="477224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-6" r="0" b="-6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011567" y="4395706"/>
            <a:ext cx="1478729" cy="1540618"/>
          </a:xfrm>
          <a:custGeom>
            <a:avLst/>
            <a:gdLst/>
            <a:ahLst/>
            <a:cxnLst/>
            <a:rect r="r" b="b" t="t" l="l"/>
            <a:pathLst>
              <a:path h="1540618" w="1478729">
                <a:moveTo>
                  <a:pt x="0" y="0"/>
                </a:moveTo>
                <a:lnTo>
                  <a:pt x="1478729" y="0"/>
                </a:lnTo>
                <a:lnTo>
                  <a:pt x="1478729" y="1540619"/>
                </a:lnTo>
                <a:lnTo>
                  <a:pt x="0" y="154061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-60134" r="0" b="-60134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0161773" y="4395706"/>
            <a:ext cx="1178319" cy="1393710"/>
          </a:xfrm>
          <a:custGeom>
            <a:avLst/>
            <a:gdLst/>
            <a:ahLst/>
            <a:cxnLst/>
            <a:rect r="r" b="b" t="t" l="l"/>
            <a:pathLst>
              <a:path h="1393710" w="1178319">
                <a:moveTo>
                  <a:pt x="0" y="0"/>
                </a:moveTo>
                <a:lnTo>
                  <a:pt x="1178319" y="0"/>
                </a:lnTo>
                <a:lnTo>
                  <a:pt x="1178319" y="1393710"/>
                </a:lnTo>
                <a:lnTo>
                  <a:pt x="0" y="13937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-113" r="0" b="-113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3295455" y="333360"/>
            <a:ext cx="11678352" cy="1102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2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Nossos números institucionais</a:t>
            </a:r>
          </a:p>
        </p:txBody>
      </p:sp>
      <p:sp>
        <p:nvSpPr>
          <p:cNvPr name="TextBox 22" id="22"/>
          <p:cNvSpPr txBox="true"/>
          <p:nvPr/>
        </p:nvSpPr>
        <p:spPr>
          <a:xfrm rot="60000">
            <a:off x="4035433" y="7225476"/>
            <a:ext cx="1531690" cy="128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+35.000 pessoas envolvidas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3952636" y="2434077"/>
            <a:ext cx="1728260" cy="151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+35k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011567" y="2633578"/>
            <a:ext cx="2072660" cy="1513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47"/>
              </a:lnSpc>
            </a:pPr>
            <a:r>
              <a:rPr lang="en-US" sz="6606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+1k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714602" y="7222854"/>
            <a:ext cx="2055111" cy="1285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27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+ 1.000</a:t>
            </a:r>
          </a:p>
          <a:p>
            <a:pPr algn="ctr">
              <a:lnSpc>
                <a:spcPts val="3240"/>
              </a:lnSpc>
            </a:pPr>
            <a:r>
              <a:rPr lang="en-US" sz="2700" spc="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bolsas de estudo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4921622" y="9139944"/>
            <a:ext cx="3112038" cy="910271"/>
            <a:chOff x="0" y="0"/>
            <a:chExt cx="4149384" cy="12136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149344" cy="1213739"/>
            </a:xfrm>
            <a:custGeom>
              <a:avLst/>
              <a:gdLst/>
              <a:ahLst/>
              <a:cxnLst/>
              <a:rect r="r" b="b" t="t" l="l"/>
              <a:pathLst>
                <a:path h="1213739" w="4149344">
                  <a:moveTo>
                    <a:pt x="0" y="0"/>
                  </a:moveTo>
                  <a:lnTo>
                    <a:pt x="4149344" y="0"/>
                  </a:lnTo>
                  <a:lnTo>
                    <a:pt x="4149344" y="1213739"/>
                  </a:lnTo>
                  <a:lnTo>
                    <a:pt x="0" y="12137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41" t="0" r="-42" b="3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3216186" y="264143"/>
            <a:ext cx="14043114" cy="11032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021"/>
              </a:lnSpc>
            </a:pPr>
            <a:r>
              <a:rPr lang="en-US" sz="6444" spc="6">
                <a:solidFill>
                  <a:srgbClr val="373372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Conheça a UFU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0" y="0"/>
            <a:ext cx="2875088" cy="10409466"/>
            <a:chOff x="0" y="0"/>
            <a:chExt cx="3833450" cy="138792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833495" cy="13879322"/>
            </a:xfrm>
            <a:custGeom>
              <a:avLst/>
              <a:gdLst/>
              <a:ahLst/>
              <a:cxnLst/>
              <a:rect r="r" b="b" t="t" l="l"/>
              <a:pathLst>
                <a:path h="13879322" w="3833495">
                  <a:moveTo>
                    <a:pt x="0" y="0"/>
                  </a:moveTo>
                  <a:lnTo>
                    <a:pt x="3833495" y="0"/>
                  </a:lnTo>
                  <a:lnTo>
                    <a:pt x="3833495" y="13879322"/>
                  </a:lnTo>
                  <a:lnTo>
                    <a:pt x="0" y="138793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47601" t="0" r="-34760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3340011" y="8989033"/>
            <a:ext cx="9923109" cy="545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9"/>
              </a:lnSpc>
            </a:pPr>
            <a:r>
              <a:rPr lang="en-US" sz="2892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4" tooltip="https://www.youtube.com/watch?v=LeZfGFKoql8"/>
              </a:rPr>
              <a:t>https://www.youtube.com/watch?v=0sSN29KHzY4</a:t>
            </a:r>
          </a:p>
        </p:txBody>
      </p:sp>
      <p:pic>
        <p:nvPicPr>
          <p:cNvPr name="Picture 8" id="8"/>
          <p:cNvPicPr>
            <a:picLocks noChangeAspect="true"/>
          </p:cNvPicPr>
          <p:nvPr>
            <a:videoFile r:link="rId6"/>
          </p:nvPr>
        </p:nvPicPr>
        <p:blipFill>
          <a:blip r:embed="rId5"/>
          <a:stretch>
            <a:fillRect/>
          </a:stretch>
        </p:blipFill>
        <p:spPr>
          <a:xfrm rot="0">
            <a:off x="3340011" y="1651829"/>
            <a:ext cx="12885801" cy="72426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DAGpUfC9odk</dc:identifier>
  <dcterms:modified xsi:type="dcterms:W3CDTF">2011-08-01T06:04:30Z</dcterms:modified>
  <cp:revision>1</cp:revision>
  <dc:title>Apresentação UFU - Português</dc:title>
</cp:coreProperties>
</file>