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61" r:id="rId4"/>
    <p:sldId id="258" r:id="rId5"/>
    <p:sldId id="259" r:id="rId6"/>
    <p:sldId id="260" r:id="rId7"/>
  </p:sldIdLst>
  <p:sldSz cx="12192000" cy="6858000"/>
  <p:notesSz cx="6858000" cy="12192000"/>
  <p:embeddedFontLst>
    <p:embeddedFont>
      <p:font typeface="MiSans" panose="020B0604020202020204" charset="-122"/>
      <p:regular r:id="rId9"/>
    </p:embeddedFont>
    <p:embeddedFont>
      <p:font typeface="Noto Sans SC" panose="020B0604020202020204" charset="-12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Trebuchet MS" panose="020B0603020202020204" pitchFamily="34" charset="0"/>
      <p:regular r:id="rId17"/>
      <p:bold r:id="rId18"/>
      <p:italic r:id="rId19"/>
      <p:boldItalic r:id="rId2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9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1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6af47de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6af47ded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 type="tx">
  <p:cSld name="Título e Marcadore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000750" y="6071210"/>
            <a:ext cx="184253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4"/>
          <p:cNvSpPr/>
          <p:nvPr/>
        </p:nvSpPr>
        <p:spPr>
          <a:xfrm>
            <a:off x="1144945" y="1739274"/>
            <a:ext cx="9405257" cy="2571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00206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Network for Globally Relevant and Socially Responsible Science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;p17" descr="Imagem">
            <a:extLst>
              <a:ext uri="{FF2B5EF4-FFF2-40B4-BE49-F238E27FC236}">
                <a16:creationId xmlns:a16="http://schemas.microsoft.com/office/drawing/2014/main" id="{87BDCD56-ABB6-D14B-D646-0A21C26D50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344" y="4633830"/>
            <a:ext cx="4467106" cy="204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6"/>
          <p:cNvSpPr/>
          <p:nvPr/>
        </p:nvSpPr>
        <p:spPr>
          <a:xfrm>
            <a:off x="2550914" y="5191125"/>
            <a:ext cx="7086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endParaRPr lang="en-US" sz="1600" dirty="0"/>
          </a:p>
        </p:txBody>
      </p:sp>
      <p:pic>
        <p:nvPicPr>
          <p:cNvPr id="10" name="Google Shape;77;p17" descr="Imagem">
            <a:extLst>
              <a:ext uri="{FF2B5EF4-FFF2-40B4-BE49-F238E27FC236}">
                <a16:creationId xmlns:a16="http://schemas.microsoft.com/office/drawing/2014/main" id="{A8CD03D4-CB88-B1E0-76EA-06DD1185C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552" y="5191125"/>
            <a:ext cx="4573683" cy="104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;p17" descr="Imagem">
            <a:extLst>
              <a:ext uri="{FF2B5EF4-FFF2-40B4-BE49-F238E27FC236}">
                <a16:creationId xmlns:a16="http://schemas.microsoft.com/office/drawing/2014/main" id="{5712B547-2F49-677E-C714-C84065474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6405" y="1053933"/>
            <a:ext cx="1992920" cy="95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;p1">
            <a:extLst>
              <a:ext uri="{FF2B5EF4-FFF2-40B4-BE49-F238E27FC236}">
                <a16:creationId xmlns:a16="http://schemas.microsoft.com/office/drawing/2014/main" id="{952A2A09-F8A5-9883-AD2C-3C8758FAA2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2755" y="178757"/>
            <a:ext cx="4661028" cy="10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fu | Pró-reitoria de Extensão e Cultura">
            <a:extLst>
              <a:ext uri="{FF2B5EF4-FFF2-40B4-BE49-F238E27FC236}">
                <a16:creationId xmlns:a16="http://schemas.microsoft.com/office/drawing/2014/main" id="{D235BC0C-8FA3-F09A-567F-3F61D611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38" y="5135880"/>
            <a:ext cx="1863943" cy="1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DE57D3FC-F204-5821-4B5C-E8536461B3A4}"/>
              </a:ext>
            </a:extLst>
          </p:cNvPr>
          <p:cNvSpPr txBox="1"/>
          <p:nvPr/>
        </p:nvSpPr>
        <p:spPr>
          <a:xfrm>
            <a:off x="566006" y="1598473"/>
            <a:ext cx="10305193" cy="5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de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Uberlândia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/UFU (Coordinating HEI) – Southeast Region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Pará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/UFPA – North Region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de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Catalão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/UFCAT – Central-West Region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Triângulo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Mineiro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/UFTM – Southeast Region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Federal do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Cariri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/UFCA – Northeast Region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Universidade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err="1">
                <a:latin typeface="Trebuchet MS"/>
                <a:ea typeface="Trebuchet MS"/>
                <a:cs typeface="Trebuchet MS"/>
                <a:sym typeface="Trebuchet MS"/>
              </a:rPr>
              <a:t>Estadual</a:t>
            </a:r>
            <a:r>
              <a:rPr lang="en-US" sz="2000" dirty="0">
                <a:latin typeface="Trebuchet MS"/>
                <a:ea typeface="Trebuchet MS"/>
                <a:cs typeface="Trebuchet MS"/>
                <a:sym typeface="Trebuchet MS"/>
              </a:rPr>
              <a:t> do Paraná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/UNESPAR – South Region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834054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284200" y="655688"/>
            <a:ext cx="11652150" cy="1028700"/>
          </a:xfrm>
          <a:prstGeom prst="rect">
            <a:avLst/>
          </a:prstGeom>
          <a:solidFill>
            <a:srgbClr val="008F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2450"/>
              </a:spcBef>
              <a:spcAft>
                <a:spcPts val="2450"/>
              </a:spcAft>
            </a:pPr>
            <a:r>
              <a:rPr lang="en-US" sz="2750" b="1" dirty="0">
                <a:latin typeface="Times New Roman"/>
                <a:ea typeface="Times New Roman"/>
                <a:cs typeface="Times New Roman"/>
                <a:sym typeface="Times New Roman"/>
              </a:rPr>
              <a:t>Alignment Meetings _ Network Building</a:t>
            </a: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788" y="4208600"/>
            <a:ext cx="2115076" cy="97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 descr="Imagem"/>
          <p:cNvPicPr preferRelativeResize="0"/>
          <p:nvPr/>
        </p:nvPicPr>
        <p:blipFill rotWithShape="1">
          <a:blip r:embed="rId4">
            <a:alphaModFix/>
          </a:blip>
          <a:srcRect r="14894" b="-51149"/>
          <a:stretch/>
        </p:blipFill>
        <p:spPr>
          <a:xfrm flipH="1">
            <a:off x="0" y="252663"/>
            <a:ext cx="12064925" cy="29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025" y="1793400"/>
            <a:ext cx="3842263" cy="209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8264" y="1761903"/>
            <a:ext cx="3697056" cy="206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0607" y="1932294"/>
            <a:ext cx="3459338" cy="89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5350" y="3931375"/>
            <a:ext cx="3459338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4325" y="3931375"/>
            <a:ext cx="4149692" cy="22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351" y="2862825"/>
            <a:ext cx="2242684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6">
            <a:alphaModFix/>
          </a:blip>
          <a:srcRect l="49460" t="50666" r="5143"/>
          <a:stretch/>
        </p:blipFill>
        <p:spPr>
          <a:xfrm>
            <a:off x="9326119" y="4106050"/>
            <a:ext cx="1126094" cy="6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C3DBF1-6108-4F7C-BEFE-142F34E7D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948" y="4106050"/>
            <a:ext cx="3821298" cy="19345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67141" y="346856"/>
            <a:ext cx="6546913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kern="0" spc="48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Our Work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7141" y="520284"/>
            <a:ext cx="6642299" cy="346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58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Thematic Areas and Strategic Alignment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7141" y="971198"/>
            <a:ext cx="11056046" cy="242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Four key themes aligned with the Sustainable Development Goals (SDGs)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4199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364199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9" name="Shape 7"/>
          <p:cNvSpPr/>
          <p:nvPr/>
        </p:nvSpPr>
        <p:spPr>
          <a:xfrm>
            <a:off x="554970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511613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75255" y="1687530"/>
            <a:ext cx="4864660" cy="1628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Agriculture, Sustainability, Energy, Climate Resilience, and Conservation of Vulnerable Biomes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4970" y="2273642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676370" y="2380301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14" name="Text 12"/>
          <p:cNvSpPr/>
          <p:nvPr/>
        </p:nvSpPr>
        <p:spPr>
          <a:xfrm>
            <a:off x="862478" y="2345615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Goal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59027" y="2553729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 solutions for food and energy security, climate mitigation, and the preservation of the Amazon, </a:t>
            </a:r>
            <a:r>
              <a:rPr lang="en-US" sz="956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Cerrado</a:t>
            </a: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Atlantic Forest, and Caatinga biomes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54970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1" name="Text 19"/>
          <p:cNvSpPr/>
          <p:nvPr/>
        </p:nvSpPr>
        <p:spPr>
          <a:xfrm>
            <a:off x="554970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2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144761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3" name="Text 21"/>
          <p:cNvSpPr/>
          <p:nvPr/>
        </p:nvSpPr>
        <p:spPr>
          <a:xfrm>
            <a:off x="1144761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7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734553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5" name="Text 23"/>
          <p:cNvSpPr/>
          <p:nvPr/>
        </p:nvSpPr>
        <p:spPr>
          <a:xfrm>
            <a:off x="1734553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12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2382198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27" name="Text 25"/>
          <p:cNvSpPr/>
          <p:nvPr/>
        </p:nvSpPr>
        <p:spPr>
          <a:xfrm>
            <a:off x="2382198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13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83663" y="1387425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6183663" y="1387425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30" name="Shape 28"/>
          <p:cNvSpPr/>
          <p:nvPr/>
        </p:nvSpPr>
        <p:spPr>
          <a:xfrm>
            <a:off x="6374433" y="1560853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1" name="Text 29"/>
          <p:cNvSpPr/>
          <p:nvPr/>
        </p:nvSpPr>
        <p:spPr>
          <a:xfrm>
            <a:off x="6331076" y="1560853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894718" y="1660575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Digital Transformation, Artificial Intelligence, Innovative Processes and Materials </a:t>
            </a:r>
          </a:p>
        </p:txBody>
      </p:sp>
      <p:sp>
        <p:nvSpPr>
          <p:cNvPr id="33" name="Shape 31"/>
          <p:cNvSpPr/>
          <p:nvPr/>
        </p:nvSpPr>
        <p:spPr>
          <a:xfrm>
            <a:off x="6374433" y="2257600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6495833" y="2428427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35" name="Text 33"/>
          <p:cNvSpPr/>
          <p:nvPr/>
        </p:nvSpPr>
        <p:spPr>
          <a:xfrm>
            <a:off x="6681942" y="2361657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Goal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78490" y="2569771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Drive industrial digitization, the development of emerging technologies, and new high-impact materials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374433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2" name="Text 40"/>
          <p:cNvSpPr/>
          <p:nvPr/>
        </p:nvSpPr>
        <p:spPr>
          <a:xfrm>
            <a:off x="6374433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8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964225" y="3654999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4" name="Text 42"/>
          <p:cNvSpPr/>
          <p:nvPr/>
        </p:nvSpPr>
        <p:spPr>
          <a:xfrm>
            <a:off x="6964225" y="3654999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9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7554016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6" name="Text 44"/>
          <p:cNvSpPr/>
          <p:nvPr/>
        </p:nvSpPr>
        <p:spPr>
          <a:xfrm>
            <a:off x="7554016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11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201662" y="3654999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48" name="Text 46"/>
          <p:cNvSpPr/>
          <p:nvPr/>
        </p:nvSpPr>
        <p:spPr>
          <a:xfrm>
            <a:off x="8201662" y="3654999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17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364199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1" name="Shape 49"/>
          <p:cNvSpPr/>
          <p:nvPr/>
        </p:nvSpPr>
        <p:spPr>
          <a:xfrm>
            <a:off x="554970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2" name="Text 50"/>
          <p:cNvSpPr/>
          <p:nvPr/>
        </p:nvSpPr>
        <p:spPr>
          <a:xfrm>
            <a:off x="511613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1075255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Governance, Human Rights, Culture, Equitable Societies, and Socioeconomic Development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554970" y="5173794"/>
            <a:ext cx="5298230" cy="815112"/>
          </a:xfrm>
          <a:custGeom>
            <a:avLst/>
            <a:gdLst/>
            <a:ahLst/>
            <a:cxnLst/>
            <a:rect l="l" t="t" r="r" b="b"/>
            <a:pathLst>
              <a:path w="5298230" h="815112">
                <a:moveTo>
                  <a:pt x="69374" y="0"/>
                </a:moveTo>
                <a:lnTo>
                  <a:pt x="5228856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745738"/>
                </a:lnTo>
                <a:cubicBezTo>
                  <a:pt x="5298230" y="784052"/>
                  <a:pt x="5267171" y="815112"/>
                  <a:pt x="5228856" y="815112"/>
                </a:cubicBezTo>
                <a:lnTo>
                  <a:pt x="69374" y="815112"/>
                </a:lnTo>
                <a:cubicBezTo>
                  <a:pt x="31060" y="815112"/>
                  <a:pt x="0" y="784052"/>
                  <a:pt x="0" y="745738"/>
                </a:cubicBezTo>
                <a:lnTo>
                  <a:pt x="0" y="69374"/>
                </a:lnTo>
                <a:cubicBezTo>
                  <a:pt x="0" y="31086"/>
                  <a:pt x="31086" y="0"/>
                  <a:pt x="69374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</p:sp>
      <p:sp>
        <p:nvSpPr>
          <p:cNvPr id="55" name="Shape 53"/>
          <p:cNvSpPr/>
          <p:nvPr/>
        </p:nvSpPr>
        <p:spPr>
          <a:xfrm>
            <a:off x="676370" y="5312536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6" name="Text 54"/>
          <p:cNvSpPr/>
          <p:nvPr/>
        </p:nvSpPr>
        <p:spPr>
          <a:xfrm>
            <a:off x="862478" y="5277851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Goal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59027" y="5485964"/>
            <a:ext cx="5150817" cy="3988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Ensure the strengthening of institutional management, social inclusion, and the promotion of ancestral cultures and indigenous peoples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554970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3" name="Text 61"/>
          <p:cNvSpPr/>
          <p:nvPr/>
        </p:nvSpPr>
        <p:spPr>
          <a:xfrm>
            <a:off x="554970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1144761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5" name="Text 63"/>
          <p:cNvSpPr/>
          <p:nvPr/>
        </p:nvSpPr>
        <p:spPr>
          <a:xfrm>
            <a:off x="1144761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4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1734553" y="6442856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7" name="Text 65"/>
          <p:cNvSpPr/>
          <p:nvPr/>
        </p:nvSpPr>
        <p:spPr>
          <a:xfrm>
            <a:off x="1734553" y="6442856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5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2324344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69" name="Text 67"/>
          <p:cNvSpPr/>
          <p:nvPr/>
        </p:nvSpPr>
        <p:spPr>
          <a:xfrm>
            <a:off x="2324344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10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2971990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71" name="Text 69"/>
          <p:cNvSpPr/>
          <p:nvPr/>
        </p:nvSpPr>
        <p:spPr>
          <a:xfrm>
            <a:off x="2971990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11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3619635" y="6442856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73" name="Text 71"/>
          <p:cNvSpPr/>
          <p:nvPr/>
        </p:nvSpPr>
        <p:spPr>
          <a:xfrm>
            <a:off x="3619635" y="6442856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16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183663" y="4175283"/>
            <a:ext cx="5662430" cy="2653451"/>
          </a:xfrm>
          <a:custGeom>
            <a:avLst/>
            <a:gdLst/>
            <a:ahLst/>
            <a:cxnLst/>
            <a:rect l="l" t="t" r="r" b="b"/>
            <a:pathLst>
              <a:path w="5662430" h="2653451">
                <a:moveTo>
                  <a:pt x="34686" y="0"/>
                </a:moveTo>
                <a:lnTo>
                  <a:pt x="5523681" y="0"/>
                </a:lnTo>
                <a:cubicBezTo>
                  <a:pt x="5600310" y="0"/>
                  <a:pt x="5662430" y="62120"/>
                  <a:pt x="5662430" y="138749"/>
                </a:cubicBezTo>
                <a:lnTo>
                  <a:pt x="5662430" y="2514702"/>
                </a:lnTo>
                <a:cubicBezTo>
                  <a:pt x="5662430" y="2591331"/>
                  <a:pt x="5600310" y="2653451"/>
                  <a:pt x="5523681" y="2653451"/>
                </a:cubicBez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6785" dist="17342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5" name="Shape 73"/>
          <p:cNvSpPr/>
          <p:nvPr/>
        </p:nvSpPr>
        <p:spPr>
          <a:xfrm>
            <a:off x="6183663" y="4175283"/>
            <a:ext cx="34686" cy="2653451"/>
          </a:xfrm>
          <a:custGeom>
            <a:avLst/>
            <a:gdLst/>
            <a:ahLst/>
            <a:cxnLst/>
            <a:rect l="l" t="t" r="r" b="b"/>
            <a:pathLst>
              <a:path w="34686" h="2653451">
                <a:moveTo>
                  <a:pt x="34686" y="0"/>
                </a:moveTo>
                <a:lnTo>
                  <a:pt x="34686" y="0"/>
                </a:lnTo>
                <a:lnTo>
                  <a:pt x="34686" y="2653451"/>
                </a:lnTo>
                <a:lnTo>
                  <a:pt x="34686" y="2653451"/>
                </a:lnTo>
                <a:cubicBezTo>
                  <a:pt x="15529" y="2653451"/>
                  <a:pt x="0" y="2637922"/>
                  <a:pt x="0" y="2618765"/>
                </a:cubicBezTo>
                <a:lnTo>
                  <a:pt x="0" y="34686"/>
                </a:lnTo>
                <a:cubicBezTo>
                  <a:pt x="0" y="15542"/>
                  <a:pt x="15542" y="0"/>
                  <a:pt x="34686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6" name="Shape 74"/>
          <p:cNvSpPr/>
          <p:nvPr/>
        </p:nvSpPr>
        <p:spPr>
          <a:xfrm>
            <a:off x="6374433" y="4348711"/>
            <a:ext cx="416228" cy="416228"/>
          </a:xfrm>
          <a:custGeom>
            <a:avLst/>
            <a:gdLst/>
            <a:ahLst/>
            <a:cxnLst/>
            <a:rect l="l" t="t" r="r" b="b"/>
            <a:pathLst>
              <a:path w="416228" h="416228">
                <a:moveTo>
                  <a:pt x="208114" y="0"/>
                </a:moveTo>
                <a:lnTo>
                  <a:pt x="208114" y="0"/>
                </a:lnTo>
                <a:cubicBezTo>
                  <a:pt x="322975" y="0"/>
                  <a:pt x="416228" y="93253"/>
                  <a:pt x="416228" y="208114"/>
                </a:cubicBezTo>
                <a:lnTo>
                  <a:pt x="416228" y="208114"/>
                </a:lnTo>
                <a:cubicBezTo>
                  <a:pt x="416228" y="322975"/>
                  <a:pt x="322975" y="416228"/>
                  <a:pt x="208114" y="416228"/>
                </a:cubicBezTo>
                <a:lnTo>
                  <a:pt x="208114" y="416228"/>
                </a:lnTo>
                <a:cubicBezTo>
                  <a:pt x="93253" y="416228"/>
                  <a:pt x="0" y="322975"/>
                  <a:pt x="0" y="208114"/>
                </a:cubicBezTo>
                <a:lnTo>
                  <a:pt x="0" y="208114"/>
                </a:lnTo>
                <a:cubicBezTo>
                  <a:pt x="0" y="93253"/>
                  <a:pt x="93253" y="0"/>
                  <a:pt x="208114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30071" dist="8671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7" name="Text 75"/>
          <p:cNvSpPr/>
          <p:nvPr/>
        </p:nvSpPr>
        <p:spPr>
          <a:xfrm>
            <a:off x="6331076" y="4348711"/>
            <a:ext cx="502942" cy="4162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66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894718" y="4448432"/>
            <a:ext cx="4864660" cy="21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36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Health, Biotechnology, Converging Technologies, and the Promotion of Social Equity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374433" y="5237962"/>
            <a:ext cx="5298230" cy="615670"/>
          </a:xfrm>
          <a:custGeom>
            <a:avLst/>
            <a:gdLst/>
            <a:ahLst/>
            <a:cxnLst/>
            <a:rect l="l" t="t" r="r" b="b"/>
            <a:pathLst>
              <a:path w="5298230" h="615670">
                <a:moveTo>
                  <a:pt x="69374" y="0"/>
                </a:moveTo>
                <a:lnTo>
                  <a:pt x="5228857" y="0"/>
                </a:lnTo>
                <a:cubicBezTo>
                  <a:pt x="5267171" y="0"/>
                  <a:pt x="5298230" y="31060"/>
                  <a:pt x="5298230" y="69374"/>
                </a:cubicBezTo>
                <a:lnTo>
                  <a:pt x="5298230" y="546296"/>
                </a:lnTo>
                <a:cubicBezTo>
                  <a:pt x="5298230" y="584610"/>
                  <a:pt x="5267171" y="615670"/>
                  <a:pt x="5228857" y="615670"/>
                </a:cubicBezTo>
                <a:lnTo>
                  <a:pt x="69374" y="615670"/>
                </a:lnTo>
                <a:cubicBezTo>
                  <a:pt x="31060" y="615670"/>
                  <a:pt x="0" y="584610"/>
                  <a:pt x="0" y="546296"/>
                </a:cubicBezTo>
                <a:lnTo>
                  <a:pt x="0" y="69374"/>
                </a:lnTo>
                <a:cubicBezTo>
                  <a:pt x="0" y="31085"/>
                  <a:pt x="31085" y="0"/>
                  <a:pt x="6937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</p:sp>
      <p:sp>
        <p:nvSpPr>
          <p:cNvPr id="80" name="Shape 78"/>
          <p:cNvSpPr/>
          <p:nvPr/>
        </p:nvSpPr>
        <p:spPr>
          <a:xfrm>
            <a:off x="6495833" y="5360662"/>
            <a:ext cx="121400" cy="121400"/>
          </a:xfrm>
          <a:custGeom>
            <a:avLst/>
            <a:gdLst/>
            <a:ahLst/>
            <a:cxnLst/>
            <a:rect l="l" t="t" r="r" b="b"/>
            <a:pathLst>
              <a:path w="121400" h="121400">
                <a:moveTo>
                  <a:pt x="106225" y="60700"/>
                </a:moveTo>
                <a:cubicBezTo>
                  <a:pt x="106225" y="35574"/>
                  <a:pt x="85826" y="15175"/>
                  <a:pt x="60700" y="15175"/>
                </a:cubicBezTo>
                <a:cubicBezTo>
                  <a:pt x="35574" y="15175"/>
                  <a:pt x="15175" y="35574"/>
                  <a:pt x="15175" y="60700"/>
                </a:cubicBezTo>
                <a:cubicBezTo>
                  <a:pt x="15175" y="85826"/>
                  <a:pt x="35574" y="106225"/>
                  <a:pt x="60700" y="106225"/>
                </a:cubicBezTo>
                <a:cubicBezTo>
                  <a:pt x="85826" y="106225"/>
                  <a:pt x="106225" y="85826"/>
                  <a:pt x="106225" y="60700"/>
                </a:cubicBezTo>
                <a:close/>
                <a:moveTo>
                  <a:pt x="0" y="60700"/>
                </a:moveTo>
                <a:cubicBezTo>
                  <a:pt x="0" y="27199"/>
                  <a:pt x="27199" y="0"/>
                  <a:pt x="60700" y="0"/>
                </a:cubicBezTo>
                <a:cubicBezTo>
                  <a:pt x="94201" y="0"/>
                  <a:pt x="121400" y="27199"/>
                  <a:pt x="121400" y="60700"/>
                </a:cubicBezTo>
                <a:cubicBezTo>
                  <a:pt x="121400" y="94201"/>
                  <a:pt x="94201" y="121400"/>
                  <a:pt x="60700" y="121400"/>
                </a:cubicBezTo>
                <a:cubicBezTo>
                  <a:pt x="27199" y="121400"/>
                  <a:pt x="0" y="94201"/>
                  <a:pt x="0" y="60700"/>
                </a:cubicBezTo>
                <a:close/>
                <a:moveTo>
                  <a:pt x="60700" y="79669"/>
                </a:moveTo>
                <a:cubicBezTo>
                  <a:pt x="71169" y="79669"/>
                  <a:pt x="79669" y="71169"/>
                  <a:pt x="79669" y="60700"/>
                </a:cubicBezTo>
                <a:cubicBezTo>
                  <a:pt x="79669" y="50231"/>
                  <a:pt x="71169" y="41731"/>
                  <a:pt x="60700" y="41731"/>
                </a:cubicBezTo>
                <a:cubicBezTo>
                  <a:pt x="50231" y="41731"/>
                  <a:pt x="41731" y="50231"/>
                  <a:pt x="41731" y="60700"/>
                </a:cubicBezTo>
                <a:cubicBezTo>
                  <a:pt x="41731" y="71169"/>
                  <a:pt x="50231" y="79669"/>
                  <a:pt x="60700" y="79669"/>
                </a:cubicBezTo>
                <a:close/>
                <a:moveTo>
                  <a:pt x="60700" y="26556"/>
                </a:moveTo>
                <a:cubicBezTo>
                  <a:pt x="79544" y="26556"/>
                  <a:pt x="94844" y="41855"/>
                  <a:pt x="94844" y="60700"/>
                </a:cubicBezTo>
                <a:cubicBezTo>
                  <a:pt x="94844" y="79544"/>
                  <a:pt x="79544" y="94844"/>
                  <a:pt x="60700" y="94844"/>
                </a:cubicBezTo>
                <a:cubicBezTo>
                  <a:pt x="41855" y="94844"/>
                  <a:pt x="26556" y="79544"/>
                  <a:pt x="26556" y="60700"/>
                </a:cubicBezTo>
                <a:cubicBezTo>
                  <a:pt x="26556" y="41855"/>
                  <a:pt x="41855" y="26556"/>
                  <a:pt x="60700" y="26556"/>
                </a:cubicBezTo>
                <a:close/>
                <a:moveTo>
                  <a:pt x="53112" y="60700"/>
                </a:moveTo>
                <a:cubicBezTo>
                  <a:pt x="53112" y="56512"/>
                  <a:pt x="56512" y="53112"/>
                  <a:pt x="60700" y="53112"/>
                </a:cubicBezTo>
                <a:cubicBezTo>
                  <a:pt x="64888" y="53112"/>
                  <a:pt x="68287" y="56512"/>
                  <a:pt x="68287" y="60700"/>
                </a:cubicBezTo>
                <a:cubicBezTo>
                  <a:pt x="68287" y="64888"/>
                  <a:pt x="64888" y="68287"/>
                  <a:pt x="60700" y="68287"/>
                </a:cubicBezTo>
                <a:cubicBezTo>
                  <a:pt x="56512" y="68287"/>
                  <a:pt x="53112" y="64888"/>
                  <a:pt x="53112" y="6070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81" name="Text 79"/>
          <p:cNvSpPr/>
          <p:nvPr/>
        </p:nvSpPr>
        <p:spPr>
          <a:xfrm>
            <a:off x="6681942" y="5342019"/>
            <a:ext cx="4947365" cy="173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56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Goal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6478490" y="5550132"/>
            <a:ext cx="5150817" cy="199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56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Promote public health and technological sovereignty through applied biotechnology</a:t>
            </a:r>
            <a:endParaRPr lang="en-US" sz="1600" dirty="0"/>
          </a:p>
        </p:txBody>
      </p:sp>
      <p:sp>
        <p:nvSpPr>
          <p:cNvPr id="87" name="Shape 85"/>
          <p:cNvSpPr/>
          <p:nvPr/>
        </p:nvSpPr>
        <p:spPr>
          <a:xfrm>
            <a:off x="6374433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88" name="Text 86"/>
          <p:cNvSpPr/>
          <p:nvPr/>
        </p:nvSpPr>
        <p:spPr>
          <a:xfrm>
            <a:off x="6374433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3</a:t>
            </a:r>
            <a:endParaRPr lang="en-US" sz="1600" dirty="0"/>
          </a:p>
        </p:txBody>
      </p:sp>
      <p:sp>
        <p:nvSpPr>
          <p:cNvPr id="89" name="Shape 87"/>
          <p:cNvSpPr/>
          <p:nvPr/>
        </p:nvSpPr>
        <p:spPr>
          <a:xfrm>
            <a:off x="6964225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0" name="Text 88"/>
          <p:cNvSpPr/>
          <p:nvPr/>
        </p:nvSpPr>
        <p:spPr>
          <a:xfrm>
            <a:off x="6964225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5</a:t>
            </a:r>
            <a:endParaRPr lang="en-US" sz="1600" dirty="0"/>
          </a:p>
        </p:txBody>
      </p:sp>
      <p:sp>
        <p:nvSpPr>
          <p:cNvPr id="91" name="Shape 89"/>
          <p:cNvSpPr/>
          <p:nvPr/>
        </p:nvSpPr>
        <p:spPr>
          <a:xfrm>
            <a:off x="7554016" y="6245582"/>
            <a:ext cx="520284" cy="208114"/>
          </a:xfrm>
          <a:custGeom>
            <a:avLst/>
            <a:gdLst/>
            <a:ahLst/>
            <a:cxnLst/>
            <a:rect l="l" t="t" r="r" b="b"/>
            <a:pathLst>
              <a:path w="520284" h="208114">
                <a:moveTo>
                  <a:pt x="104057" y="0"/>
                </a:moveTo>
                <a:lnTo>
                  <a:pt x="416228" y="0"/>
                </a:lnTo>
                <a:cubicBezTo>
                  <a:pt x="473697" y="0"/>
                  <a:pt x="520284" y="46588"/>
                  <a:pt x="520284" y="104057"/>
                </a:cubicBezTo>
                <a:lnTo>
                  <a:pt x="520284" y="104057"/>
                </a:lnTo>
                <a:cubicBezTo>
                  <a:pt x="520284" y="161526"/>
                  <a:pt x="473697" y="208114"/>
                  <a:pt x="416228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2" name="Text 90"/>
          <p:cNvSpPr/>
          <p:nvPr/>
        </p:nvSpPr>
        <p:spPr>
          <a:xfrm>
            <a:off x="7554016" y="6245582"/>
            <a:ext cx="5723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9</a:t>
            </a:r>
            <a:endParaRPr lang="en-US" sz="1600" dirty="0"/>
          </a:p>
        </p:txBody>
      </p:sp>
      <p:sp>
        <p:nvSpPr>
          <p:cNvPr id="93" name="Shape 91"/>
          <p:cNvSpPr/>
          <p:nvPr/>
        </p:nvSpPr>
        <p:spPr>
          <a:xfrm>
            <a:off x="8143807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4" name="Text 92"/>
          <p:cNvSpPr/>
          <p:nvPr/>
        </p:nvSpPr>
        <p:spPr>
          <a:xfrm>
            <a:off x="8143807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10</a:t>
            </a:r>
            <a:endParaRPr lang="en-US" sz="1600" dirty="0"/>
          </a:p>
        </p:txBody>
      </p:sp>
      <p:sp>
        <p:nvSpPr>
          <p:cNvPr id="95" name="Shape 93"/>
          <p:cNvSpPr/>
          <p:nvPr/>
        </p:nvSpPr>
        <p:spPr>
          <a:xfrm>
            <a:off x="8791453" y="6245582"/>
            <a:ext cx="580984" cy="208114"/>
          </a:xfrm>
          <a:custGeom>
            <a:avLst/>
            <a:gdLst/>
            <a:ahLst/>
            <a:cxnLst/>
            <a:rect l="l" t="t" r="r" b="b"/>
            <a:pathLst>
              <a:path w="580984" h="208114">
                <a:moveTo>
                  <a:pt x="104057" y="0"/>
                </a:moveTo>
                <a:lnTo>
                  <a:pt x="476927" y="0"/>
                </a:lnTo>
                <a:cubicBezTo>
                  <a:pt x="534396" y="0"/>
                  <a:pt x="580984" y="46588"/>
                  <a:pt x="580984" y="104057"/>
                </a:cubicBezTo>
                <a:lnTo>
                  <a:pt x="580984" y="104057"/>
                </a:lnTo>
                <a:cubicBezTo>
                  <a:pt x="580984" y="161526"/>
                  <a:pt x="534396" y="208114"/>
                  <a:pt x="476927" y="208114"/>
                </a:cubicBezTo>
                <a:lnTo>
                  <a:pt x="104057" y="208114"/>
                </a:lnTo>
                <a:cubicBezTo>
                  <a:pt x="46626" y="208114"/>
                  <a:pt x="0" y="161487"/>
                  <a:pt x="0" y="104057"/>
                </a:cubicBezTo>
                <a:lnTo>
                  <a:pt x="0" y="104057"/>
                </a:lnTo>
                <a:cubicBezTo>
                  <a:pt x="0" y="46626"/>
                  <a:pt x="46626" y="0"/>
                  <a:pt x="104057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96" name="Text 94"/>
          <p:cNvSpPr/>
          <p:nvPr/>
        </p:nvSpPr>
        <p:spPr>
          <a:xfrm>
            <a:off x="8791453" y="6245582"/>
            <a:ext cx="633013" cy="208114"/>
          </a:xfrm>
          <a:prstGeom prst="rect">
            <a:avLst/>
          </a:prstGeom>
          <a:noFill/>
          <a:ln/>
        </p:spPr>
        <p:txBody>
          <a:bodyPr wrap="square" lIns="104057" tIns="34686" rIns="104057" bIns="34686" rtlCol="0" anchor="ctr"/>
          <a:lstStyle/>
          <a:p>
            <a:pPr>
              <a:lnSpc>
                <a:spcPct val="110000"/>
              </a:lnSpc>
            </a:pPr>
            <a:r>
              <a:rPr lang="en-US" sz="81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SDG 16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14640" y="462483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47843" y="119608"/>
                </a:moveTo>
                <a:lnTo>
                  <a:pt x="9157" y="119608"/>
                </a:lnTo>
                <a:cubicBezTo>
                  <a:pt x="-150" y="119608"/>
                  <a:pt x="-5868" y="109478"/>
                  <a:pt x="-1084" y="101480"/>
                </a:cubicBezTo>
                <a:lnTo>
                  <a:pt x="18689" y="68513"/>
                </a:lnTo>
                <a:cubicBezTo>
                  <a:pt x="21941" y="63093"/>
                  <a:pt x="27771" y="59804"/>
                  <a:pt x="34088" y="59804"/>
                </a:cubicBezTo>
                <a:lnTo>
                  <a:pt x="69597" y="59804"/>
                </a:lnTo>
                <a:cubicBezTo>
                  <a:pt x="98041" y="11624"/>
                  <a:pt x="140464" y="9195"/>
                  <a:pt x="168834" y="13344"/>
                </a:cubicBezTo>
                <a:cubicBezTo>
                  <a:pt x="173618" y="14054"/>
                  <a:pt x="177356" y="17792"/>
                  <a:pt x="178028" y="22539"/>
                </a:cubicBezTo>
                <a:cubicBezTo>
                  <a:pt x="182177" y="50908"/>
                  <a:pt x="179748" y="93331"/>
                  <a:pt x="131568" y="121775"/>
                </a:cubicBezTo>
                <a:lnTo>
                  <a:pt x="131568" y="157284"/>
                </a:lnTo>
                <a:cubicBezTo>
                  <a:pt x="131568" y="163601"/>
                  <a:pt x="128279" y="169432"/>
                  <a:pt x="122859" y="172683"/>
                </a:cubicBezTo>
                <a:lnTo>
                  <a:pt x="89893" y="192456"/>
                </a:lnTo>
                <a:cubicBezTo>
                  <a:pt x="81931" y="197240"/>
                  <a:pt x="71765" y="191484"/>
                  <a:pt x="71765" y="182215"/>
                </a:cubicBezTo>
                <a:lnTo>
                  <a:pt x="71765" y="143529"/>
                </a:lnTo>
                <a:cubicBezTo>
                  <a:pt x="71765" y="130335"/>
                  <a:pt x="61037" y="119608"/>
                  <a:pt x="47843" y="119608"/>
                </a:cubicBezTo>
                <a:lnTo>
                  <a:pt x="47806" y="119608"/>
                </a:lnTo>
                <a:close/>
                <a:moveTo>
                  <a:pt x="149509" y="59804"/>
                </a:moveTo>
                <a:cubicBezTo>
                  <a:pt x="149509" y="49902"/>
                  <a:pt x="141470" y="41863"/>
                  <a:pt x="131568" y="41863"/>
                </a:cubicBezTo>
                <a:cubicBezTo>
                  <a:pt x="121666" y="41863"/>
                  <a:pt x="113627" y="49902"/>
                  <a:pt x="113627" y="59804"/>
                </a:cubicBezTo>
                <a:cubicBezTo>
                  <a:pt x="113627" y="69706"/>
                  <a:pt x="121666" y="77745"/>
                  <a:pt x="131568" y="77745"/>
                </a:cubicBezTo>
                <a:cubicBezTo>
                  <a:pt x="141470" y="77745"/>
                  <a:pt x="149509" y="69706"/>
                  <a:pt x="149509" y="5980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797384" y="318954"/>
            <a:ext cx="546208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kern="0" spc="44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Implementation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97384" y="478430"/>
            <a:ext cx="5549792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60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Action Plan: Strategies and Initiatives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97384" y="893070"/>
            <a:ext cx="11147427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3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Six key pillars for implementing the network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18954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318954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9" name="Shape 7"/>
          <p:cNvSpPr/>
          <p:nvPr/>
        </p:nvSpPr>
        <p:spPr>
          <a:xfrm>
            <a:off x="478430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594051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39044" y="53786"/>
                </a:moveTo>
                <a:lnTo>
                  <a:pt x="64551" y="15026"/>
                </a:lnTo>
                <a:cubicBezTo>
                  <a:pt x="61561" y="13493"/>
                  <a:pt x="58084" y="13232"/>
                  <a:pt x="54945" y="14390"/>
                </a:cubicBezTo>
                <a:lnTo>
                  <a:pt x="39583" y="19997"/>
                </a:lnTo>
                <a:cubicBezTo>
                  <a:pt x="35733" y="21380"/>
                  <a:pt x="34425" y="26127"/>
                  <a:pt x="36929" y="29341"/>
                </a:cubicBezTo>
                <a:lnTo>
                  <a:pt x="74867" y="77147"/>
                </a:lnTo>
                <a:lnTo>
                  <a:pt x="37415" y="90752"/>
                </a:lnTo>
                <a:lnTo>
                  <a:pt x="14951" y="77072"/>
                </a:lnTo>
                <a:cubicBezTo>
                  <a:pt x="12634" y="75652"/>
                  <a:pt x="9793" y="75390"/>
                  <a:pt x="7214" y="76287"/>
                </a:cubicBezTo>
                <a:lnTo>
                  <a:pt x="1121" y="78530"/>
                </a:lnTo>
                <a:cubicBezTo>
                  <a:pt x="-2392" y="79801"/>
                  <a:pt x="-3887" y="83950"/>
                  <a:pt x="-1981" y="87164"/>
                </a:cubicBezTo>
                <a:lnTo>
                  <a:pt x="18053" y="121476"/>
                </a:lnTo>
                <a:cubicBezTo>
                  <a:pt x="23884" y="131456"/>
                  <a:pt x="36032" y="135829"/>
                  <a:pt x="46871" y="131867"/>
                </a:cubicBezTo>
                <a:lnTo>
                  <a:pt x="51693" y="130111"/>
                </a:lnTo>
                <a:lnTo>
                  <a:pt x="51693" y="130111"/>
                </a:lnTo>
                <a:lnTo>
                  <a:pt x="200604" y="75913"/>
                </a:lnTo>
                <a:cubicBezTo>
                  <a:pt x="211481" y="71951"/>
                  <a:pt x="217050" y="59953"/>
                  <a:pt x="213126" y="49076"/>
                </a:cubicBezTo>
                <a:cubicBezTo>
                  <a:pt x="209201" y="38200"/>
                  <a:pt x="197166" y="32630"/>
                  <a:pt x="186289" y="36555"/>
                </a:cubicBezTo>
                <a:lnTo>
                  <a:pt x="139044" y="53786"/>
                </a:lnTo>
                <a:close/>
                <a:moveTo>
                  <a:pt x="12036" y="167451"/>
                </a:moveTo>
                <a:cubicBezTo>
                  <a:pt x="5420" y="167451"/>
                  <a:pt x="75" y="172796"/>
                  <a:pt x="75" y="179411"/>
                </a:cubicBezTo>
                <a:cubicBezTo>
                  <a:pt x="75" y="186027"/>
                  <a:pt x="5420" y="191372"/>
                  <a:pt x="12036" y="191372"/>
                </a:cubicBezTo>
                <a:lnTo>
                  <a:pt x="203408" y="191372"/>
                </a:lnTo>
                <a:cubicBezTo>
                  <a:pt x="210023" y="191372"/>
                  <a:pt x="215368" y="186027"/>
                  <a:pt x="215368" y="179411"/>
                </a:cubicBezTo>
                <a:cubicBezTo>
                  <a:pt x="215368" y="172796"/>
                  <a:pt x="210023" y="167451"/>
                  <a:pt x="203408" y="167451"/>
                </a:cubicBezTo>
                <a:lnTo>
                  <a:pt x="12036" y="16745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020651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International Mobility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78430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574116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7C3AE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Actions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90064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5" name="Text 13"/>
          <p:cNvSpPr/>
          <p:nvPr/>
        </p:nvSpPr>
        <p:spPr>
          <a:xfrm>
            <a:off x="777449" y="2328361"/>
            <a:ext cx="278287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Promoting “Out” Mobility (Departure of Researchers))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90064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17" name="Text 15"/>
          <p:cNvSpPr/>
          <p:nvPr/>
        </p:nvSpPr>
        <p:spPr>
          <a:xfrm>
            <a:off x="777449" y="2519734"/>
            <a:ext cx="3200998" cy="1275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“In” Mobility (Attracting Foreign Researchers)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78430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</p:sp>
      <p:sp>
        <p:nvSpPr>
          <p:cNvPr id="19" name="Shape 17"/>
          <p:cNvSpPr/>
          <p:nvPr/>
        </p:nvSpPr>
        <p:spPr>
          <a:xfrm>
            <a:off x="604018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0" name="Text 18"/>
          <p:cNvSpPr/>
          <p:nvPr/>
        </p:nvSpPr>
        <p:spPr>
          <a:xfrm>
            <a:off x="757697" y="2934373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 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Knowledge exchange and internationalization of the curriculum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819687" y="1291762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4819687" y="1291762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23" name="Shape 21"/>
          <p:cNvSpPr/>
          <p:nvPr/>
        </p:nvSpPr>
        <p:spPr>
          <a:xfrm>
            <a:off x="4979164" y="1467186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5094785" y="1594768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17941" y="73185"/>
                </a:moveTo>
                <a:lnTo>
                  <a:pt x="96135" y="105367"/>
                </a:lnTo>
                <a:cubicBezTo>
                  <a:pt x="99798" y="106862"/>
                  <a:pt x="103685" y="107647"/>
                  <a:pt x="107647" y="107647"/>
                </a:cubicBezTo>
                <a:cubicBezTo>
                  <a:pt x="111609" y="107647"/>
                  <a:pt x="115496" y="106862"/>
                  <a:pt x="119159" y="105367"/>
                </a:cubicBezTo>
                <a:lnTo>
                  <a:pt x="209762" y="68064"/>
                </a:lnTo>
                <a:cubicBezTo>
                  <a:pt x="213126" y="66681"/>
                  <a:pt x="215294" y="63429"/>
                  <a:pt x="215294" y="59804"/>
                </a:cubicBezTo>
                <a:cubicBezTo>
                  <a:pt x="215294" y="56178"/>
                  <a:pt x="213126" y="52926"/>
                  <a:pt x="209762" y="51543"/>
                </a:cubicBezTo>
                <a:lnTo>
                  <a:pt x="119159" y="14241"/>
                </a:lnTo>
                <a:cubicBezTo>
                  <a:pt x="115496" y="12746"/>
                  <a:pt x="111609" y="11961"/>
                  <a:pt x="107647" y="11961"/>
                </a:cubicBezTo>
                <a:cubicBezTo>
                  <a:pt x="103685" y="11961"/>
                  <a:pt x="99798" y="12746"/>
                  <a:pt x="96135" y="14241"/>
                </a:cubicBezTo>
                <a:lnTo>
                  <a:pt x="5532" y="51543"/>
                </a:lnTo>
                <a:cubicBezTo>
                  <a:pt x="2168" y="52926"/>
                  <a:pt x="0" y="56178"/>
                  <a:pt x="0" y="59804"/>
                </a:cubicBezTo>
                <a:lnTo>
                  <a:pt x="0" y="170441"/>
                </a:lnTo>
                <a:cubicBezTo>
                  <a:pt x="0" y="175412"/>
                  <a:pt x="3999" y="179411"/>
                  <a:pt x="8971" y="179411"/>
                </a:cubicBezTo>
                <a:cubicBezTo>
                  <a:pt x="13942" y="179411"/>
                  <a:pt x="17941" y="175412"/>
                  <a:pt x="17941" y="170441"/>
                </a:cubicBezTo>
                <a:lnTo>
                  <a:pt x="17941" y="73185"/>
                </a:lnTo>
                <a:close/>
                <a:moveTo>
                  <a:pt x="35882" y="99984"/>
                </a:moveTo>
                <a:lnTo>
                  <a:pt x="35882" y="143529"/>
                </a:lnTo>
                <a:cubicBezTo>
                  <a:pt x="35882" y="163339"/>
                  <a:pt x="68027" y="179411"/>
                  <a:pt x="107647" y="179411"/>
                </a:cubicBezTo>
                <a:cubicBezTo>
                  <a:pt x="147267" y="179411"/>
                  <a:pt x="179411" y="163339"/>
                  <a:pt x="179411" y="143529"/>
                </a:cubicBezTo>
                <a:lnTo>
                  <a:pt x="179411" y="99947"/>
                </a:lnTo>
                <a:lnTo>
                  <a:pt x="125999" y="121962"/>
                </a:lnTo>
                <a:cubicBezTo>
                  <a:pt x="120168" y="124355"/>
                  <a:pt x="113964" y="125588"/>
                  <a:pt x="107647" y="125588"/>
                </a:cubicBezTo>
                <a:cubicBezTo>
                  <a:pt x="101330" y="125588"/>
                  <a:pt x="95125" y="124355"/>
                  <a:pt x="89295" y="121962"/>
                </a:cubicBezTo>
                <a:lnTo>
                  <a:pt x="35882" y="9994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5" name="Text 23"/>
          <p:cNvSpPr/>
          <p:nvPr/>
        </p:nvSpPr>
        <p:spPr>
          <a:xfrm>
            <a:off x="5521385" y="1590781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Global Curriculum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979164" y="2009407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5074850" y="2105094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Actions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09079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29" name="Text 27"/>
          <p:cNvSpPr/>
          <p:nvPr/>
        </p:nvSpPr>
        <p:spPr>
          <a:xfrm>
            <a:off x="5278182" y="2328362"/>
            <a:ext cx="2642807" cy="1116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Courses offered in foreign languages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090798" y="2551629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31" name="Text 29"/>
          <p:cNvSpPr/>
          <p:nvPr/>
        </p:nvSpPr>
        <p:spPr>
          <a:xfrm>
            <a:off x="5278183" y="2519733"/>
            <a:ext cx="2871407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Activities to familiarize students with Brazilian culture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979164" y="2838687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</p:sp>
      <p:sp>
        <p:nvSpPr>
          <p:cNvPr id="33" name="Shape 31"/>
          <p:cNvSpPr/>
          <p:nvPr/>
        </p:nvSpPr>
        <p:spPr>
          <a:xfrm>
            <a:off x="5104752" y="2966268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4" name="Text 32"/>
          <p:cNvSpPr/>
          <p:nvPr/>
        </p:nvSpPr>
        <p:spPr>
          <a:xfrm>
            <a:off x="5258430" y="2934373"/>
            <a:ext cx="3771443" cy="1913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 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Educating global professionals with a multicultural identity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18954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6" name="Shape 34"/>
          <p:cNvSpPr/>
          <p:nvPr/>
        </p:nvSpPr>
        <p:spPr>
          <a:xfrm>
            <a:off x="318954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37" name="Shape 35"/>
          <p:cNvSpPr/>
          <p:nvPr/>
        </p:nvSpPr>
        <p:spPr>
          <a:xfrm>
            <a:off x="478430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617973" y="4449402"/>
            <a:ext cx="167451" cy="191372"/>
          </a:xfrm>
          <a:custGeom>
            <a:avLst/>
            <a:gdLst/>
            <a:ahLst/>
            <a:cxnLst/>
            <a:rect l="l" t="t" r="r" b="b"/>
            <a:pathLst>
              <a:path w="167451" h="191372">
                <a:moveTo>
                  <a:pt x="83725" y="92696"/>
                </a:moveTo>
                <a:cubicBezTo>
                  <a:pt x="58970" y="92696"/>
                  <a:pt x="38872" y="72598"/>
                  <a:pt x="38872" y="47843"/>
                </a:cubicBezTo>
                <a:cubicBezTo>
                  <a:pt x="38872" y="23088"/>
                  <a:pt x="58970" y="2990"/>
                  <a:pt x="83725" y="2990"/>
                </a:cubicBezTo>
                <a:cubicBezTo>
                  <a:pt x="108480" y="2990"/>
                  <a:pt x="128578" y="23088"/>
                  <a:pt x="128578" y="47843"/>
                </a:cubicBezTo>
                <a:cubicBezTo>
                  <a:pt x="128578" y="72598"/>
                  <a:pt x="108480" y="92696"/>
                  <a:pt x="83725" y="92696"/>
                </a:cubicBezTo>
                <a:close/>
                <a:moveTo>
                  <a:pt x="72325" y="113627"/>
                </a:moveTo>
                <a:lnTo>
                  <a:pt x="95125" y="113627"/>
                </a:lnTo>
                <a:cubicBezTo>
                  <a:pt x="98751" y="113627"/>
                  <a:pt x="101666" y="116543"/>
                  <a:pt x="101666" y="120168"/>
                </a:cubicBezTo>
                <a:cubicBezTo>
                  <a:pt x="101666" y="121738"/>
                  <a:pt x="101106" y="123233"/>
                  <a:pt x="100097" y="124429"/>
                </a:cubicBezTo>
                <a:lnTo>
                  <a:pt x="89855" y="136390"/>
                </a:lnTo>
                <a:lnTo>
                  <a:pt x="101442" y="179411"/>
                </a:lnTo>
                <a:lnTo>
                  <a:pt x="101666" y="179411"/>
                </a:lnTo>
                <a:lnTo>
                  <a:pt x="114599" y="127644"/>
                </a:lnTo>
                <a:cubicBezTo>
                  <a:pt x="115421" y="124392"/>
                  <a:pt x="118748" y="122411"/>
                  <a:pt x="121888" y="123607"/>
                </a:cubicBezTo>
                <a:cubicBezTo>
                  <a:pt x="145024" y="132428"/>
                  <a:pt x="161470" y="154854"/>
                  <a:pt x="161470" y="181093"/>
                </a:cubicBezTo>
                <a:cubicBezTo>
                  <a:pt x="161470" y="186737"/>
                  <a:pt x="156873" y="191335"/>
                  <a:pt x="151229" y="191335"/>
                </a:cubicBezTo>
                <a:lnTo>
                  <a:pt x="16222" y="191372"/>
                </a:lnTo>
                <a:cubicBezTo>
                  <a:pt x="10578" y="191372"/>
                  <a:pt x="5980" y="186775"/>
                  <a:pt x="5980" y="181131"/>
                </a:cubicBezTo>
                <a:cubicBezTo>
                  <a:pt x="5980" y="154892"/>
                  <a:pt x="22426" y="132465"/>
                  <a:pt x="45563" y="123644"/>
                </a:cubicBezTo>
                <a:cubicBezTo>
                  <a:pt x="48703" y="122448"/>
                  <a:pt x="52029" y="124429"/>
                  <a:pt x="52852" y="127681"/>
                </a:cubicBezTo>
                <a:lnTo>
                  <a:pt x="65784" y="179449"/>
                </a:lnTo>
                <a:lnTo>
                  <a:pt x="66008" y="179449"/>
                </a:lnTo>
                <a:lnTo>
                  <a:pt x="77595" y="136427"/>
                </a:lnTo>
                <a:lnTo>
                  <a:pt x="67354" y="124467"/>
                </a:lnTo>
                <a:cubicBezTo>
                  <a:pt x="66345" y="123271"/>
                  <a:pt x="65784" y="121775"/>
                  <a:pt x="65784" y="120206"/>
                </a:cubicBezTo>
                <a:cubicBezTo>
                  <a:pt x="65784" y="116580"/>
                  <a:pt x="68700" y="113665"/>
                  <a:pt x="72325" y="11366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9" name="Text 37"/>
          <p:cNvSpPr/>
          <p:nvPr/>
        </p:nvSpPr>
        <p:spPr>
          <a:xfrm>
            <a:off x="1020651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Ambassador Program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78430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</p:sp>
      <p:sp>
        <p:nvSpPr>
          <p:cNvPr id="41" name="Text 39"/>
          <p:cNvSpPr/>
          <p:nvPr/>
        </p:nvSpPr>
        <p:spPr>
          <a:xfrm>
            <a:off x="574116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05966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Actions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90064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43" name="Text 41"/>
          <p:cNvSpPr/>
          <p:nvPr/>
        </p:nvSpPr>
        <p:spPr>
          <a:xfrm>
            <a:off x="777449" y="5182995"/>
            <a:ext cx="3200998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Engaging alumni as ambassadors for the network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90064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45" name="Text 43"/>
          <p:cNvSpPr/>
          <p:nvPr/>
        </p:nvSpPr>
        <p:spPr>
          <a:xfrm>
            <a:off x="777449" y="5374368"/>
            <a:ext cx="278287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Expansion of the international network of contacts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478430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</p:sp>
      <p:sp>
        <p:nvSpPr>
          <p:cNvPr id="47" name="Shape 45"/>
          <p:cNvSpPr/>
          <p:nvPr/>
        </p:nvSpPr>
        <p:spPr>
          <a:xfrm>
            <a:off x="604018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8" name="Text 46"/>
          <p:cNvSpPr/>
          <p:nvPr/>
        </p:nvSpPr>
        <p:spPr>
          <a:xfrm>
            <a:off x="757697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 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Expansion of the network's global influence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4819687" y="4146396"/>
            <a:ext cx="4369664" cy="2711105"/>
          </a:xfrm>
          <a:custGeom>
            <a:avLst/>
            <a:gdLst/>
            <a:ahLst/>
            <a:cxnLst/>
            <a:rect l="l" t="t" r="r" b="b"/>
            <a:pathLst>
              <a:path w="4369664" h="271110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2583521"/>
                </a:lnTo>
                <a:cubicBezTo>
                  <a:pt x="4369664" y="2653984"/>
                  <a:pt x="4312542" y="2711105"/>
                  <a:pt x="4242079" y="2711105"/>
                </a:cubicBezTo>
                <a:lnTo>
                  <a:pt x="127585" y="2711105"/>
                </a:lnTo>
                <a:cubicBezTo>
                  <a:pt x="57122" y="2711105"/>
                  <a:pt x="0" y="2653984"/>
                  <a:pt x="0" y="258352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0" name="Shape 48"/>
          <p:cNvSpPr/>
          <p:nvPr/>
        </p:nvSpPr>
        <p:spPr>
          <a:xfrm>
            <a:off x="4819687" y="4146396"/>
            <a:ext cx="4369664" cy="31895"/>
          </a:xfrm>
          <a:custGeom>
            <a:avLst/>
            <a:gdLst/>
            <a:ahLst/>
            <a:cxnLst/>
            <a:rect l="l" t="t" r="r" b="b"/>
            <a:pathLst>
              <a:path w="4369664" h="31895">
                <a:moveTo>
                  <a:pt x="31895" y="0"/>
                </a:moveTo>
                <a:lnTo>
                  <a:pt x="4337768" y="0"/>
                </a:lnTo>
                <a:cubicBezTo>
                  <a:pt x="4355384" y="0"/>
                  <a:pt x="4369664" y="14280"/>
                  <a:pt x="4369664" y="31895"/>
                </a:cubicBezTo>
                <a:lnTo>
                  <a:pt x="4369664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1" name="Shape 49"/>
          <p:cNvSpPr/>
          <p:nvPr/>
        </p:nvSpPr>
        <p:spPr>
          <a:xfrm>
            <a:off x="4979164" y="4321821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2" name="Shape 50"/>
          <p:cNvSpPr/>
          <p:nvPr/>
        </p:nvSpPr>
        <p:spPr>
          <a:xfrm>
            <a:off x="5094785" y="4449402"/>
            <a:ext cx="215294" cy="191372"/>
          </a:xfrm>
          <a:custGeom>
            <a:avLst/>
            <a:gdLst/>
            <a:ahLst/>
            <a:cxnLst/>
            <a:rect l="l" t="t" r="r" b="b"/>
            <a:pathLst>
              <a:path w="215294" h="191372">
                <a:moveTo>
                  <a:pt x="92696" y="32892"/>
                </a:moveTo>
                <a:lnTo>
                  <a:pt x="122598" y="32892"/>
                </a:lnTo>
                <a:lnTo>
                  <a:pt x="122598" y="50833"/>
                </a:lnTo>
                <a:lnTo>
                  <a:pt x="92696" y="50833"/>
                </a:lnTo>
                <a:lnTo>
                  <a:pt x="92696" y="32892"/>
                </a:lnTo>
                <a:close/>
                <a:moveTo>
                  <a:pt x="89706" y="11961"/>
                </a:moveTo>
                <a:cubicBezTo>
                  <a:pt x="79801" y="11961"/>
                  <a:pt x="71765" y="19997"/>
                  <a:pt x="71765" y="29902"/>
                </a:cubicBezTo>
                <a:lnTo>
                  <a:pt x="71765" y="53823"/>
                </a:lnTo>
                <a:cubicBezTo>
                  <a:pt x="71765" y="63728"/>
                  <a:pt x="79801" y="71765"/>
                  <a:pt x="89706" y="71765"/>
                </a:cubicBezTo>
                <a:lnTo>
                  <a:pt x="95686" y="71765"/>
                </a:lnTo>
                <a:lnTo>
                  <a:pt x="95686" y="83725"/>
                </a:lnTo>
                <a:lnTo>
                  <a:pt x="11961" y="83725"/>
                </a:lnTo>
                <a:cubicBezTo>
                  <a:pt x="5345" y="83725"/>
                  <a:pt x="0" y="89070"/>
                  <a:pt x="0" y="95686"/>
                </a:cubicBezTo>
                <a:cubicBezTo>
                  <a:pt x="0" y="102302"/>
                  <a:pt x="5345" y="107647"/>
                  <a:pt x="11961" y="107647"/>
                </a:cubicBezTo>
                <a:lnTo>
                  <a:pt x="47843" y="107647"/>
                </a:lnTo>
                <a:lnTo>
                  <a:pt x="47843" y="119608"/>
                </a:lnTo>
                <a:lnTo>
                  <a:pt x="41863" y="119608"/>
                </a:lnTo>
                <a:cubicBezTo>
                  <a:pt x="31958" y="119608"/>
                  <a:pt x="23922" y="127644"/>
                  <a:pt x="23922" y="137549"/>
                </a:cubicBezTo>
                <a:lnTo>
                  <a:pt x="23922" y="161470"/>
                </a:lnTo>
                <a:cubicBezTo>
                  <a:pt x="23922" y="171375"/>
                  <a:pt x="31958" y="179411"/>
                  <a:pt x="41863" y="179411"/>
                </a:cubicBezTo>
                <a:lnTo>
                  <a:pt x="77745" y="179411"/>
                </a:lnTo>
                <a:cubicBezTo>
                  <a:pt x="87650" y="179411"/>
                  <a:pt x="95686" y="171375"/>
                  <a:pt x="95686" y="161470"/>
                </a:cubicBezTo>
                <a:lnTo>
                  <a:pt x="95686" y="137549"/>
                </a:lnTo>
                <a:cubicBezTo>
                  <a:pt x="95686" y="127644"/>
                  <a:pt x="87650" y="119608"/>
                  <a:pt x="77745" y="119608"/>
                </a:cubicBezTo>
                <a:lnTo>
                  <a:pt x="71765" y="119608"/>
                </a:lnTo>
                <a:lnTo>
                  <a:pt x="71765" y="107647"/>
                </a:lnTo>
                <a:lnTo>
                  <a:pt x="143529" y="107647"/>
                </a:lnTo>
                <a:lnTo>
                  <a:pt x="143529" y="119608"/>
                </a:lnTo>
                <a:lnTo>
                  <a:pt x="137549" y="119608"/>
                </a:lnTo>
                <a:cubicBezTo>
                  <a:pt x="127644" y="119608"/>
                  <a:pt x="119608" y="127644"/>
                  <a:pt x="119608" y="137549"/>
                </a:cubicBezTo>
                <a:lnTo>
                  <a:pt x="119608" y="161470"/>
                </a:lnTo>
                <a:cubicBezTo>
                  <a:pt x="119608" y="171375"/>
                  <a:pt x="127644" y="179411"/>
                  <a:pt x="137549" y="179411"/>
                </a:cubicBezTo>
                <a:lnTo>
                  <a:pt x="173431" y="179411"/>
                </a:lnTo>
                <a:cubicBezTo>
                  <a:pt x="183336" y="179411"/>
                  <a:pt x="191372" y="171375"/>
                  <a:pt x="191372" y="161470"/>
                </a:cubicBezTo>
                <a:lnTo>
                  <a:pt x="191372" y="137549"/>
                </a:lnTo>
                <a:cubicBezTo>
                  <a:pt x="191372" y="127644"/>
                  <a:pt x="183336" y="119608"/>
                  <a:pt x="173431" y="119608"/>
                </a:cubicBezTo>
                <a:lnTo>
                  <a:pt x="167451" y="119608"/>
                </a:lnTo>
                <a:lnTo>
                  <a:pt x="167451" y="107647"/>
                </a:lnTo>
                <a:lnTo>
                  <a:pt x="203333" y="107647"/>
                </a:lnTo>
                <a:cubicBezTo>
                  <a:pt x="209949" y="107647"/>
                  <a:pt x="215294" y="102302"/>
                  <a:pt x="215294" y="95686"/>
                </a:cubicBezTo>
                <a:cubicBezTo>
                  <a:pt x="215294" y="89070"/>
                  <a:pt x="209949" y="83725"/>
                  <a:pt x="203333" y="83725"/>
                </a:cubicBezTo>
                <a:lnTo>
                  <a:pt x="119608" y="83725"/>
                </a:lnTo>
                <a:lnTo>
                  <a:pt x="119608" y="71765"/>
                </a:lnTo>
                <a:lnTo>
                  <a:pt x="125588" y="71765"/>
                </a:lnTo>
                <a:cubicBezTo>
                  <a:pt x="135493" y="71765"/>
                  <a:pt x="143529" y="63728"/>
                  <a:pt x="143529" y="53823"/>
                </a:cubicBezTo>
                <a:lnTo>
                  <a:pt x="143529" y="29902"/>
                </a:lnTo>
                <a:cubicBezTo>
                  <a:pt x="143529" y="19997"/>
                  <a:pt x="135493" y="11961"/>
                  <a:pt x="125588" y="11961"/>
                </a:cubicBezTo>
                <a:lnTo>
                  <a:pt x="89706" y="11961"/>
                </a:lnTo>
                <a:close/>
                <a:moveTo>
                  <a:pt x="167451" y="140539"/>
                </a:moveTo>
                <a:lnTo>
                  <a:pt x="170441" y="140539"/>
                </a:lnTo>
                <a:lnTo>
                  <a:pt x="170441" y="158480"/>
                </a:lnTo>
                <a:lnTo>
                  <a:pt x="140539" y="158480"/>
                </a:lnTo>
                <a:lnTo>
                  <a:pt x="140539" y="140539"/>
                </a:lnTo>
                <a:lnTo>
                  <a:pt x="167451" y="140539"/>
                </a:lnTo>
                <a:close/>
                <a:moveTo>
                  <a:pt x="71765" y="140539"/>
                </a:moveTo>
                <a:lnTo>
                  <a:pt x="74755" y="140539"/>
                </a:lnTo>
                <a:lnTo>
                  <a:pt x="74755" y="158480"/>
                </a:lnTo>
                <a:lnTo>
                  <a:pt x="44853" y="158480"/>
                </a:lnTo>
                <a:lnTo>
                  <a:pt x="44853" y="140539"/>
                </a:lnTo>
                <a:lnTo>
                  <a:pt x="71765" y="14053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3" name="Text 51"/>
          <p:cNvSpPr/>
          <p:nvPr/>
        </p:nvSpPr>
        <p:spPr>
          <a:xfrm>
            <a:off x="5521385" y="4445415"/>
            <a:ext cx="3588228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Shared Infrastructure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4979164" y="4864042"/>
            <a:ext cx="4050710" cy="765489"/>
          </a:xfrm>
          <a:custGeom>
            <a:avLst/>
            <a:gdLst/>
            <a:ahLst/>
            <a:cxnLst/>
            <a:rect l="l" t="t" r="r" b="b"/>
            <a:pathLst>
              <a:path w="4050710" h="765489">
                <a:moveTo>
                  <a:pt x="63788" y="0"/>
                </a:moveTo>
                <a:lnTo>
                  <a:pt x="3986922" y="0"/>
                </a:lnTo>
                <a:cubicBezTo>
                  <a:pt x="4022151" y="0"/>
                  <a:pt x="4050710" y="28559"/>
                  <a:pt x="4050710" y="63788"/>
                </a:cubicBezTo>
                <a:lnTo>
                  <a:pt x="4050710" y="701700"/>
                </a:lnTo>
                <a:cubicBezTo>
                  <a:pt x="4050710" y="736930"/>
                  <a:pt x="4022151" y="765489"/>
                  <a:pt x="3986922" y="765489"/>
                </a:cubicBezTo>
                <a:lnTo>
                  <a:pt x="63788" y="765489"/>
                </a:lnTo>
                <a:cubicBezTo>
                  <a:pt x="28559" y="765489"/>
                  <a:pt x="0" y="736930"/>
                  <a:pt x="0" y="701700"/>
                </a:cubicBezTo>
                <a:lnTo>
                  <a:pt x="0" y="63788"/>
                </a:lnTo>
                <a:cubicBezTo>
                  <a:pt x="0" y="28583"/>
                  <a:pt x="28583" y="0"/>
                  <a:pt x="63788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</p:sp>
      <p:sp>
        <p:nvSpPr>
          <p:cNvPr id="55" name="Text 53"/>
          <p:cNvSpPr/>
          <p:nvPr/>
        </p:nvSpPr>
        <p:spPr>
          <a:xfrm>
            <a:off x="5074850" y="4959728"/>
            <a:ext cx="3915155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Actions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5090798" y="5214891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7" name="Text 55"/>
          <p:cNvSpPr/>
          <p:nvPr/>
        </p:nvSpPr>
        <p:spPr>
          <a:xfrm>
            <a:off x="5278183" y="5182995"/>
            <a:ext cx="3225737" cy="175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Establishment of an equipment-sharing network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5090798" y="5406263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59" name="Text 57"/>
          <p:cNvSpPr/>
          <p:nvPr/>
        </p:nvSpPr>
        <p:spPr>
          <a:xfrm>
            <a:off x="5278183" y="5374368"/>
            <a:ext cx="3711822" cy="167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Sharing of research infrastructure among higher education institutions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4979164" y="5693321"/>
            <a:ext cx="4050710" cy="350849"/>
          </a:xfrm>
          <a:custGeom>
            <a:avLst/>
            <a:gdLst/>
            <a:ahLst/>
            <a:cxnLst/>
            <a:rect l="l" t="t" r="r" b="b"/>
            <a:pathLst>
              <a:path w="4050710" h="350849">
                <a:moveTo>
                  <a:pt x="63791" y="0"/>
                </a:moveTo>
                <a:lnTo>
                  <a:pt x="3986919" y="0"/>
                </a:lnTo>
                <a:cubicBezTo>
                  <a:pt x="4022150" y="0"/>
                  <a:pt x="4050710" y="28560"/>
                  <a:pt x="4050710" y="63791"/>
                </a:cubicBezTo>
                <a:lnTo>
                  <a:pt x="4050710" y="287058"/>
                </a:lnTo>
                <a:cubicBezTo>
                  <a:pt x="4050710" y="322289"/>
                  <a:pt x="4022150" y="350849"/>
                  <a:pt x="3986919" y="350849"/>
                </a:cubicBezTo>
                <a:lnTo>
                  <a:pt x="63791" y="350849"/>
                </a:lnTo>
                <a:cubicBezTo>
                  <a:pt x="28560" y="350849"/>
                  <a:pt x="0" y="322289"/>
                  <a:pt x="0" y="287058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</p:sp>
      <p:sp>
        <p:nvSpPr>
          <p:cNvPr id="61" name="Shape 59"/>
          <p:cNvSpPr/>
          <p:nvPr/>
        </p:nvSpPr>
        <p:spPr>
          <a:xfrm>
            <a:off x="5104752" y="5820903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2" name="Text 60"/>
          <p:cNvSpPr/>
          <p:nvPr/>
        </p:nvSpPr>
        <p:spPr>
          <a:xfrm>
            <a:off x="5258431" y="5789007"/>
            <a:ext cx="3731574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 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Resource optimization and democratization of access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9320421" y="1291762"/>
            <a:ext cx="2551629" cy="2886530"/>
          </a:xfrm>
          <a:custGeom>
            <a:avLst/>
            <a:gdLst/>
            <a:ahLst/>
            <a:cxnLst/>
            <a:rect l="l" t="t" r="r" b="b"/>
            <a:pathLst>
              <a:path w="2551629" h="2886530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758948"/>
                </a:lnTo>
                <a:cubicBezTo>
                  <a:pt x="2551629" y="2829410"/>
                  <a:pt x="2494508" y="2886530"/>
                  <a:pt x="2424047" y="2886530"/>
                </a:cubicBezTo>
                <a:lnTo>
                  <a:pt x="127581" y="2886530"/>
                </a:lnTo>
                <a:cubicBezTo>
                  <a:pt x="57120" y="2886530"/>
                  <a:pt x="0" y="2829410"/>
                  <a:pt x="0" y="2758948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4" name="Shape 62"/>
          <p:cNvSpPr/>
          <p:nvPr/>
        </p:nvSpPr>
        <p:spPr>
          <a:xfrm>
            <a:off x="9320421" y="1291762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65" name="Shape 63"/>
          <p:cNvSpPr/>
          <p:nvPr/>
        </p:nvSpPr>
        <p:spPr>
          <a:xfrm>
            <a:off x="9479898" y="1467186"/>
            <a:ext cx="382744" cy="446535"/>
          </a:xfrm>
          <a:custGeom>
            <a:avLst/>
            <a:gdLst/>
            <a:ahLst/>
            <a:cxnLst/>
            <a:rect l="l" t="t" r="r" b="b"/>
            <a:pathLst>
              <a:path w="382744" h="446535">
                <a:moveTo>
                  <a:pt x="191372" y="0"/>
                </a:moveTo>
                <a:lnTo>
                  <a:pt x="191372" y="0"/>
                </a:lnTo>
                <a:cubicBezTo>
                  <a:pt x="296993" y="0"/>
                  <a:pt x="382744" y="85751"/>
                  <a:pt x="382744" y="191372"/>
                </a:cubicBezTo>
                <a:lnTo>
                  <a:pt x="382744" y="255163"/>
                </a:lnTo>
                <a:cubicBezTo>
                  <a:pt x="382744" y="360784"/>
                  <a:pt x="296993" y="446535"/>
                  <a:pt x="191372" y="446535"/>
                </a:cubicBezTo>
                <a:lnTo>
                  <a:pt x="191372" y="446535"/>
                </a:lnTo>
                <a:cubicBezTo>
                  <a:pt x="85751" y="446535"/>
                  <a:pt x="0" y="360784"/>
                  <a:pt x="0" y="255163"/>
                </a:cubicBezTo>
                <a:lnTo>
                  <a:pt x="0" y="191372"/>
                </a:lnTo>
                <a:cubicBezTo>
                  <a:pt x="0" y="85751"/>
                  <a:pt x="85751" y="0"/>
                  <a:pt x="191372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6" name="Shape 64"/>
          <p:cNvSpPr/>
          <p:nvPr/>
        </p:nvSpPr>
        <p:spPr>
          <a:xfrm>
            <a:off x="9552285" y="1594768"/>
            <a:ext cx="239215" cy="191372"/>
          </a:xfrm>
          <a:custGeom>
            <a:avLst/>
            <a:gdLst/>
            <a:ahLst/>
            <a:cxnLst/>
            <a:rect l="l" t="t" r="r" b="b"/>
            <a:pathLst>
              <a:path w="239215" h="191372">
                <a:moveTo>
                  <a:pt x="47843" y="35882"/>
                </a:moveTo>
                <a:cubicBezTo>
                  <a:pt x="47843" y="22688"/>
                  <a:pt x="58570" y="11961"/>
                  <a:pt x="71765" y="11961"/>
                </a:cubicBezTo>
                <a:lnTo>
                  <a:pt x="203333" y="11961"/>
                </a:lnTo>
                <a:cubicBezTo>
                  <a:pt x="216527" y="11961"/>
                  <a:pt x="227254" y="22688"/>
                  <a:pt x="227254" y="35882"/>
                </a:cubicBezTo>
                <a:lnTo>
                  <a:pt x="227254" y="125588"/>
                </a:lnTo>
                <a:lnTo>
                  <a:pt x="191372" y="125588"/>
                </a:lnTo>
                <a:lnTo>
                  <a:pt x="191372" y="119608"/>
                </a:lnTo>
                <a:cubicBezTo>
                  <a:pt x="191372" y="112992"/>
                  <a:pt x="186027" y="107647"/>
                  <a:pt x="179411" y="107647"/>
                </a:cubicBezTo>
                <a:lnTo>
                  <a:pt x="155490" y="107647"/>
                </a:lnTo>
                <a:cubicBezTo>
                  <a:pt x="148874" y="107647"/>
                  <a:pt x="143529" y="112992"/>
                  <a:pt x="143529" y="119608"/>
                </a:cubicBezTo>
                <a:lnTo>
                  <a:pt x="143529" y="125588"/>
                </a:lnTo>
                <a:lnTo>
                  <a:pt x="95275" y="125588"/>
                </a:lnTo>
                <a:cubicBezTo>
                  <a:pt x="99349" y="118561"/>
                  <a:pt x="101666" y="110375"/>
                  <a:pt x="101666" y="101666"/>
                </a:cubicBezTo>
                <a:cubicBezTo>
                  <a:pt x="101666" y="75241"/>
                  <a:pt x="80249" y="53823"/>
                  <a:pt x="53823" y="53823"/>
                </a:cubicBezTo>
                <a:cubicBezTo>
                  <a:pt x="51805" y="53823"/>
                  <a:pt x="49787" y="53936"/>
                  <a:pt x="47843" y="54197"/>
                </a:cubicBezTo>
                <a:lnTo>
                  <a:pt x="47843" y="35882"/>
                </a:lnTo>
                <a:close/>
                <a:moveTo>
                  <a:pt x="124467" y="167451"/>
                </a:moveTo>
                <a:cubicBezTo>
                  <a:pt x="122560" y="158405"/>
                  <a:pt x="118374" y="150220"/>
                  <a:pt x="112469" y="143529"/>
                </a:cubicBezTo>
                <a:lnTo>
                  <a:pt x="227254" y="143529"/>
                </a:lnTo>
                <a:cubicBezTo>
                  <a:pt x="227254" y="156723"/>
                  <a:pt x="216527" y="167451"/>
                  <a:pt x="203333" y="167451"/>
                </a:cubicBezTo>
                <a:lnTo>
                  <a:pt x="124467" y="167451"/>
                </a:lnTo>
                <a:close/>
                <a:moveTo>
                  <a:pt x="23922" y="101666"/>
                </a:moveTo>
                <a:cubicBezTo>
                  <a:pt x="23922" y="85163"/>
                  <a:pt x="37320" y="71765"/>
                  <a:pt x="53823" y="71765"/>
                </a:cubicBezTo>
                <a:cubicBezTo>
                  <a:pt x="70327" y="71765"/>
                  <a:pt x="83725" y="85163"/>
                  <a:pt x="83725" y="101666"/>
                </a:cubicBezTo>
                <a:cubicBezTo>
                  <a:pt x="83725" y="118170"/>
                  <a:pt x="70327" y="131568"/>
                  <a:pt x="53823" y="131568"/>
                </a:cubicBezTo>
                <a:cubicBezTo>
                  <a:pt x="37320" y="131568"/>
                  <a:pt x="23922" y="118170"/>
                  <a:pt x="23922" y="101666"/>
                </a:cubicBezTo>
                <a:close/>
                <a:moveTo>
                  <a:pt x="0" y="179411"/>
                </a:moveTo>
                <a:cubicBezTo>
                  <a:pt x="0" y="159601"/>
                  <a:pt x="16072" y="143529"/>
                  <a:pt x="35882" y="143529"/>
                </a:cubicBezTo>
                <a:lnTo>
                  <a:pt x="71765" y="143529"/>
                </a:lnTo>
                <a:cubicBezTo>
                  <a:pt x="91575" y="143529"/>
                  <a:pt x="107647" y="159601"/>
                  <a:pt x="107647" y="179411"/>
                </a:cubicBezTo>
                <a:cubicBezTo>
                  <a:pt x="107647" y="186027"/>
                  <a:pt x="102302" y="191372"/>
                  <a:pt x="95686" y="191372"/>
                </a:cubicBezTo>
                <a:lnTo>
                  <a:pt x="11961" y="191372"/>
                </a:lnTo>
                <a:cubicBezTo>
                  <a:pt x="5345" y="191372"/>
                  <a:pt x="0" y="186027"/>
                  <a:pt x="0" y="17941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7" name="Text 65"/>
          <p:cNvSpPr/>
          <p:nvPr/>
        </p:nvSpPr>
        <p:spPr>
          <a:xfrm>
            <a:off x="9959574" y="1491108"/>
            <a:ext cx="1833983" cy="3986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Governance and Capacity Building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9479898" y="2009407"/>
            <a:ext cx="2232675" cy="1435291"/>
          </a:xfrm>
          <a:custGeom>
            <a:avLst/>
            <a:gdLst/>
            <a:ahLst/>
            <a:cxnLst/>
            <a:rect l="l" t="t" r="r" b="b"/>
            <a:pathLst>
              <a:path w="2232675" h="1435291">
                <a:moveTo>
                  <a:pt x="63784" y="0"/>
                </a:moveTo>
                <a:lnTo>
                  <a:pt x="2168891" y="0"/>
                </a:lnTo>
                <a:cubicBezTo>
                  <a:pt x="2204118" y="0"/>
                  <a:pt x="2232675" y="28557"/>
                  <a:pt x="2232675" y="63784"/>
                </a:cubicBezTo>
                <a:lnTo>
                  <a:pt x="2232675" y="1371507"/>
                </a:lnTo>
                <a:cubicBezTo>
                  <a:pt x="2232675" y="1406734"/>
                  <a:pt x="2204118" y="1435291"/>
                  <a:pt x="2168891" y="1435291"/>
                </a:cubicBezTo>
                <a:lnTo>
                  <a:pt x="63784" y="1435291"/>
                </a:lnTo>
                <a:cubicBezTo>
                  <a:pt x="28557" y="1435291"/>
                  <a:pt x="0" y="1406734"/>
                  <a:pt x="0" y="1371507"/>
                </a:cubicBezTo>
                <a:lnTo>
                  <a:pt x="0" y="63784"/>
                </a:lnTo>
                <a:cubicBezTo>
                  <a:pt x="0" y="28581"/>
                  <a:pt x="28581" y="0"/>
                  <a:pt x="63784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</p:sp>
      <p:sp>
        <p:nvSpPr>
          <p:cNvPr id="69" name="Text 67"/>
          <p:cNvSpPr/>
          <p:nvPr/>
        </p:nvSpPr>
        <p:spPr>
          <a:xfrm>
            <a:off x="9575584" y="2105094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DC262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Actions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9583558" y="2360256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1" name="Text 69"/>
          <p:cNvSpPr/>
          <p:nvPr/>
        </p:nvSpPr>
        <p:spPr>
          <a:xfrm>
            <a:off x="9763094" y="2328361"/>
            <a:ext cx="1905748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Training sessions and workshops for leaders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9575584" y="271110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3" name="Text 71"/>
          <p:cNvSpPr/>
          <p:nvPr/>
        </p:nvSpPr>
        <p:spPr>
          <a:xfrm>
            <a:off x="9747146" y="2679210"/>
            <a:ext cx="1921695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Training for internationalization teams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9579571" y="306195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75" name="Text 73"/>
          <p:cNvSpPr/>
          <p:nvPr/>
        </p:nvSpPr>
        <p:spPr>
          <a:xfrm>
            <a:off x="9761100" y="3030059"/>
            <a:ext cx="1913721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Research training and graduate studies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9479898" y="350848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</p:sp>
      <p:sp>
        <p:nvSpPr>
          <p:cNvPr id="77" name="Shape 75"/>
          <p:cNvSpPr/>
          <p:nvPr/>
        </p:nvSpPr>
        <p:spPr>
          <a:xfrm>
            <a:off x="9605486" y="363607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8" name="Text 76"/>
          <p:cNvSpPr/>
          <p:nvPr/>
        </p:nvSpPr>
        <p:spPr>
          <a:xfrm>
            <a:off x="9759165" y="360417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 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Institutional strengthening and professionalization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9320421" y="4321821"/>
            <a:ext cx="2551629" cy="2535681"/>
          </a:xfrm>
          <a:custGeom>
            <a:avLst/>
            <a:gdLst/>
            <a:ahLst/>
            <a:cxnLst/>
            <a:rect l="l" t="t" r="r" b="b"/>
            <a:pathLst>
              <a:path w="2551629" h="2535681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2408111"/>
                </a:lnTo>
                <a:cubicBezTo>
                  <a:pt x="2551629" y="2478566"/>
                  <a:pt x="2494513" y="2535681"/>
                  <a:pt x="2424058" y="2535681"/>
                </a:cubicBezTo>
                <a:lnTo>
                  <a:pt x="127570" y="2535681"/>
                </a:lnTo>
                <a:cubicBezTo>
                  <a:pt x="57115" y="2535681"/>
                  <a:pt x="0" y="2478566"/>
                  <a:pt x="0" y="2408111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9346" dist="159477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0" name="Shape 78"/>
          <p:cNvSpPr/>
          <p:nvPr/>
        </p:nvSpPr>
        <p:spPr>
          <a:xfrm>
            <a:off x="9320421" y="4321821"/>
            <a:ext cx="2551629" cy="31895"/>
          </a:xfrm>
          <a:custGeom>
            <a:avLst/>
            <a:gdLst/>
            <a:ahLst/>
            <a:cxnLst/>
            <a:rect l="l" t="t" r="r" b="b"/>
            <a:pathLst>
              <a:path w="2551629" h="31895">
                <a:moveTo>
                  <a:pt x="31895" y="0"/>
                </a:moveTo>
                <a:lnTo>
                  <a:pt x="2519733" y="0"/>
                </a:lnTo>
                <a:cubicBezTo>
                  <a:pt x="2537348" y="0"/>
                  <a:pt x="2551629" y="14280"/>
                  <a:pt x="2551629" y="31895"/>
                </a:cubicBezTo>
                <a:lnTo>
                  <a:pt x="2551629" y="31895"/>
                </a:lnTo>
                <a:lnTo>
                  <a:pt x="0" y="31895"/>
                </a:ln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81" name="Shape 79"/>
          <p:cNvSpPr/>
          <p:nvPr/>
        </p:nvSpPr>
        <p:spPr>
          <a:xfrm>
            <a:off x="9479898" y="4497245"/>
            <a:ext cx="446535" cy="446535"/>
          </a:xfrm>
          <a:custGeom>
            <a:avLst/>
            <a:gdLst/>
            <a:ahLst/>
            <a:cxnLst/>
            <a:rect l="l" t="t" r="r" b="b"/>
            <a:pathLst>
              <a:path w="446535" h="446535">
                <a:moveTo>
                  <a:pt x="223267" y="0"/>
                </a:moveTo>
                <a:lnTo>
                  <a:pt x="223267" y="0"/>
                </a:lnTo>
                <a:cubicBezTo>
                  <a:pt x="346492" y="0"/>
                  <a:pt x="446535" y="100043"/>
                  <a:pt x="446535" y="223267"/>
                </a:cubicBezTo>
                <a:lnTo>
                  <a:pt x="446535" y="223267"/>
                </a:lnTo>
                <a:cubicBezTo>
                  <a:pt x="446535" y="346492"/>
                  <a:pt x="346492" y="446535"/>
                  <a:pt x="223267" y="446535"/>
                </a:cubicBezTo>
                <a:lnTo>
                  <a:pt x="223267" y="446535"/>
                </a:lnTo>
                <a:cubicBezTo>
                  <a:pt x="100043" y="446535"/>
                  <a:pt x="0" y="346492"/>
                  <a:pt x="0" y="223267"/>
                </a:cubicBezTo>
                <a:lnTo>
                  <a:pt x="0" y="223267"/>
                </a:lnTo>
                <a:cubicBezTo>
                  <a:pt x="0" y="100043"/>
                  <a:pt x="100043" y="0"/>
                  <a:pt x="223267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19608" dist="79738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2" name="Shape 80"/>
          <p:cNvSpPr/>
          <p:nvPr/>
        </p:nvSpPr>
        <p:spPr>
          <a:xfrm>
            <a:off x="9607479" y="4624827"/>
            <a:ext cx="191372" cy="191372"/>
          </a:xfrm>
          <a:custGeom>
            <a:avLst/>
            <a:gdLst/>
            <a:ahLst/>
            <a:cxnLst/>
            <a:rect l="l" t="t" r="r" b="b"/>
            <a:pathLst>
              <a:path w="191372" h="191372">
                <a:moveTo>
                  <a:pt x="172384" y="7064"/>
                </a:moveTo>
                <a:cubicBezTo>
                  <a:pt x="176683" y="8971"/>
                  <a:pt x="179411" y="13232"/>
                  <a:pt x="179411" y="17941"/>
                </a:cubicBezTo>
                <a:lnTo>
                  <a:pt x="179411" y="173431"/>
                </a:lnTo>
                <a:cubicBezTo>
                  <a:pt x="179411" y="178141"/>
                  <a:pt x="176683" y="182402"/>
                  <a:pt x="172384" y="184308"/>
                </a:cubicBezTo>
                <a:cubicBezTo>
                  <a:pt x="168086" y="186214"/>
                  <a:pt x="163115" y="185504"/>
                  <a:pt x="159564" y="182402"/>
                </a:cubicBezTo>
                <a:lnTo>
                  <a:pt x="142146" y="167189"/>
                </a:lnTo>
                <a:cubicBezTo>
                  <a:pt x="125850" y="152948"/>
                  <a:pt x="105255" y="144650"/>
                  <a:pt x="83688" y="143641"/>
                </a:cubicBezTo>
                <a:lnTo>
                  <a:pt x="83688" y="179411"/>
                </a:lnTo>
                <a:cubicBezTo>
                  <a:pt x="83688" y="186027"/>
                  <a:pt x="78343" y="191372"/>
                  <a:pt x="71727" y="191372"/>
                </a:cubicBezTo>
                <a:lnTo>
                  <a:pt x="59766" y="191372"/>
                </a:lnTo>
                <a:cubicBezTo>
                  <a:pt x="53151" y="191372"/>
                  <a:pt x="47806" y="186027"/>
                  <a:pt x="47806" y="179411"/>
                </a:cubicBezTo>
                <a:lnTo>
                  <a:pt x="47806" y="143529"/>
                </a:lnTo>
                <a:cubicBezTo>
                  <a:pt x="21417" y="143529"/>
                  <a:pt x="0" y="122112"/>
                  <a:pt x="0" y="95686"/>
                </a:cubicBezTo>
                <a:cubicBezTo>
                  <a:pt x="0" y="69260"/>
                  <a:pt x="21417" y="47843"/>
                  <a:pt x="47843" y="47843"/>
                </a:cubicBezTo>
                <a:lnTo>
                  <a:pt x="79427" y="47843"/>
                </a:lnTo>
                <a:cubicBezTo>
                  <a:pt x="102526" y="47768"/>
                  <a:pt x="124803" y="39358"/>
                  <a:pt x="142184" y="24183"/>
                </a:cubicBezTo>
                <a:lnTo>
                  <a:pt x="159601" y="8971"/>
                </a:lnTo>
                <a:cubicBezTo>
                  <a:pt x="163115" y="5868"/>
                  <a:pt x="168161" y="5158"/>
                  <a:pt x="172422" y="7064"/>
                </a:cubicBezTo>
                <a:close/>
                <a:moveTo>
                  <a:pt x="83725" y="119608"/>
                </a:moveTo>
                <a:lnTo>
                  <a:pt x="83725" y="119682"/>
                </a:lnTo>
                <a:cubicBezTo>
                  <a:pt x="110002" y="120692"/>
                  <a:pt x="135231" y="130335"/>
                  <a:pt x="155490" y="147117"/>
                </a:cubicBezTo>
                <a:lnTo>
                  <a:pt x="155490" y="44217"/>
                </a:lnTo>
                <a:cubicBezTo>
                  <a:pt x="135231" y="61000"/>
                  <a:pt x="110002" y="70643"/>
                  <a:pt x="83725" y="71652"/>
                </a:cubicBezTo>
                <a:lnTo>
                  <a:pt x="83725" y="11960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3" name="Text 81"/>
          <p:cNvSpPr/>
          <p:nvPr/>
        </p:nvSpPr>
        <p:spPr>
          <a:xfrm>
            <a:off x="10022119" y="4620840"/>
            <a:ext cx="1690454" cy="1993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56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Scientific Dissemination</a:t>
            </a:r>
            <a:endParaRPr lang="en-US" sz="1600" dirty="0"/>
          </a:p>
        </p:txBody>
      </p:sp>
      <p:sp>
        <p:nvSpPr>
          <p:cNvPr id="84" name="Shape 82"/>
          <p:cNvSpPr/>
          <p:nvPr/>
        </p:nvSpPr>
        <p:spPr>
          <a:xfrm>
            <a:off x="9479898" y="5039466"/>
            <a:ext cx="2232675" cy="1084442"/>
          </a:xfrm>
          <a:custGeom>
            <a:avLst/>
            <a:gdLst/>
            <a:ahLst/>
            <a:cxnLst/>
            <a:rect l="l" t="t" r="r" b="b"/>
            <a:pathLst>
              <a:path w="2232675" h="1084442">
                <a:moveTo>
                  <a:pt x="63787" y="0"/>
                </a:moveTo>
                <a:lnTo>
                  <a:pt x="2168888" y="0"/>
                </a:lnTo>
                <a:cubicBezTo>
                  <a:pt x="2204117" y="0"/>
                  <a:pt x="2232675" y="28558"/>
                  <a:pt x="2232675" y="63787"/>
                </a:cubicBezTo>
                <a:lnTo>
                  <a:pt x="2232675" y="1020655"/>
                </a:lnTo>
                <a:cubicBezTo>
                  <a:pt x="2232675" y="1055884"/>
                  <a:pt x="2204117" y="1084442"/>
                  <a:pt x="2168888" y="1084442"/>
                </a:cubicBezTo>
                <a:lnTo>
                  <a:pt x="63787" y="1084442"/>
                </a:lnTo>
                <a:cubicBezTo>
                  <a:pt x="28558" y="1084442"/>
                  <a:pt x="0" y="1055884"/>
                  <a:pt x="0" y="1020655"/>
                </a:cubicBezTo>
                <a:lnTo>
                  <a:pt x="0" y="63787"/>
                </a:lnTo>
                <a:cubicBezTo>
                  <a:pt x="0" y="28582"/>
                  <a:pt x="28582" y="0"/>
                  <a:pt x="63787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85" name="Text 83"/>
          <p:cNvSpPr/>
          <p:nvPr/>
        </p:nvSpPr>
        <p:spPr>
          <a:xfrm>
            <a:off x="9575584" y="5135152"/>
            <a:ext cx="2097120" cy="159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1E3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Actions</a:t>
            </a:r>
            <a:endParaRPr lang="en-US" sz="1600" dirty="0"/>
          </a:p>
        </p:txBody>
      </p:sp>
      <p:sp>
        <p:nvSpPr>
          <p:cNvPr id="86" name="Shape 84"/>
          <p:cNvSpPr/>
          <p:nvPr/>
        </p:nvSpPr>
        <p:spPr>
          <a:xfrm>
            <a:off x="9567610" y="5390315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87" name="Text 85"/>
          <p:cNvSpPr/>
          <p:nvPr/>
        </p:nvSpPr>
        <p:spPr>
          <a:xfrm>
            <a:off x="9738300" y="5358420"/>
            <a:ext cx="1937643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Active communication of internationalization initiatives</a:t>
            </a:r>
            <a:endParaRPr lang="en-US" sz="1600" dirty="0"/>
          </a:p>
        </p:txBody>
      </p:sp>
      <p:sp>
        <p:nvSpPr>
          <p:cNvPr id="88" name="Shape 86"/>
          <p:cNvSpPr/>
          <p:nvPr/>
        </p:nvSpPr>
        <p:spPr>
          <a:xfrm>
            <a:off x="9583558" y="5741164"/>
            <a:ext cx="111634" cy="111634"/>
          </a:xfrm>
          <a:custGeom>
            <a:avLst/>
            <a:gdLst/>
            <a:ahLst/>
            <a:cxnLst/>
            <a:rect l="l" t="t" r="r" b="b"/>
            <a:pathLst>
              <a:path w="111634" h="111634">
                <a:moveTo>
                  <a:pt x="55817" y="111634"/>
                </a:moveTo>
                <a:cubicBezTo>
                  <a:pt x="86623" y="111634"/>
                  <a:pt x="111634" y="86623"/>
                  <a:pt x="111634" y="55817"/>
                </a:cubicBezTo>
                <a:cubicBezTo>
                  <a:pt x="111634" y="25011"/>
                  <a:pt x="86623" y="0"/>
                  <a:pt x="55817" y="0"/>
                </a:cubicBezTo>
                <a:cubicBezTo>
                  <a:pt x="25011" y="0"/>
                  <a:pt x="0" y="25011"/>
                  <a:pt x="0" y="55817"/>
                </a:cubicBezTo>
                <a:cubicBezTo>
                  <a:pt x="0" y="86623"/>
                  <a:pt x="25011" y="111634"/>
                  <a:pt x="55817" y="111634"/>
                </a:cubicBezTo>
                <a:close/>
                <a:moveTo>
                  <a:pt x="74219" y="46376"/>
                </a:moveTo>
                <a:lnTo>
                  <a:pt x="56776" y="74284"/>
                </a:lnTo>
                <a:cubicBezTo>
                  <a:pt x="55860" y="75745"/>
                  <a:pt x="54291" y="76661"/>
                  <a:pt x="52568" y="76748"/>
                </a:cubicBezTo>
                <a:cubicBezTo>
                  <a:pt x="50846" y="76835"/>
                  <a:pt x="49189" y="76050"/>
                  <a:pt x="48164" y="74655"/>
                </a:cubicBezTo>
                <a:lnTo>
                  <a:pt x="37698" y="60701"/>
                </a:lnTo>
                <a:cubicBezTo>
                  <a:pt x="35954" y="58390"/>
                  <a:pt x="36434" y="55119"/>
                  <a:pt x="38745" y="53375"/>
                </a:cubicBezTo>
                <a:cubicBezTo>
                  <a:pt x="41056" y="51631"/>
                  <a:pt x="44326" y="52110"/>
                  <a:pt x="46071" y="54421"/>
                </a:cubicBezTo>
                <a:lnTo>
                  <a:pt x="51958" y="62271"/>
                </a:lnTo>
                <a:lnTo>
                  <a:pt x="65345" y="40838"/>
                </a:lnTo>
                <a:cubicBezTo>
                  <a:pt x="66871" y="38396"/>
                  <a:pt x="70098" y="37633"/>
                  <a:pt x="72562" y="39181"/>
                </a:cubicBezTo>
                <a:cubicBezTo>
                  <a:pt x="75026" y="40729"/>
                  <a:pt x="75767" y="43934"/>
                  <a:pt x="74219" y="46398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89" name="Text 87"/>
          <p:cNvSpPr/>
          <p:nvPr/>
        </p:nvSpPr>
        <p:spPr>
          <a:xfrm>
            <a:off x="9764464" y="5709269"/>
            <a:ext cx="1905748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Annual follow-up seminars</a:t>
            </a:r>
            <a:endParaRPr lang="en-US" sz="1600" dirty="0"/>
          </a:p>
        </p:txBody>
      </p:sp>
      <p:sp>
        <p:nvSpPr>
          <p:cNvPr id="90" name="Shape 88"/>
          <p:cNvSpPr/>
          <p:nvPr/>
        </p:nvSpPr>
        <p:spPr>
          <a:xfrm>
            <a:off x="9479898" y="6187699"/>
            <a:ext cx="2232675" cy="510326"/>
          </a:xfrm>
          <a:custGeom>
            <a:avLst/>
            <a:gdLst/>
            <a:ahLst/>
            <a:cxnLst/>
            <a:rect l="l" t="t" r="r" b="b"/>
            <a:pathLst>
              <a:path w="2232675" h="510326">
                <a:moveTo>
                  <a:pt x="63791" y="0"/>
                </a:moveTo>
                <a:lnTo>
                  <a:pt x="2168884" y="0"/>
                </a:lnTo>
                <a:cubicBezTo>
                  <a:pt x="2204115" y="0"/>
                  <a:pt x="2232675" y="28560"/>
                  <a:pt x="2232675" y="63791"/>
                </a:cubicBezTo>
                <a:lnTo>
                  <a:pt x="2232675" y="446535"/>
                </a:lnTo>
                <a:cubicBezTo>
                  <a:pt x="2232675" y="481766"/>
                  <a:pt x="2204115" y="510326"/>
                  <a:pt x="2168884" y="510326"/>
                </a:cubicBezTo>
                <a:lnTo>
                  <a:pt x="63791" y="510326"/>
                </a:lnTo>
                <a:cubicBezTo>
                  <a:pt x="28560" y="510326"/>
                  <a:pt x="0" y="481766"/>
                  <a:pt x="0" y="446535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</p:sp>
      <p:sp>
        <p:nvSpPr>
          <p:cNvPr id="91" name="Shape 89"/>
          <p:cNvSpPr/>
          <p:nvPr/>
        </p:nvSpPr>
        <p:spPr>
          <a:xfrm>
            <a:off x="9605486" y="6315281"/>
            <a:ext cx="83725" cy="111634"/>
          </a:xfrm>
          <a:custGeom>
            <a:avLst/>
            <a:gdLst/>
            <a:ahLst/>
            <a:cxnLst/>
            <a:rect l="l" t="t" r="r" b="b"/>
            <a:pathLst>
              <a:path w="83725" h="111634">
                <a:moveTo>
                  <a:pt x="63862" y="83725"/>
                </a:moveTo>
                <a:cubicBezTo>
                  <a:pt x="65454" y="78863"/>
                  <a:pt x="68637" y="74459"/>
                  <a:pt x="72235" y="70665"/>
                </a:cubicBezTo>
                <a:cubicBezTo>
                  <a:pt x="79365" y="63165"/>
                  <a:pt x="83725" y="53026"/>
                  <a:pt x="83725" y="41863"/>
                </a:cubicBezTo>
                <a:cubicBezTo>
                  <a:pt x="83725" y="18751"/>
                  <a:pt x="64974" y="0"/>
                  <a:pt x="41863" y="0"/>
                </a:cubicBezTo>
                <a:cubicBezTo>
                  <a:pt x="18751" y="0"/>
                  <a:pt x="0" y="18751"/>
                  <a:pt x="0" y="41863"/>
                </a:cubicBezTo>
                <a:cubicBezTo>
                  <a:pt x="0" y="53026"/>
                  <a:pt x="4361" y="63165"/>
                  <a:pt x="11490" y="70665"/>
                </a:cubicBezTo>
                <a:cubicBezTo>
                  <a:pt x="15088" y="74459"/>
                  <a:pt x="18293" y="78863"/>
                  <a:pt x="19863" y="83725"/>
                </a:cubicBezTo>
                <a:lnTo>
                  <a:pt x="63841" y="83725"/>
                </a:lnTo>
                <a:close/>
                <a:moveTo>
                  <a:pt x="62794" y="94191"/>
                </a:moveTo>
                <a:lnTo>
                  <a:pt x="20931" y="94191"/>
                </a:lnTo>
                <a:lnTo>
                  <a:pt x="20931" y="97680"/>
                </a:lnTo>
                <a:cubicBezTo>
                  <a:pt x="20931" y="107317"/>
                  <a:pt x="28737" y="115122"/>
                  <a:pt x="38374" y="115122"/>
                </a:cubicBezTo>
                <a:lnTo>
                  <a:pt x="45351" y="115122"/>
                </a:lnTo>
                <a:cubicBezTo>
                  <a:pt x="54988" y="115122"/>
                  <a:pt x="62794" y="107317"/>
                  <a:pt x="62794" y="97680"/>
                </a:cubicBezTo>
                <a:lnTo>
                  <a:pt x="62794" y="94191"/>
                </a:lnTo>
                <a:close/>
                <a:moveTo>
                  <a:pt x="40118" y="24420"/>
                </a:moveTo>
                <a:cubicBezTo>
                  <a:pt x="31441" y="24420"/>
                  <a:pt x="24420" y="31441"/>
                  <a:pt x="24420" y="40118"/>
                </a:cubicBezTo>
                <a:cubicBezTo>
                  <a:pt x="24420" y="43018"/>
                  <a:pt x="22087" y="45351"/>
                  <a:pt x="19187" y="45351"/>
                </a:cubicBezTo>
                <a:cubicBezTo>
                  <a:pt x="16287" y="45351"/>
                  <a:pt x="13954" y="43018"/>
                  <a:pt x="13954" y="40118"/>
                </a:cubicBezTo>
                <a:cubicBezTo>
                  <a:pt x="13954" y="25663"/>
                  <a:pt x="25663" y="13954"/>
                  <a:pt x="40118" y="13954"/>
                </a:cubicBezTo>
                <a:cubicBezTo>
                  <a:pt x="43018" y="13954"/>
                  <a:pt x="45351" y="16287"/>
                  <a:pt x="45351" y="19187"/>
                </a:cubicBezTo>
                <a:cubicBezTo>
                  <a:pt x="45351" y="22087"/>
                  <a:pt x="43018" y="24420"/>
                  <a:pt x="40118" y="2442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2" name="Text 90"/>
          <p:cNvSpPr/>
          <p:nvPr/>
        </p:nvSpPr>
        <p:spPr>
          <a:xfrm>
            <a:off x="9759165" y="6283385"/>
            <a:ext cx="1913539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9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Impact: </a:t>
            </a:r>
            <a:r>
              <a:rPr lang="en-US" sz="879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Visibility and transparency of actions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73225" y="499037"/>
            <a:ext cx="154874" cy="206498"/>
          </a:xfrm>
          <a:custGeom>
            <a:avLst/>
            <a:gdLst/>
            <a:ahLst/>
            <a:cxnLst/>
            <a:rect l="l" t="t" r="r" b="b"/>
            <a:pathLst>
              <a:path w="154874" h="206498">
                <a:moveTo>
                  <a:pt x="77437" y="-12906"/>
                </a:moveTo>
                <a:cubicBezTo>
                  <a:pt x="120188" y="-12906"/>
                  <a:pt x="154874" y="21779"/>
                  <a:pt x="154874" y="64531"/>
                </a:cubicBezTo>
                <a:lnTo>
                  <a:pt x="154874" y="118374"/>
                </a:lnTo>
                <a:cubicBezTo>
                  <a:pt x="154874" y="125230"/>
                  <a:pt x="152131" y="131764"/>
                  <a:pt x="147332" y="136603"/>
                </a:cubicBezTo>
                <a:lnTo>
                  <a:pt x="129061" y="154874"/>
                </a:lnTo>
                <a:lnTo>
                  <a:pt x="149550" y="175322"/>
                </a:lnTo>
                <a:cubicBezTo>
                  <a:pt x="152978" y="178750"/>
                  <a:pt x="154874" y="183388"/>
                  <a:pt x="154874" y="188228"/>
                </a:cubicBezTo>
                <a:cubicBezTo>
                  <a:pt x="154874" y="198311"/>
                  <a:pt x="146686" y="206458"/>
                  <a:pt x="136644" y="206498"/>
                </a:cubicBezTo>
                <a:lnTo>
                  <a:pt x="18270" y="206498"/>
                </a:lnTo>
                <a:cubicBezTo>
                  <a:pt x="8187" y="206498"/>
                  <a:pt x="40" y="198311"/>
                  <a:pt x="40" y="188228"/>
                </a:cubicBezTo>
                <a:cubicBezTo>
                  <a:pt x="40" y="183388"/>
                  <a:pt x="1976" y="178750"/>
                  <a:pt x="5364" y="175322"/>
                </a:cubicBezTo>
                <a:lnTo>
                  <a:pt x="25812" y="154874"/>
                </a:lnTo>
                <a:lnTo>
                  <a:pt x="25812" y="140919"/>
                </a:lnTo>
                <a:cubicBezTo>
                  <a:pt x="25812" y="133377"/>
                  <a:pt x="29119" y="126238"/>
                  <a:pt x="34806" y="121318"/>
                </a:cubicBezTo>
                <a:lnTo>
                  <a:pt x="70984" y="90343"/>
                </a:lnTo>
                <a:lnTo>
                  <a:pt x="51625" y="90343"/>
                </a:lnTo>
                <a:lnTo>
                  <a:pt x="46744" y="95223"/>
                </a:lnTo>
                <a:cubicBezTo>
                  <a:pt x="41622" y="100345"/>
                  <a:pt x="34645" y="103249"/>
                  <a:pt x="27385" y="103249"/>
                </a:cubicBezTo>
                <a:cubicBezTo>
                  <a:pt x="12261" y="103249"/>
                  <a:pt x="0" y="90988"/>
                  <a:pt x="0" y="75864"/>
                </a:cubicBezTo>
                <a:lnTo>
                  <a:pt x="0" y="72355"/>
                </a:lnTo>
                <a:cubicBezTo>
                  <a:pt x="0" y="63159"/>
                  <a:pt x="3307" y="54246"/>
                  <a:pt x="9317" y="47228"/>
                </a:cubicBezTo>
                <a:lnTo>
                  <a:pt x="38718" y="12906"/>
                </a:lnTo>
                <a:lnTo>
                  <a:pt x="38718" y="0"/>
                </a:lnTo>
                <a:cubicBezTo>
                  <a:pt x="38718" y="-7139"/>
                  <a:pt x="44486" y="-12906"/>
                  <a:pt x="51625" y="-12906"/>
                </a:cubicBezTo>
                <a:lnTo>
                  <a:pt x="77437" y="-12906"/>
                </a:lnTo>
                <a:close/>
                <a:moveTo>
                  <a:pt x="64531" y="29039"/>
                </a:moveTo>
                <a:cubicBezTo>
                  <a:pt x="59188" y="29039"/>
                  <a:pt x="54851" y="33376"/>
                  <a:pt x="54851" y="38718"/>
                </a:cubicBezTo>
                <a:cubicBezTo>
                  <a:pt x="54851" y="44061"/>
                  <a:pt x="59188" y="48398"/>
                  <a:pt x="64531" y="48398"/>
                </a:cubicBezTo>
                <a:cubicBezTo>
                  <a:pt x="69873" y="48398"/>
                  <a:pt x="74210" y="44061"/>
                  <a:pt x="74210" y="38718"/>
                </a:cubicBezTo>
                <a:cubicBezTo>
                  <a:pt x="74210" y="33376"/>
                  <a:pt x="69873" y="29039"/>
                  <a:pt x="64531" y="2903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860409" y="344164"/>
            <a:ext cx="687467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b="1" kern="0" spc="47" dirty="0">
                <a:solidFill>
                  <a:srgbClr val="D9770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Strategy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60408" y="516246"/>
            <a:ext cx="8505265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39" b="1" dirty="0">
                <a:solidFill>
                  <a:srgbClr val="0F172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Internationalization and the Reduction of Asymmetries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60409" y="963658"/>
            <a:ext cx="11064864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9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Five Key Strategies for a Stronger and More Equitable Network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61372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361372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1E3A5F"/>
          </a:solidFill>
          <a:ln/>
        </p:spPr>
      </p:sp>
      <p:sp>
        <p:nvSpPr>
          <p:cNvPr id="9" name="Shape 7"/>
          <p:cNvSpPr/>
          <p:nvPr/>
        </p:nvSpPr>
        <p:spPr>
          <a:xfrm>
            <a:off x="550662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675421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12767" y="12503"/>
                </a:moveTo>
                <a:cubicBezTo>
                  <a:pt x="107081" y="4638"/>
                  <a:pt x="97966" y="0"/>
                  <a:pt x="88286" y="0"/>
                </a:cubicBezTo>
                <a:cubicBezTo>
                  <a:pt x="71589" y="0"/>
                  <a:pt x="58078" y="13511"/>
                  <a:pt x="58078" y="30208"/>
                </a:cubicBezTo>
                <a:lnTo>
                  <a:pt x="58078" y="31176"/>
                </a:lnTo>
                <a:cubicBezTo>
                  <a:pt x="58078" y="57150"/>
                  <a:pt x="91150" y="84979"/>
                  <a:pt x="107363" y="97038"/>
                </a:cubicBezTo>
                <a:cubicBezTo>
                  <a:pt x="112606" y="100950"/>
                  <a:pt x="119664" y="100950"/>
                  <a:pt x="124907" y="97038"/>
                </a:cubicBezTo>
                <a:cubicBezTo>
                  <a:pt x="141121" y="84939"/>
                  <a:pt x="174193" y="57150"/>
                  <a:pt x="174193" y="31176"/>
                </a:cubicBezTo>
                <a:lnTo>
                  <a:pt x="174193" y="30208"/>
                </a:lnTo>
                <a:cubicBezTo>
                  <a:pt x="174193" y="13511"/>
                  <a:pt x="160681" y="0"/>
                  <a:pt x="143984" y="0"/>
                </a:cubicBezTo>
                <a:cubicBezTo>
                  <a:pt x="134305" y="0"/>
                  <a:pt x="125190" y="4638"/>
                  <a:pt x="119503" y="12503"/>
                </a:cubicBezTo>
                <a:lnTo>
                  <a:pt x="116155" y="17222"/>
                </a:lnTo>
                <a:lnTo>
                  <a:pt x="112767" y="12503"/>
                </a:lnTo>
                <a:close/>
                <a:moveTo>
                  <a:pt x="44083" y="137733"/>
                </a:moveTo>
                <a:lnTo>
                  <a:pt x="26901" y="154874"/>
                </a:lnTo>
                <a:lnTo>
                  <a:pt x="12906" y="154874"/>
                </a:lnTo>
                <a:cubicBezTo>
                  <a:pt x="5767" y="154874"/>
                  <a:pt x="0" y="160641"/>
                  <a:pt x="0" y="167780"/>
                </a:cubicBezTo>
                <a:lnTo>
                  <a:pt x="0" y="193592"/>
                </a:lnTo>
                <a:cubicBezTo>
                  <a:pt x="0" y="200731"/>
                  <a:pt x="5767" y="206498"/>
                  <a:pt x="12906" y="206498"/>
                </a:cubicBezTo>
                <a:lnTo>
                  <a:pt x="142169" y="206498"/>
                </a:lnTo>
                <a:cubicBezTo>
                  <a:pt x="153865" y="206498"/>
                  <a:pt x="165279" y="202747"/>
                  <a:pt x="174717" y="195810"/>
                </a:cubicBezTo>
                <a:lnTo>
                  <a:pt x="225777" y="158181"/>
                </a:lnTo>
                <a:cubicBezTo>
                  <a:pt x="232956" y="152897"/>
                  <a:pt x="234488" y="142815"/>
                  <a:pt x="229205" y="135635"/>
                </a:cubicBezTo>
                <a:cubicBezTo>
                  <a:pt x="223922" y="128456"/>
                  <a:pt x="213839" y="126924"/>
                  <a:pt x="206660" y="132207"/>
                </a:cubicBezTo>
                <a:lnTo>
                  <a:pt x="158342" y="167780"/>
                </a:lnTo>
                <a:lnTo>
                  <a:pt x="112929" y="167780"/>
                </a:lnTo>
                <a:cubicBezTo>
                  <a:pt x="107565" y="167780"/>
                  <a:pt x="103249" y="163464"/>
                  <a:pt x="103249" y="158100"/>
                </a:cubicBezTo>
                <a:cubicBezTo>
                  <a:pt x="103249" y="152736"/>
                  <a:pt x="107565" y="148421"/>
                  <a:pt x="112929" y="148421"/>
                </a:cubicBezTo>
                <a:lnTo>
                  <a:pt x="141968" y="148421"/>
                </a:lnTo>
                <a:cubicBezTo>
                  <a:pt x="149106" y="148421"/>
                  <a:pt x="154874" y="142653"/>
                  <a:pt x="154874" y="135514"/>
                </a:cubicBezTo>
                <a:cubicBezTo>
                  <a:pt x="154874" y="128376"/>
                  <a:pt x="149106" y="122608"/>
                  <a:pt x="141968" y="122608"/>
                </a:cubicBezTo>
                <a:lnTo>
                  <a:pt x="80583" y="122608"/>
                </a:lnTo>
                <a:cubicBezTo>
                  <a:pt x="66910" y="122608"/>
                  <a:pt x="53762" y="128053"/>
                  <a:pt x="44083" y="13773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135740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Leadership and Support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0662" y="2133815"/>
            <a:ext cx="3364200" cy="791577"/>
          </a:xfrm>
          <a:custGeom>
            <a:avLst/>
            <a:gdLst/>
            <a:ahLst/>
            <a:cxnLst/>
            <a:rect l="l" t="t" r="r" b="b"/>
            <a:pathLst>
              <a:path w="3364200" h="79157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722741"/>
                </a:lnTo>
                <a:cubicBezTo>
                  <a:pt x="3364200" y="760758"/>
                  <a:pt x="3333382" y="791577"/>
                  <a:pt x="3295365" y="791577"/>
                </a:cubicBezTo>
                <a:lnTo>
                  <a:pt x="68835" y="791577"/>
                </a:lnTo>
                <a:cubicBezTo>
                  <a:pt x="30819" y="791577"/>
                  <a:pt x="0" y="760758"/>
                  <a:pt x="0" y="722741"/>
                </a:cubicBezTo>
                <a:lnTo>
                  <a:pt x="0" y="68835"/>
                </a:lnTo>
                <a:cubicBezTo>
                  <a:pt x="0" y="30819"/>
                  <a:pt x="30819" y="0"/>
                  <a:pt x="68835" y="0"/>
                </a:cubicBezTo>
                <a:close/>
              </a:path>
            </a:pathLst>
          </a:custGeom>
          <a:solidFill>
            <a:srgbClr val="1E3A5F">
              <a:alpha val="5098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653911" y="2237064"/>
            <a:ext cx="3544484" cy="585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Utilizing UFU’s expertise (formerly CAPES </a:t>
            </a:r>
            <a:r>
              <a:rPr lang="en-US" sz="948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PrInt</a:t>
            </a: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and current BRICS NU) to support member institutions in establishing international centers and developing strategic plans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50662" y="2996375"/>
            <a:ext cx="3364200" cy="550662"/>
          </a:xfrm>
          <a:custGeom>
            <a:avLst/>
            <a:gdLst/>
            <a:ahLst/>
            <a:cxnLst/>
            <a:rect l="l" t="t" r="r" b="b"/>
            <a:pathLst>
              <a:path w="3364200" h="550662">
                <a:moveTo>
                  <a:pt x="68833" y="0"/>
                </a:moveTo>
                <a:lnTo>
                  <a:pt x="3295368" y="0"/>
                </a:lnTo>
                <a:cubicBezTo>
                  <a:pt x="3333383" y="0"/>
                  <a:pt x="3364200" y="30817"/>
                  <a:pt x="3364200" y="68833"/>
                </a:cubicBezTo>
                <a:lnTo>
                  <a:pt x="3364200" y="481829"/>
                </a:lnTo>
                <a:cubicBezTo>
                  <a:pt x="3364200" y="519844"/>
                  <a:pt x="3333383" y="550662"/>
                  <a:pt x="3295368" y="550662"/>
                </a:cubicBezTo>
                <a:lnTo>
                  <a:pt x="68833" y="550662"/>
                </a:lnTo>
                <a:cubicBezTo>
                  <a:pt x="30817" y="550662"/>
                  <a:pt x="0" y="519844"/>
                  <a:pt x="0" y="481829"/>
                </a:cubicBezTo>
                <a:lnTo>
                  <a:pt x="0" y="68833"/>
                </a:lnTo>
                <a:cubicBezTo>
                  <a:pt x="0" y="30817"/>
                  <a:pt x="30817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2700000" scaled="1"/>
          </a:gradFill>
          <a:ln/>
        </p:spPr>
      </p:sp>
      <p:sp>
        <p:nvSpPr>
          <p:cNvPr id="15" name="Shape 13"/>
          <p:cNvSpPr/>
          <p:nvPr/>
        </p:nvSpPr>
        <p:spPr>
          <a:xfrm>
            <a:off x="663591" y="3134041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72815" y="-4447"/>
                </a:moveTo>
                <a:cubicBezTo>
                  <a:pt x="71851" y="-6329"/>
                  <a:pt x="69898" y="-7529"/>
                  <a:pt x="67781" y="-7529"/>
                </a:cubicBezTo>
                <a:cubicBezTo>
                  <a:pt x="65663" y="-7529"/>
                  <a:pt x="63711" y="-6329"/>
                  <a:pt x="62746" y="-4447"/>
                </a:cubicBezTo>
                <a:lnTo>
                  <a:pt x="45430" y="29479"/>
                </a:lnTo>
                <a:lnTo>
                  <a:pt x="7811" y="35455"/>
                </a:lnTo>
                <a:cubicBezTo>
                  <a:pt x="5717" y="35784"/>
                  <a:pt x="3976" y="37266"/>
                  <a:pt x="3317" y="39290"/>
                </a:cubicBezTo>
                <a:cubicBezTo>
                  <a:pt x="2659" y="41313"/>
                  <a:pt x="3200" y="43525"/>
                  <a:pt x="4682" y="45030"/>
                </a:cubicBezTo>
                <a:lnTo>
                  <a:pt x="31597" y="71969"/>
                </a:lnTo>
                <a:lnTo>
                  <a:pt x="25668" y="109588"/>
                </a:lnTo>
                <a:cubicBezTo>
                  <a:pt x="25338" y="111682"/>
                  <a:pt x="26209" y="113799"/>
                  <a:pt x="27926" y="115046"/>
                </a:cubicBezTo>
                <a:cubicBezTo>
                  <a:pt x="29644" y="116293"/>
                  <a:pt x="31902" y="116481"/>
                  <a:pt x="33808" y="115517"/>
                </a:cubicBezTo>
                <a:lnTo>
                  <a:pt x="67781" y="98248"/>
                </a:lnTo>
                <a:lnTo>
                  <a:pt x="101730" y="115517"/>
                </a:lnTo>
                <a:cubicBezTo>
                  <a:pt x="103612" y="116481"/>
                  <a:pt x="105894" y="116293"/>
                  <a:pt x="107612" y="115046"/>
                </a:cubicBezTo>
                <a:cubicBezTo>
                  <a:pt x="109329" y="113799"/>
                  <a:pt x="110200" y="111705"/>
                  <a:pt x="109870" y="109588"/>
                </a:cubicBezTo>
                <a:lnTo>
                  <a:pt x="103918" y="71969"/>
                </a:lnTo>
                <a:lnTo>
                  <a:pt x="130833" y="45030"/>
                </a:lnTo>
                <a:cubicBezTo>
                  <a:pt x="132338" y="43525"/>
                  <a:pt x="132856" y="41313"/>
                  <a:pt x="132197" y="39290"/>
                </a:cubicBezTo>
                <a:cubicBezTo>
                  <a:pt x="131538" y="37266"/>
                  <a:pt x="129821" y="35784"/>
                  <a:pt x="127704" y="35455"/>
                </a:cubicBezTo>
                <a:lnTo>
                  <a:pt x="90108" y="29479"/>
                </a:lnTo>
                <a:lnTo>
                  <a:pt x="72815" y="-444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4"/>
          <p:cNvSpPr/>
          <p:nvPr/>
        </p:nvSpPr>
        <p:spPr>
          <a:xfrm>
            <a:off x="855418" y="3099625"/>
            <a:ext cx="3016424" cy="344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Exchange of best practices among all universities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241415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4241415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059669"/>
          </a:solidFill>
          <a:ln/>
        </p:spPr>
      </p:sp>
      <p:sp>
        <p:nvSpPr>
          <p:cNvPr id="19" name="Shape 17"/>
          <p:cNvSpPr/>
          <p:nvPr/>
        </p:nvSpPr>
        <p:spPr>
          <a:xfrm>
            <a:off x="4430705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4542558" y="168640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90343"/>
                </a:moveTo>
                <a:cubicBezTo>
                  <a:pt x="152211" y="90343"/>
                  <a:pt x="171006" y="71548"/>
                  <a:pt x="171006" y="48398"/>
                </a:cubicBezTo>
                <a:cubicBezTo>
                  <a:pt x="171006" y="25248"/>
                  <a:pt x="152211" y="6453"/>
                  <a:pt x="129061" y="6453"/>
                </a:cubicBezTo>
                <a:cubicBezTo>
                  <a:pt x="105911" y="6453"/>
                  <a:pt x="87116" y="25248"/>
                  <a:pt x="87116" y="48398"/>
                </a:cubicBezTo>
                <a:cubicBezTo>
                  <a:pt x="87116" y="71548"/>
                  <a:pt x="105911" y="90343"/>
                  <a:pt x="129061" y="90343"/>
                </a:cubicBezTo>
                <a:close/>
                <a:moveTo>
                  <a:pt x="38718" y="93570"/>
                </a:moveTo>
                <a:cubicBezTo>
                  <a:pt x="54745" y="93570"/>
                  <a:pt x="67757" y="80558"/>
                  <a:pt x="67757" y="64531"/>
                </a:cubicBezTo>
                <a:cubicBezTo>
                  <a:pt x="67757" y="48504"/>
                  <a:pt x="54745" y="35492"/>
                  <a:pt x="38718" y="35492"/>
                </a:cubicBezTo>
                <a:cubicBezTo>
                  <a:pt x="22691" y="35492"/>
                  <a:pt x="9680" y="48504"/>
                  <a:pt x="9680" y="64531"/>
                </a:cubicBezTo>
                <a:cubicBezTo>
                  <a:pt x="9680" y="80558"/>
                  <a:pt x="22691" y="93570"/>
                  <a:pt x="38718" y="93570"/>
                </a:cubicBezTo>
                <a:close/>
                <a:moveTo>
                  <a:pt x="0" y="167780"/>
                </a:moveTo>
                <a:lnTo>
                  <a:pt x="0" y="180686"/>
                </a:lnTo>
                <a:cubicBezTo>
                  <a:pt x="0" y="187825"/>
                  <a:pt x="5767" y="193592"/>
                  <a:pt x="12906" y="193592"/>
                </a:cubicBezTo>
                <a:lnTo>
                  <a:pt x="47874" y="193592"/>
                </a:lnTo>
                <a:cubicBezTo>
                  <a:pt x="46139" y="189640"/>
                  <a:pt x="45171" y="185284"/>
                  <a:pt x="45171" y="180686"/>
                </a:cubicBezTo>
                <a:lnTo>
                  <a:pt x="45171" y="174233"/>
                </a:lnTo>
                <a:cubicBezTo>
                  <a:pt x="45171" y="152776"/>
                  <a:pt x="53238" y="133175"/>
                  <a:pt x="66507" y="118333"/>
                </a:cubicBezTo>
                <a:cubicBezTo>
                  <a:pt x="61788" y="116922"/>
                  <a:pt x="56787" y="116155"/>
                  <a:pt x="51625" y="116155"/>
                </a:cubicBezTo>
                <a:cubicBezTo>
                  <a:pt x="23110" y="116155"/>
                  <a:pt x="0" y="139265"/>
                  <a:pt x="0" y="167780"/>
                </a:cubicBezTo>
                <a:close/>
                <a:moveTo>
                  <a:pt x="248443" y="64531"/>
                </a:moveTo>
                <a:cubicBezTo>
                  <a:pt x="248443" y="48504"/>
                  <a:pt x="235431" y="35492"/>
                  <a:pt x="219404" y="35492"/>
                </a:cubicBezTo>
                <a:cubicBezTo>
                  <a:pt x="203377" y="35492"/>
                  <a:pt x="190366" y="48504"/>
                  <a:pt x="190366" y="64531"/>
                </a:cubicBezTo>
                <a:cubicBezTo>
                  <a:pt x="190366" y="80558"/>
                  <a:pt x="203377" y="93570"/>
                  <a:pt x="219404" y="93570"/>
                </a:cubicBezTo>
                <a:cubicBezTo>
                  <a:pt x="235431" y="93570"/>
                  <a:pt x="248443" y="80558"/>
                  <a:pt x="248443" y="64531"/>
                </a:cubicBezTo>
                <a:close/>
                <a:moveTo>
                  <a:pt x="64531" y="174233"/>
                </a:moveTo>
                <a:lnTo>
                  <a:pt x="64531" y="180686"/>
                </a:lnTo>
                <a:cubicBezTo>
                  <a:pt x="64531" y="187825"/>
                  <a:pt x="70298" y="193592"/>
                  <a:pt x="77437" y="193592"/>
                </a:cubicBezTo>
                <a:lnTo>
                  <a:pt x="140677" y="193592"/>
                </a:lnTo>
                <a:cubicBezTo>
                  <a:pt x="137813" y="184880"/>
                  <a:pt x="138136" y="175685"/>
                  <a:pt x="144992" y="167780"/>
                </a:cubicBezTo>
                <a:cubicBezTo>
                  <a:pt x="139346" y="161246"/>
                  <a:pt x="136724" y="151768"/>
                  <a:pt x="140395" y="142250"/>
                </a:cubicBezTo>
                <a:cubicBezTo>
                  <a:pt x="143056" y="135353"/>
                  <a:pt x="146807" y="128900"/>
                  <a:pt x="151445" y="123173"/>
                </a:cubicBezTo>
                <a:cubicBezTo>
                  <a:pt x="153623" y="120511"/>
                  <a:pt x="156124" y="118454"/>
                  <a:pt x="158826" y="116962"/>
                </a:cubicBezTo>
                <a:cubicBezTo>
                  <a:pt x="149913" y="112324"/>
                  <a:pt x="139790" y="109702"/>
                  <a:pt x="129061" y="109702"/>
                </a:cubicBezTo>
                <a:cubicBezTo>
                  <a:pt x="93408" y="109702"/>
                  <a:pt x="64531" y="138580"/>
                  <a:pt x="64531" y="174233"/>
                </a:cubicBezTo>
                <a:close/>
                <a:moveTo>
                  <a:pt x="251912" y="156447"/>
                </a:moveTo>
                <a:cubicBezTo>
                  <a:pt x="254453" y="154995"/>
                  <a:pt x="255743" y="151970"/>
                  <a:pt x="254654" y="149187"/>
                </a:cubicBezTo>
                <a:cubicBezTo>
                  <a:pt x="252718" y="144186"/>
                  <a:pt x="250016" y="139467"/>
                  <a:pt x="246628" y="135313"/>
                </a:cubicBezTo>
                <a:cubicBezTo>
                  <a:pt x="244773" y="133014"/>
                  <a:pt x="241506" y="132611"/>
                  <a:pt x="238965" y="134103"/>
                </a:cubicBezTo>
                <a:cubicBezTo>
                  <a:pt x="230173" y="139185"/>
                  <a:pt x="219364" y="132974"/>
                  <a:pt x="219364" y="122770"/>
                </a:cubicBezTo>
                <a:cubicBezTo>
                  <a:pt x="219364" y="119825"/>
                  <a:pt x="217388" y="117204"/>
                  <a:pt x="214484" y="116760"/>
                </a:cubicBezTo>
                <a:cubicBezTo>
                  <a:pt x="209281" y="115954"/>
                  <a:pt x="203675" y="115954"/>
                  <a:pt x="198472" y="116760"/>
                </a:cubicBezTo>
                <a:cubicBezTo>
                  <a:pt x="195568" y="117204"/>
                  <a:pt x="193592" y="119825"/>
                  <a:pt x="193592" y="122770"/>
                </a:cubicBezTo>
                <a:cubicBezTo>
                  <a:pt x="193592" y="132933"/>
                  <a:pt x="182783" y="139185"/>
                  <a:pt x="173991" y="134103"/>
                </a:cubicBezTo>
                <a:cubicBezTo>
                  <a:pt x="171450" y="132651"/>
                  <a:pt x="168183" y="133054"/>
                  <a:pt x="166328" y="135313"/>
                </a:cubicBezTo>
                <a:cubicBezTo>
                  <a:pt x="162940" y="139467"/>
                  <a:pt x="160238" y="144186"/>
                  <a:pt x="158302" y="149187"/>
                </a:cubicBezTo>
                <a:cubicBezTo>
                  <a:pt x="157253" y="151929"/>
                  <a:pt x="158504" y="154954"/>
                  <a:pt x="161044" y="156406"/>
                </a:cubicBezTo>
                <a:cubicBezTo>
                  <a:pt x="169877" y="161488"/>
                  <a:pt x="169877" y="173951"/>
                  <a:pt x="161044" y="179073"/>
                </a:cubicBezTo>
                <a:cubicBezTo>
                  <a:pt x="158504" y="180525"/>
                  <a:pt x="157213" y="183550"/>
                  <a:pt x="158302" y="186292"/>
                </a:cubicBezTo>
                <a:cubicBezTo>
                  <a:pt x="160238" y="191293"/>
                  <a:pt x="162940" y="196012"/>
                  <a:pt x="166328" y="200166"/>
                </a:cubicBezTo>
                <a:cubicBezTo>
                  <a:pt x="168183" y="202465"/>
                  <a:pt x="171450" y="202868"/>
                  <a:pt x="173991" y="201376"/>
                </a:cubicBezTo>
                <a:cubicBezTo>
                  <a:pt x="182783" y="196294"/>
                  <a:pt x="193592" y="202546"/>
                  <a:pt x="193592" y="212709"/>
                </a:cubicBezTo>
                <a:cubicBezTo>
                  <a:pt x="193592" y="215654"/>
                  <a:pt x="195568" y="218275"/>
                  <a:pt x="198472" y="218719"/>
                </a:cubicBezTo>
                <a:cubicBezTo>
                  <a:pt x="203675" y="219525"/>
                  <a:pt x="209281" y="219525"/>
                  <a:pt x="214484" y="218719"/>
                </a:cubicBezTo>
                <a:cubicBezTo>
                  <a:pt x="217388" y="218275"/>
                  <a:pt x="219364" y="215654"/>
                  <a:pt x="219364" y="212709"/>
                </a:cubicBezTo>
                <a:cubicBezTo>
                  <a:pt x="219364" y="202546"/>
                  <a:pt x="230173" y="196294"/>
                  <a:pt x="238965" y="201376"/>
                </a:cubicBezTo>
                <a:cubicBezTo>
                  <a:pt x="241506" y="202828"/>
                  <a:pt x="244773" y="202425"/>
                  <a:pt x="246628" y="200166"/>
                </a:cubicBezTo>
                <a:cubicBezTo>
                  <a:pt x="250016" y="196012"/>
                  <a:pt x="252718" y="191293"/>
                  <a:pt x="254654" y="186292"/>
                </a:cubicBezTo>
                <a:cubicBezTo>
                  <a:pt x="255703" y="183550"/>
                  <a:pt x="254453" y="180525"/>
                  <a:pt x="251912" y="179073"/>
                </a:cubicBezTo>
                <a:cubicBezTo>
                  <a:pt x="243079" y="173991"/>
                  <a:pt x="243079" y="161528"/>
                  <a:pt x="251912" y="156406"/>
                </a:cubicBezTo>
                <a:close/>
                <a:moveTo>
                  <a:pt x="190366" y="167780"/>
                </a:moveTo>
                <a:cubicBezTo>
                  <a:pt x="190366" y="158876"/>
                  <a:pt x="197594" y="151647"/>
                  <a:pt x="206498" y="151647"/>
                </a:cubicBezTo>
                <a:cubicBezTo>
                  <a:pt x="215402" y="151647"/>
                  <a:pt x="222631" y="158876"/>
                  <a:pt x="222631" y="167780"/>
                </a:cubicBezTo>
                <a:cubicBezTo>
                  <a:pt x="222631" y="176684"/>
                  <a:pt x="215402" y="183912"/>
                  <a:pt x="206498" y="183912"/>
                </a:cubicBezTo>
                <a:cubicBezTo>
                  <a:pt x="197594" y="183912"/>
                  <a:pt x="190366" y="176684"/>
                  <a:pt x="190366" y="16778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5015783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Collaborative Governance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430705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059669">
              <a:alpha val="5098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4533954" y="2237064"/>
            <a:ext cx="3476053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Establishment of the Network’s Internationalization Forum for the exchange of best practices and management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430705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059669"/>
              </a:gs>
              <a:gs pos="100000">
                <a:srgbClr val="34D399"/>
              </a:gs>
            </a:gsLst>
            <a:lin ang="2700000" scaled="1"/>
          </a:gradFill>
          <a:ln/>
        </p:spPr>
      </p:sp>
      <p:sp>
        <p:nvSpPr>
          <p:cNvPr id="25" name="Shape 23"/>
          <p:cNvSpPr/>
          <p:nvPr/>
        </p:nvSpPr>
        <p:spPr>
          <a:xfrm>
            <a:off x="4543633" y="293829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63264" y="20045"/>
                </a:moveTo>
                <a:lnTo>
                  <a:pt x="35831" y="50536"/>
                </a:lnTo>
                <a:cubicBezTo>
                  <a:pt x="34749" y="51735"/>
                  <a:pt x="34796" y="53594"/>
                  <a:pt x="35949" y="54747"/>
                </a:cubicBezTo>
                <a:cubicBezTo>
                  <a:pt x="43125" y="61923"/>
                  <a:pt x="54770" y="61923"/>
                  <a:pt x="61946" y="54747"/>
                </a:cubicBezTo>
                <a:lnTo>
                  <a:pt x="69428" y="47265"/>
                </a:lnTo>
                <a:cubicBezTo>
                  <a:pt x="70416" y="46277"/>
                  <a:pt x="71663" y="45736"/>
                  <a:pt x="72933" y="45642"/>
                </a:cubicBezTo>
                <a:cubicBezTo>
                  <a:pt x="74533" y="45501"/>
                  <a:pt x="76180" y="46042"/>
                  <a:pt x="77403" y="47265"/>
                </a:cubicBezTo>
                <a:lnTo>
                  <a:pt x="118952" y="88461"/>
                </a:lnTo>
                <a:lnTo>
                  <a:pt x="135514" y="75286"/>
                </a:lnTo>
                <a:lnTo>
                  <a:pt x="135514" y="7529"/>
                </a:lnTo>
                <a:lnTo>
                  <a:pt x="109164" y="22586"/>
                </a:lnTo>
                <a:lnTo>
                  <a:pt x="103565" y="18845"/>
                </a:lnTo>
                <a:cubicBezTo>
                  <a:pt x="99848" y="16375"/>
                  <a:pt x="95495" y="15057"/>
                  <a:pt x="91025" y="15057"/>
                </a:cubicBezTo>
                <a:lnTo>
                  <a:pt x="74462" y="15057"/>
                </a:lnTo>
                <a:cubicBezTo>
                  <a:pt x="74204" y="15057"/>
                  <a:pt x="73921" y="15057"/>
                  <a:pt x="73662" y="15081"/>
                </a:cubicBezTo>
                <a:cubicBezTo>
                  <a:pt x="69686" y="15292"/>
                  <a:pt x="65946" y="17080"/>
                  <a:pt x="63264" y="20045"/>
                </a:cubicBezTo>
                <a:close/>
                <a:moveTo>
                  <a:pt x="27432" y="42983"/>
                </a:moveTo>
                <a:lnTo>
                  <a:pt x="52559" y="15057"/>
                </a:lnTo>
                <a:lnTo>
                  <a:pt x="43242" y="15057"/>
                </a:lnTo>
                <a:cubicBezTo>
                  <a:pt x="37243" y="15057"/>
                  <a:pt x="31502" y="17433"/>
                  <a:pt x="27268" y="21668"/>
                </a:cubicBezTo>
                <a:lnTo>
                  <a:pt x="26350" y="22586"/>
                </a:lnTo>
                <a:lnTo>
                  <a:pt x="0" y="7529"/>
                </a:lnTo>
                <a:lnTo>
                  <a:pt x="0" y="75286"/>
                </a:lnTo>
                <a:lnTo>
                  <a:pt x="36796" y="105941"/>
                </a:lnTo>
                <a:cubicBezTo>
                  <a:pt x="42207" y="110458"/>
                  <a:pt x="49030" y="112929"/>
                  <a:pt x="56064" y="112929"/>
                </a:cubicBezTo>
                <a:lnTo>
                  <a:pt x="59758" y="112929"/>
                </a:lnTo>
                <a:lnTo>
                  <a:pt x="58111" y="111282"/>
                </a:lnTo>
                <a:cubicBezTo>
                  <a:pt x="55900" y="109070"/>
                  <a:pt x="55900" y="105494"/>
                  <a:pt x="58111" y="103306"/>
                </a:cubicBezTo>
                <a:cubicBezTo>
                  <a:pt x="60323" y="101118"/>
                  <a:pt x="63899" y="101095"/>
                  <a:pt x="66087" y="103306"/>
                </a:cubicBezTo>
                <a:lnTo>
                  <a:pt x="75733" y="112952"/>
                </a:lnTo>
                <a:lnTo>
                  <a:pt x="77850" y="112952"/>
                </a:lnTo>
                <a:cubicBezTo>
                  <a:pt x="82344" y="112952"/>
                  <a:pt x="86743" y="111941"/>
                  <a:pt x="90743" y="110058"/>
                </a:cubicBezTo>
                <a:lnTo>
                  <a:pt x="84461" y="103753"/>
                </a:lnTo>
                <a:cubicBezTo>
                  <a:pt x="82250" y="101542"/>
                  <a:pt x="82250" y="97966"/>
                  <a:pt x="84461" y="95778"/>
                </a:cubicBezTo>
                <a:cubicBezTo>
                  <a:pt x="86673" y="93590"/>
                  <a:pt x="90249" y="93566"/>
                  <a:pt x="92437" y="95778"/>
                </a:cubicBezTo>
                <a:lnTo>
                  <a:pt x="99965" y="103306"/>
                </a:lnTo>
                <a:lnTo>
                  <a:pt x="104083" y="99189"/>
                </a:lnTo>
                <a:cubicBezTo>
                  <a:pt x="106177" y="97095"/>
                  <a:pt x="106788" y="94060"/>
                  <a:pt x="105871" y="91402"/>
                </a:cubicBezTo>
                <a:lnTo>
                  <a:pt x="73427" y="59217"/>
                </a:lnTo>
                <a:lnTo>
                  <a:pt x="69922" y="62722"/>
                </a:lnTo>
                <a:cubicBezTo>
                  <a:pt x="58323" y="74321"/>
                  <a:pt x="39549" y="74321"/>
                  <a:pt x="27950" y="62722"/>
                </a:cubicBezTo>
                <a:cubicBezTo>
                  <a:pt x="22539" y="57311"/>
                  <a:pt x="22327" y="48630"/>
                  <a:pt x="27432" y="4296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6" name="Text 24"/>
          <p:cNvSpPr/>
          <p:nvPr/>
        </p:nvSpPr>
        <p:spPr>
          <a:xfrm>
            <a:off x="4735461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Democratic and participatory decision-making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121457" y="1376655"/>
            <a:ext cx="3725572" cy="2340313"/>
          </a:xfrm>
          <a:custGeom>
            <a:avLst/>
            <a:gdLst/>
            <a:ahLst/>
            <a:cxnLst/>
            <a:rect l="l" t="t" r="r" b="b"/>
            <a:pathLst>
              <a:path w="3725572" h="2340313">
                <a:moveTo>
                  <a:pt x="34416" y="0"/>
                </a:moveTo>
                <a:lnTo>
                  <a:pt x="3587915" y="0"/>
                </a:lnTo>
                <a:cubicBezTo>
                  <a:pt x="3663941" y="0"/>
                  <a:pt x="3725572" y="61631"/>
                  <a:pt x="3725572" y="137657"/>
                </a:cubicBezTo>
                <a:lnTo>
                  <a:pt x="3725572" y="2202656"/>
                </a:lnTo>
                <a:cubicBezTo>
                  <a:pt x="3725572" y="2278682"/>
                  <a:pt x="3663941" y="2340313"/>
                  <a:pt x="3587915" y="2340313"/>
                </a:cubicBez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8121457" y="1376655"/>
            <a:ext cx="34416" cy="2340313"/>
          </a:xfrm>
          <a:custGeom>
            <a:avLst/>
            <a:gdLst/>
            <a:ahLst/>
            <a:cxnLst/>
            <a:rect l="l" t="t" r="r" b="b"/>
            <a:pathLst>
              <a:path w="34416" h="2340313">
                <a:moveTo>
                  <a:pt x="34416" y="0"/>
                </a:moveTo>
                <a:lnTo>
                  <a:pt x="34416" y="0"/>
                </a:lnTo>
                <a:lnTo>
                  <a:pt x="34416" y="2340313"/>
                </a:lnTo>
                <a:lnTo>
                  <a:pt x="34416" y="2340313"/>
                </a:lnTo>
                <a:cubicBezTo>
                  <a:pt x="15409" y="2340313"/>
                  <a:pt x="0" y="2324905"/>
                  <a:pt x="0" y="2305897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7C3AED"/>
          </a:solidFill>
          <a:ln/>
        </p:spPr>
      </p:sp>
      <p:sp>
        <p:nvSpPr>
          <p:cNvPr id="29" name="Shape 27"/>
          <p:cNvSpPr/>
          <p:nvPr/>
        </p:nvSpPr>
        <p:spPr>
          <a:xfrm>
            <a:off x="8310747" y="154873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8435507" y="168640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08452" y="21456"/>
                </a:moveTo>
                <a:lnTo>
                  <a:pt x="61425" y="73726"/>
                </a:lnTo>
                <a:cubicBezTo>
                  <a:pt x="59570" y="75783"/>
                  <a:pt x="59651" y="78969"/>
                  <a:pt x="61627" y="80946"/>
                </a:cubicBezTo>
                <a:cubicBezTo>
                  <a:pt x="73928" y="93247"/>
                  <a:pt x="93892" y="93247"/>
                  <a:pt x="106193" y="80946"/>
                </a:cubicBezTo>
                <a:lnTo>
                  <a:pt x="119019" y="68120"/>
                </a:lnTo>
                <a:cubicBezTo>
                  <a:pt x="120713" y="66426"/>
                  <a:pt x="122850" y="65499"/>
                  <a:pt x="125028" y="65337"/>
                </a:cubicBezTo>
                <a:cubicBezTo>
                  <a:pt x="127771" y="65095"/>
                  <a:pt x="130594" y="66023"/>
                  <a:pt x="132691" y="68120"/>
                </a:cubicBezTo>
                <a:lnTo>
                  <a:pt x="203917" y="138741"/>
                </a:lnTo>
                <a:lnTo>
                  <a:pt x="232311" y="116155"/>
                </a:lnTo>
                <a:lnTo>
                  <a:pt x="232311" y="0"/>
                </a:lnTo>
                <a:lnTo>
                  <a:pt x="187139" y="25812"/>
                </a:lnTo>
                <a:lnTo>
                  <a:pt x="177540" y="19400"/>
                </a:lnTo>
                <a:cubicBezTo>
                  <a:pt x="171168" y="15165"/>
                  <a:pt x="163706" y="12906"/>
                  <a:pt x="156043" y="12906"/>
                </a:cubicBezTo>
                <a:lnTo>
                  <a:pt x="127650" y="12906"/>
                </a:lnTo>
                <a:cubicBezTo>
                  <a:pt x="127206" y="12906"/>
                  <a:pt x="126722" y="12906"/>
                  <a:pt x="126279" y="12946"/>
                </a:cubicBezTo>
                <a:cubicBezTo>
                  <a:pt x="119462" y="13309"/>
                  <a:pt x="113050" y="16375"/>
                  <a:pt x="108452" y="21456"/>
                </a:cubicBezTo>
                <a:close/>
                <a:moveTo>
                  <a:pt x="47027" y="60780"/>
                </a:moveTo>
                <a:lnTo>
                  <a:pt x="90101" y="12906"/>
                </a:lnTo>
                <a:lnTo>
                  <a:pt x="74130" y="12906"/>
                </a:lnTo>
                <a:cubicBezTo>
                  <a:pt x="63845" y="12906"/>
                  <a:pt x="54004" y="16980"/>
                  <a:pt x="46744" y="24239"/>
                </a:cubicBezTo>
                <a:lnTo>
                  <a:pt x="0" y="77437"/>
                </a:lnTo>
                <a:lnTo>
                  <a:pt x="0" y="219404"/>
                </a:lnTo>
                <a:lnTo>
                  <a:pt x="58078" y="164553"/>
                </a:lnTo>
                <a:lnTo>
                  <a:pt x="63079" y="168707"/>
                </a:lnTo>
                <a:cubicBezTo>
                  <a:pt x="72355" y="176451"/>
                  <a:pt x="84051" y="180686"/>
                  <a:pt x="96110" y="180686"/>
                </a:cubicBezTo>
                <a:lnTo>
                  <a:pt x="102442" y="180686"/>
                </a:lnTo>
                <a:lnTo>
                  <a:pt x="99619" y="177863"/>
                </a:lnTo>
                <a:cubicBezTo>
                  <a:pt x="95828" y="174072"/>
                  <a:pt x="95828" y="167941"/>
                  <a:pt x="99619" y="164190"/>
                </a:cubicBezTo>
                <a:cubicBezTo>
                  <a:pt x="103410" y="160439"/>
                  <a:pt x="109541" y="160399"/>
                  <a:pt x="113292" y="164190"/>
                </a:cubicBezTo>
                <a:lnTo>
                  <a:pt x="129828" y="180726"/>
                </a:lnTo>
                <a:lnTo>
                  <a:pt x="133458" y="180726"/>
                </a:lnTo>
                <a:cubicBezTo>
                  <a:pt x="141161" y="180726"/>
                  <a:pt x="148703" y="178992"/>
                  <a:pt x="155559" y="175765"/>
                </a:cubicBezTo>
                <a:lnTo>
                  <a:pt x="144791" y="164957"/>
                </a:lnTo>
                <a:cubicBezTo>
                  <a:pt x="141000" y="161165"/>
                  <a:pt x="141000" y="155035"/>
                  <a:pt x="144791" y="151284"/>
                </a:cubicBezTo>
                <a:cubicBezTo>
                  <a:pt x="148582" y="147533"/>
                  <a:pt x="154712" y="147493"/>
                  <a:pt x="158463" y="151284"/>
                </a:cubicBezTo>
                <a:lnTo>
                  <a:pt x="171369" y="164190"/>
                </a:lnTo>
                <a:lnTo>
                  <a:pt x="178427" y="157132"/>
                </a:lnTo>
                <a:cubicBezTo>
                  <a:pt x="182017" y="153543"/>
                  <a:pt x="183066" y="148340"/>
                  <a:pt x="181493" y="143782"/>
                </a:cubicBezTo>
                <a:lnTo>
                  <a:pt x="125875" y="88609"/>
                </a:lnTo>
                <a:lnTo>
                  <a:pt x="119866" y="94618"/>
                </a:lnTo>
                <a:cubicBezTo>
                  <a:pt x="99982" y="114502"/>
                  <a:pt x="67798" y="114502"/>
                  <a:pt x="47914" y="94618"/>
                </a:cubicBezTo>
                <a:cubicBezTo>
                  <a:pt x="38638" y="85342"/>
                  <a:pt x="38275" y="70459"/>
                  <a:pt x="47027" y="6074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1" name="Text 29"/>
          <p:cNvSpPr/>
          <p:nvPr/>
        </p:nvSpPr>
        <p:spPr>
          <a:xfrm>
            <a:off x="8895826" y="1692855"/>
            <a:ext cx="2856559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Inclusion and Diversity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310747" y="2133815"/>
            <a:ext cx="3364200" cy="602287"/>
          </a:xfrm>
          <a:custGeom>
            <a:avLst/>
            <a:gdLst/>
            <a:ahLst/>
            <a:cxnLst/>
            <a:rect l="l" t="t" r="r" b="b"/>
            <a:pathLst>
              <a:path w="3364200" h="602287">
                <a:moveTo>
                  <a:pt x="68835" y="0"/>
                </a:moveTo>
                <a:lnTo>
                  <a:pt x="3295365" y="0"/>
                </a:lnTo>
                <a:cubicBezTo>
                  <a:pt x="3333382" y="0"/>
                  <a:pt x="3364200" y="30819"/>
                  <a:pt x="3364200" y="68835"/>
                </a:cubicBezTo>
                <a:lnTo>
                  <a:pt x="3364200" y="533451"/>
                </a:lnTo>
                <a:cubicBezTo>
                  <a:pt x="3364200" y="571468"/>
                  <a:pt x="3333382" y="602287"/>
                  <a:pt x="3295365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7C3AED">
              <a:alpha val="5098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8413996" y="2237064"/>
            <a:ext cx="3217931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Implementation of affirmative action policies in international mobility, ensuring equitable access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310747" y="2800632"/>
            <a:ext cx="3364200" cy="378580"/>
          </a:xfrm>
          <a:custGeom>
            <a:avLst/>
            <a:gdLst/>
            <a:ahLst/>
            <a:cxnLst/>
            <a:rect l="l" t="t" r="r" b="b"/>
            <a:pathLst>
              <a:path w="3364200" h="378580">
                <a:moveTo>
                  <a:pt x="68833" y="0"/>
                </a:moveTo>
                <a:lnTo>
                  <a:pt x="3295367" y="0"/>
                </a:lnTo>
                <a:cubicBezTo>
                  <a:pt x="3333357" y="0"/>
                  <a:pt x="3364200" y="30843"/>
                  <a:pt x="3364200" y="68833"/>
                </a:cubicBezTo>
                <a:lnTo>
                  <a:pt x="3364200" y="309747"/>
                </a:lnTo>
                <a:cubicBezTo>
                  <a:pt x="3364200" y="347762"/>
                  <a:pt x="3333383" y="378580"/>
                  <a:pt x="3295367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7C3AED"/>
              </a:gs>
              <a:gs pos="100000">
                <a:srgbClr val="A78BFA"/>
              </a:gs>
            </a:gsLst>
            <a:lin ang="2700000" scaled="1"/>
          </a:gradFill>
          <a:ln/>
        </p:spPr>
      </p:sp>
      <p:sp>
        <p:nvSpPr>
          <p:cNvPr id="35" name="Shape 33"/>
          <p:cNvSpPr/>
          <p:nvPr/>
        </p:nvSpPr>
        <p:spPr>
          <a:xfrm>
            <a:off x="8431205" y="2938298"/>
            <a:ext cx="120457" cy="120457"/>
          </a:xfrm>
          <a:custGeom>
            <a:avLst/>
            <a:gdLst/>
            <a:ahLst/>
            <a:cxnLst/>
            <a:rect l="l" t="t" r="r" b="b"/>
            <a:pathLst>
              <a:path w="120457" h="120457">
                <a:moveTo>
                  <a:pt x="56700" y="20492"/>
                </a:moveTo>
                <a:lnTo>
                  <a:pt x="60229" y="25362"/>
                </a:lnTo>
                <a:lnTo>
                  <a:pt x="63758" y="20492"/>
                </a:lnTo>
                <a:cubicBezTo>
                  <a:pt x="69639" y="12352"/>
                  <a:pt x="79097" y="7529"/>
                  <a:pt x="89143" y="7529"/>
                </a:cubicBezTo>
                <a:cubicBezTo>
                  <a:pt x="106435" y="7529"/>
                  <a:pt x="120457" y="21551"/>
                  <a:pt x="120457" y="38843"/>
                </a:cubicBezTo>
                <a:lnTo>
                  <a:pt x="120457" y="39454"/>
                </a:lnTo>
                <a:cubicBezTo>
                  <a:pt x="120457" y="65852"/>
                  <a:pt x="87543" y="96507"/>
                  <a:pt x="70369" y="109611"/>
                </a:cubicBezTo>
                <a:cubicBezTo>
                  <a:pt x="67451" y="111823"/>
                  <a:pt x="63875" y="112929"/>
                  <a:pt x="60229" y="112929"/>
                </a:cubicBezTo>
                <a:cubicBezTo>
                  <a:pt x="56582" y="112929"/>
                  <a:pt x="52982" y="111846"/>
                  <a:pt x="50089" y="109611"/>
                </a:cubicBezTo>
                <a:cubicBezTo>
                  <a:pt x="32914" y="96507"/>
                  <a:pt x="0" y="65852"/>
                  <a:pt x="0" y="39454"/>
                </a:cubicBezTo>
                <a:lnTo>
                  <a:pt x="0" y="38843"/>
                </a:lnTo>
                <a:cubicBezTo>
                  <a:pt x="0" y="21551"/>
                  <a:pt x="14022" y="7529"/>
                  <a:pt x="31314" y="7529"/>
                </a:cubicBezTo>
                <a:cubicBezTo>
                  <a:pt x="41360" y="7529"/>
                  <a:pt x="50818" y="12352"/>
                  <a:pt x="56700" y="20492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8615503" y="2903881"/>
            <a:ext cx="3016424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Prioritizing historically marginalized groups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361372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361372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97706"/>
          </a:solidFill>
          <a:ln/>
        </p:spPr>
      </p:sp>
      <p:sp>
        <p:nvSpPr>
          <p:cNvPr id="39" name="Shape 37"/>
          <p:cNvSpPr/>
          <p:nvPr/>
        </p:nvSpPr>
        <p:spPr>
          <a:xfrm>
            <a:off x="550662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0" name="Shape 38"/>
          <p:cNvSpPr/>
          <p:nvPr/>
        </p:nvSpPr>
        <p:spPr>
          <a:xfrm>
            <a:off x="662515" y="4166532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54874" y="12906"/>
                </a:moveTo>
                <a:lnTo>
                  <a:pt x="206498" y="12906"/>
                </a:lnTo>
                <a:cubicBezTo>
                  <a:pt x="213637" y="12906"/>
                  <a:pt x="219404" y="18674"/>
                  <a:pt x="219404" y="25812"/>
                </a:cubicBezTo>
                <a:cubicBezTo>
                  <a:pt x="219404" y="32951"/>
                  <a:pt x="213637" y="38718"/>
                  <a:pt x="206498" y="38718"/>
                </a:cubicBezTo>
                <a:lnTo>
                  <a:pt x="160681" y="38718"/>
                </a:lnTo>
                <a:cubicBezTo>
                  <a:pt x="158584" y="49124"/>
                  <a:pt x="151445" y="57715"/>
                  <a:pt x="141968" y="61828"/>
                </a:cubicBezTo>
                <a:lnTo>
                  <a:pt x="141968" y="180686"/>
                </a:lnTo>
                <a:lnTo>
                  <a:pt x="206498" y="180686"/>
                </a:lnTo>
                <a:cubicBezTo>
                  <a:pt x="213637" y="180686"/>
                  <a:pt x="219404" y="186453"/>
                  <a:pt x="219404" y="193592"/>
                </a:cubicBezTo>
                <a:cubicBezTo>
                  <a:pt x="219404" y="200731"/>
                  <a:pt x="213637" y="206498"/>
                  <a:pt x="206498" y="206498"/>
                </a:cubicBezTo>
                <a:lnTo>
                  <a:pt x="51625" y="206498"/>
                </a:lnTo>
                <a:cubicBezTo>
                  <a:pt x="44486" y="206498"/>
                  <a:pt x="38718" y="200731"/>
                  <a:pt x="38718" y="193592"/>
                </a:cubicBezTo>
                <a:cubicBezTo>
                  <a:pt x="38718" y="186453"/>
                  <a:pt x="44486" y="180686"/>
                  <a:pt x="51625" y="180686"/>
                </a:cubicBezTo>
                <a:lnTo>
                  <a:pt x="116155" y="180686"/>
                </a:lnTo>
                <a:lnTo>
                  <a:pt x="116155" y="61828"/>
                </a:lnTo>
                <a:cubicBezTo>
                  <a:pt x="106677" y="57674"/>
                  <a:pt x="99539" y="49084"/>
                  <a:pt x="97441" y="38718"/>
                </a:cubicBezTo>
                <a:lnTo>
                  <a:pt x="51625" y="38718"/>
                </a:lnTo>
                <a:cubicBezTo>
                  <a:pt x="44486" y="38718"/>
                  <a:pt x="38718" y="32951"/>
                  <a:pt x="38718" y="25812"/>
                </a:cubicBezTo>
                <a:cubicBezTo>
                  <a:pt x="38718" y="18674"/>
                  <a:pt x="44486" y="12906"/>
                  <a:pt x="51625" y="12906"/>
                </a:cubicBezTo>
                <a:lnTo>
                  <a:pt x="103249" y="12906"/>
                </a:lnTo>
                <a:cubicBezTo>
                  <a:pt x="109138" y="5082"/>
                  <a:pt x="118494" y="0"/>
                  <a:pt x="129061" y="0"/>
                </a:cubicBezTo>
                <a:cubicBezTo>
                  <a:pt x="139628" y="0"/>
                  <a:pt x="148985" y="5082"/>
                  <a:pt x="154874" y="12906"/>
                </a:cubicBezTo>
                <a:close/>
                <a:moveTo>
                  <a:pt x="177298" y="129061"/>
                </a:moveTo>
                <a:lnTo>
                  <a:pt x="235698" y="129061"/>
                </a:lnTo>
                <a:lnTo>
                  <a:pt x="206498" y="78969"/>
                </a:lnTo>
                <a:lnTo>
                  <a:pt x="177298" y="129061"/>
                </a:lnTo>
                <a:close/>
                <a:moveTo>
                  <a:pt x="206498" y="167780"/>
                </a:moveTo>
                <a:cubicBezTo>
                  <a:pt x="181130" y="167780"/>
                  <a:pt x="160036" y="154067"/>
                  <a:pt x="155680" y="135958"/>
                </a:cubicBezTo>
                <a:cubicBezTo>
                  <a:pt x="154632" y="131522"/>
                  <a:pt x="156084" y="126964"/>
                  <a:pt x="158383" y="123012"/>
                </a:cubicBezTo>
                <a:lnTo>
                  <a:pt x="196778" y="57190"/>
                </a:lnTo>
                <a:cubicBezTo>
                  <a:pt x="198795" y="53722"/>
                  <a:pt x="202505" y="51625"/>
                  <a:pt x="206498" y="51625"/>
                </a:cubicBezTo>
                <a:cubicBezTo>
                  <a:pt x="210491" y="51625"/>
                  <a:pt x="214202" y="53762"/>
                  <a:pt x="216218" y="57190"/>
                </a:cubicBezTo>
                <a:lnTo>
                  <a:pt x="254614" y="123012"/>
                </a:lnTo>
                <a:cubicBezTo>
                  <a:pt x="256913" y="126964"/>
                  <a:pt x="258365" y="131522"/>
                  <a:pt x="257316" y="135958"/>
                </a:cubicBezTo>
                <a:cubicBezTo>
                  <a:pt x="252960" y="154027"/>
                  <a:pt x="231867" y="167780"/>
                  <a:pt x="206498" y="167780"/>
                </a:cubicBezTo>
                <a:close/>
                <a:moveTo>
                  <a:pt x="51141" y="78969"/>
                </a:moveTo>
                <a:lnTo>
                  <a:pt x="21940" y="129061"/>
                </a:lnTo>
                <a:lnTo>
                  <a:pt x="80381" y="129061"/>
                </a:lnTo>
                <a:lnTo>
                  <a:pt x="51141" y="78969"/>
                </a:lnTo>
                <a:close/>
                <a:moveTo>
                  <a:pt x="363" y="135958"/>
                </a:moveTo>
                <a:cubicBezTo>
                  <a:pt x="-686" y="131522"/>
                  <a:pt x="766" y="126964"/>
                  <a:pt x="3065" y="123012"/>
                </a:cubicBezTo>
                <a:lnTo>
                  <a:pt x="41461" y="57190"/>
                </a:lnTo>
                <a:cubicBezTo>
                  <a:pt x="43478" y="53722"/>
                  <a:pt x="47188" y="51625"/>
                  <a:pt x="51181" y="51625"/>
                </a:cubicBezTo>
                <a:cubicBezTo>
                  <a:pt x="55174" y="51625"/>
                  <a:pt x="58884" y="53762"/>
                  <a:pt x="60901" y="57190"/>
                </a:cubicBezTo>
                <a:lnTo>
                  <a:pt x="99297" y="123012"/>
                </a:lnTo>
                <a:cubicBezTo>
                  <a:pt x="101596" y="126964"/>
                  <a:pt x="103047" y="131522"/>
                  <a:pt x="101999" y="135958"/>
                </a:cubicBezTo>
                <a:cubicBezTo>
                  <a:pt x="97643" y="154027"/>
                  <a:pt x="76550" y="167780"/>
                  <a:pt x="51181" y="167780"/>
                </a:cubicBezTo>
                <a:cubicBezTo>
                  <a:pt x="25812" y="167780"/>
                  <a:pt x="4719" y="154067"/>
                  <a:pt x="363" y="13595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1" name="Text 39"/>
          <p:cNvSpPr/>
          <p:nvPr/>
        </p:nvSpPr>
        <p:spPr>
          <a:xfrm>
            <a:off x="1135740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Equitable Distribution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50662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97706">
              <a:alpha val="5098"/>
            </a:srgbClr>
          </a:solidFill>
          <a:ln/>
        </p:spPr>
      </p:sp>
      <p:sp>
        <p:nvSpPr>
          <p:cNvPr id="43" name="Text 41"/>
          <p:cNvSpPr/>
          <p:nvPr/>
        </p:nvSpPr>
        <p:spPr>
          <a:xfrm>
            <a:off x="653911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Criteria of proportionality and regional focus in the allocation of resources (grants and study abroad programs) to strengthen institutions with limited international engagement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50662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97706"/>
              </a:gs>
              <a:gs pos="100000">
                <a:srgbClr val="FBBF24"/>
              </a:gs>
            </a:gsLst>
            <a:lin ang="2700000" scaled="1"/>
          </a:gradFill>
          <a:ln/>
        </p:spPr>
      </p:sp>
      <p:sp>
        <p:nvSpPr>
          <p:cNvPr id="45" name="Shape 43"/>
          <p:cNvSpPr/>
          <p:nvPr/>
        </p:nvSpPr>
        <p:spPr>
          <a:xfrm>
            <a:off x="663591" y="5418428"/>
            <a:ext cx="135514" cy="120457"/>
          </a:xfrm>
          <a:custGeom>
            <a:avLst/>
            <a:gdLst/>
            <a:ahLst/>
            <a:cxnLst/>
            <a:rect l="l" t="t" r="r" b="b"/>
            <a:pathLst>
              <a:path w="135514" h="120457">
                <a:moveTo>
                  <a:pt x="120551" y="56464"/>
                </a:moveTo>
                <a:lnTo>
                  <a:pt x="79144" y="56464"/>
                </a:lnTo>
                <a:cubicBezTo>
                  <a:pt x="74980" y="56464"/>
                  <a:pt x="71616" y="53100"/>
                  <a:pt x="71616" y="48936"/>
                </a:cubicBezTo>
                <a:lnTo>
                  <a:pt x="71616" y="7529"/>
                </a:lnTo>
                <a:cubicBezTo>
                  <a:pt x="71616" y="3364"/>
                  <a:pt x="75003" y="-47"/>
                  <a:pt x="79121" y="494"/>
                </a:cubicBezTo>
                <a:cubicBezTo>
                  <a:pt x="104294" y="3835"/>
                  <a:pt x="124245" y="23786"/>
                  <a:pt x="127586" y="48959"/>
                </a:cubicBezTo>
                <a:cubicBezTo>
                  <a:pt x="128127" y="53076"/>
                  <a:pt x="124716" y="56464"/>
                  <a:pt x="120551" y="56464"/>
                </a:cubicBezTo>
                <a:close/>
                <a:moveTo>
                  <a:pt x="52371" y="8752"/>
                </a:moveTo>
                <a:cubicBezTo>
                  <a:pt x="56629" y="7858"/>
                  <a:pt x="60323" y="11340"/>
                  <a:pt x="60323" y="15692"/>
                </a:cubicBezTo>
                <a:lnTo>
                  <a:pt x="60323" y="62111"/>
                </a:lnTo>
                <a:cubicBezTo>
                  <a:pt x="60323" y="63428"/>
                  <a:pt x="60793" y="64699"/>
                  <a:pt x="61617" y="65710"/>
                </a:cubicBezTo>
                <a:lnTo>
                  <a:pt x="92696" y="103212"/>
                </a:lnTo>
                <a:cubicBezTo>
                  <a:pt x="95448" y="106529"/>
                  <a:pt x="94860" y="111541"/>
                  <a:pt x="91072" y="113587"/>
                </a:cubicBezTo>
                <a:cubicBezTo>
                  <a:pt x="83050" y="117963"/>
                  <a:pt x="73851" y="120457"/>
                  <a:pt x="64087" y="120457"/>
                </a:cubicBezTo>
                <a:cubicBezTo>
                  <a:pt x="32914" y="120457"/>
                  <a:pt x="7623" y="95166"/>
                  <a:pt x="7623" y="63993"/>
                </a:cubicBezTo>
                <a:cubicBezTo>
                  <a:pt x="7623" y="36819"/>
                  <a:pt x="26797" y="14140"/>
                  <a:pt x="52371" y="8752"/>
                </a:cubicBezTo>
                <a:close/>
                <a:moveTo>
                  <a:pt x="112411" y="67757"/>
                </a:moveTo>
                <a:lnTo>
                  <a:pt x="127468" y="67757"/>
                </a:lnTo>
                <a:cubicBezTo>
                  <a:pt x="131821" y="67757"/>
                  <a:pt x="135303" y="71451"/>
                  <a:pt x="134409" y="75709"/>
                </a:cubicBezTo>
                <a:cubicBezTo>
                  <a:pt x="132009" y="87096"/>
                  <a:pt x="126174" y="97213"/>
                  <a:pt x="118034" y="104930"/>
                </a:cubicBezTo>
                <a:cubicBezTo>
                  <a:pt x="115140" y="107682"/>
                  <a:pt x="110600" y="107094"/>
                  <a:pt x="108059" y="104012"/>
                </a:cubicBezTo>
                <a:lnTo>
                  <a:pt x="88202" y="80085"/>
                </a:lnTo>
                <a:cubicBezTo>
                  <a:pt x="84132" y="75168"/>
                  <a:pt x="87637" y="67757"/>
                  <a:pt x="93990" y="67757"/>
                </a:cubicBezTo>
                <a:lnTo>
                  <a:pt x="112388" y="6775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6" name="Text 44"/>
          <p:cNvSpPr/>
          <p:nvPr/>
        </p:nvSpPr>
        <p:spPr>
          <a:xfrm>
            <a:off x="855418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Gradual reduction of regional disparities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81503" y="3856785"/>
            <a:ext cx="5661493" cy="1978941"/>
          </a:xfrm>
          <a:custGeom>
            <a:avLst/>
            <a:gdLst/>
            <a:ahLst/>
            <a:cxnLst/>
            <a:rect l="l" t="t" r="r" b="b"/>
            <a:pathLst>
              <a:path w="5661493" h="1978941">
                <a:moveTo>
                  <a:pt x="34416" y="0"/>
                </a:moveTo>
                <a:lnTo>
                  <a:pt x="5523818" y="0"/>
                </a:lnTo>
                <a:cubicBezTo>
                  <a:pt x="5599803" y="0"/>
                  <a:pt x="5661493" y="61690"/>
                  <a:pt x="5661493" y="137675"/>
                </a:cubicBezTo>
                <a:lnTo>
                  <a:pt x="5661493" y="1841266"/>
                </a:lnTo>
                <a:cubicBezTo>
                  <a:pt x="5661493" y="1917251"/>
                  <a:pt x="5599803" y="1978941"/>
                  <a:pt x="5523818" y="1978941"/>
                </a:cubicBez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15102" dist="172082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8" name="Shape 46"/>
          <p:cNvSpPr/>
          <p:nvPr/>
        </p:nvSpPr>
        <p:spPr>
          <a:xfrm>
            <a:off x="6181503" y="3856785"/>
            <a:ext cx="34416" cy="1978941"/>
          </a:xfrm>
          <a:custGeom>
            <a:avLst/>
            <a:gdLst/>
            <a:ahLst/>
            <a:cxnLst/>
            <a:rect l="l" t="t" r="r" b="b"/>
            <a:pathLst>
              <a:path w="34416" h="1978941">
                <a:moveTo>
                  <a:pt x="34416" y="0"/>
                </a:moveTo>
                <a:lnTo>
                  <a:pt x="34416" y="0"/>
                </a:lnTo>
                <a:lnTo>
                  <a:pt x="34416" y="1978941"/>
                </a:lnTo>
                <a:lnTo>
                  <a:pt x="34416" y="1978941"/>
                </a:lnTo>
                <a:cubicBezTo>
                  <a:pt x="15409" y="1978941"/>
                  <a:pt x="0" y="1963533"/>
                  <a:pt x="0" y="1944525"/>
                </a:cubicBezTo>
                <a:lnTo>
                  <a:pt x="0" y="34416"/>
                </a:lnTo>
                <a:cubicBezTo>
                  <a:pt x="0" y="15409"/>
                  <a:pt x="15409" y="0"/>
                  <a:pt x="34416" y="0"/>
                </a:cubicBezTo>
                <a:close/>
              </a:path>
            </a:pathLst>
          </a:custGeom>
          <a:solidFill>
            <a:srgbClr val="DC2626"/>
          </a:solidFill>
          <a:ln/>
        </p:spPr>
      </p:sp>
      <p:sp>
        <p:nvSpPr>
          <p:cNvPr id="49" name="Shape 47"/>
          <p:cNvSpPr/>
          <p:nvPr/>
        </p:nvSpPr>
        <p:spPr>
          <a:xfrm>
            <a:off x="6370793" y="4028867"/>
            <a:ext cx="481829" cy="481829"/>
          </a:xfrm>
          <a:custGeom>
            <a:avLst/>
            <a:gdLst/>
            <a:ahLst/>
            <a:cxnLst/>
            <a:rect l="l" t="t" r="r" b="b"/>
            <a:pathLst>
              <a:path w="481829" h="481829">
                <a:moveTo>
                  <a:pt x="240915" y="0"/>
                </a:moveTo>
                <a:lnTo>
                  <a:pt x="240915" y="0"/>
                </a:lnTo>
                <a:cubicBezTo>
                  <a:pt x="373879" y="0"/>
                  <a:pt x="481829" y="107950"/>
                  <a:pt x="481829" y="240915"/>
                </a:cubicBezTo>
                <a:lnTo>
                  <a:pt x="481829" y="240915"/>
                </a:lnTo>
                <a:cubicBezTo>
                  <a:pt x="481829" y="373879"/>
                  <a:pt x="373879" y="481829"/>
                  <a:pt x="240915" y="481829"/>
                </a:cubicBezTo>
                <a:lnTo>
                  <a:pt x="240915" y="481829"/>
                </a:lnTo>
                <a:cubicBezTo>
                  <a:pt x="107950" y="481829"/>
                  <a:pt x="0" y="373879"/>
                  <a:pt x="0" y="240915"/>
                </a:cubicBezTo>
                <a:lnTo>
                  <a:pt x="0" y="240915"/>
                </a:lnTo>
                <a:cubicBezTo>
                  <a:pt x="0" y="107950"/>
                  <a:pt x="107950" y="0"/>
                  <a:pt x="240915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  <a:effectLst>
            <a:outerShdw blurRad="129061" dist="86041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0" name="Shape 48"/>
          <p:cNvSpPr/>
          <p:nvPr/>
        </p:nvSpPr>
        <p:spPr>
          <a:xfrm>
            <a:off x="6495553" y="4166532"/>
            <a:ext cx="232311" cy="206498"/>
          </a:xfrm>
          <a:custGeom>
            <a:avLst/>
            <a:gdLst/>
            <a:ahLst/>
            <a:cxnLst/>
            <a:rect l="l" t="t" r="r" b="b"/>
            <a:pathLst>
              <a:path w="232311" h="206498">
                <a:moveTo>
                  <a:pt x="19359" y="78969"/>
                </a:moveTo>
                <a:lnTo>
                  <a:pt x="103733" y="113695"/>
                </a:lnTo>
                <a:cubicBezTo>
                  <a:pt x="107686" y="115308"/>
                  <a:pt x="111880" y="116155"/>
                  <a:pt x="116155" y="116155"/>
                </a:cubicBezTo>
                <a:cubicBezTo>
                  <a:pt x="120430" y="116155"/>
                  <a:pt x="124625" y="115308"/>
                  <a:pt x="128577" y="113695"/>
                </a:cubicBezTo>
                <a:lnTo>
                  <a:pt x="226341" y="73444"/>
                </a:lnTo>
                <a:cubicBezTo>
                  <a:pt x="229971" y="71952"/>
                  <a:pt x="232311" y="68443"/>
                  <a:pt x="232311" y="64531"/>
                </a:cubicBezTo>
                <a:cubicBezTo>
                  <a:pt x="232311" y="60619"/>
                  <a:pt x="229971" y="57110"/>
                  <a:pt x="226341" y="55617"/>
                </a:cubicBezTo>
                <a:lnTo>
                  <a:pt x="128577" y="15366"/>
                </a:lnTo>
                <a:cubicBezTo>
                  <a:pt x="124625" y="13753"/>
                  <a:pt x="120430" y="12906"/>
                  <a:pt x="116155" y="12906"/>
                </a:cubicBezTo>
                <a:cubicBezTo>
                  <a:pt x="111880" y="12906"/>
                  <a:pt x="107686" y="13753"/>
                  <a:pt x="103733" y="15366"/>
                </a:cubicBezTo>
                <a:lnTo>
                  <a:pt x="5969" y="55617"/>
                </a:lnTo>
                <a:cubicBezTo>
                  <a:pt x="2339" y="57110"/>
                  <a:pt x="0" y="60619"/>
                  <a:pt x="0" y="64531"/>
                </a:cubicBezTo>
                <a:lnTo>
                  <a:pt x="0" y="183912"/>
                </a:lnTo>
                <a:cubicBezTo>
                  <a:pt x="0" y="189277"/>
                  <a:pt x="4315" y="193592"/>
                  <a:pt x="9680" y="193592"/>
                </a:cubicBezTo>
                <a:cubicBezTo>
                  <a:pt x="15044" y="193592"/>
                  <a:pt x="19359" y="189277"/>
                  <a:pt x="19359" y="183912"/>
                </a:cubicBezTo>
                <a:lnTo>
                  <a:pt x="19359" y="78969"/>
                </a:lnTo>
                <a:close/>
                <a:moveTo>
                  <a:pt x="38718" y="107887"/>
                </a:moveTo>
                <a:lnTo>
                  <a:pt x="38718" y="154874"/>
                </a:lnTo>
                <a:cubicBezTo>
                  <a:pt x="38718" y="176249"/>
                  <a:pt x="73404" y="193592"/>
                  <a:pt x="116155" y="193592"/>
                </a:cubicBezTo>
                <a:cubicBezTo>
                  <a:pt x="158907" y="193592"/>
                  <a:pt x="193592" y="176249"/>
                  <a:pt x="193592" y="154874"/>
                </a:cubicBezTo>
                <a:lnTo>
                  <a:pt x="193592" y="107847"/>
                </a:lnTo>
                <a:lnTo>
                  <a:pt x="135958" y="131602"/>
                </a:lnTo>
                <a:cubicBezTo>
                  <a:pt x="129666" y="134184"/>
                  <a:pt x="122971" y="135514"/>
                  <a:pt x="116155" y="135514"/>
                </a:cubicBezTo>
                <a:cubicBezTo>
                  <a:pt x="109339" y="135514"/>
                  <a:pt x="102644" y="134184"/>
                  <a:pt x="96352" y="131602"/>
                </a:cubicBezTo>
                <a:lnTo>
                  <a:pt x="38718" y="10784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1" name="Text 49"/>
          <p:cNvSpPr/>
          <p:nvPr/>
        </p:nvSpPr>
        <p:spPr>
          <a:xfrm>
            <a:off x="6955872" y="4172985"/>
            <a:ext cx="4792480" cy="1978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19" b="1" dirty="0">
                <a:solidFill>
                  <a:srgbClr val="0F17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Continuing education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70793" y="4613945"/>
            <a:ext cx="5300121" cy="602287"/>
          </a:xfrm>
          <a:custGeom>
            <a:avLst/>
            <a:gdLst/>
            <a:ahLst/>
            <a:cxnLst/>
            <a:rect l="l" t="t" r="r" b="b"/>
            <a:pathLst>
              <a:path w="5300121" h="602287">
                <a:moveTo>
                  <a:pt x="68835" y="0"/>
                </a:moveTo>
                <a:lnTo>
                  <a:pt x="5231286" y="0"/>
                </a:lnTo>
                <a:cubicBezTo>
                  <a:pt x="5269303" y="0"/>
                  <a:pt x="5300121" y="30819"/>
                  <a:pt x="5300121" y="68835"/>
                </a:cubicBezTo>
                <a:lnTo>
                  <a:pt x="5300121" y="533451"/>
                </a:lnTo>
                <a:cubicBezTo>
                  <a:pt x="5300121" y="571468"/>
                  <a:pt x="5269303" y="602287"/>
                  <a:pt x="5231286" y="602287"/>
                </a:cubicBezTo>
                <a:lnTo>
                  <a:pt x="68835" y="602287"/>
                </a:lnTo>
                <a:cubicBezTo>
                  <a:pt x="30819" y="602287"/>
                  <a:pt x="0" y="571468"/>
                  <a:pt x="0" y="533451"/>
                </a:cubicBezTo>
                <a:lnTo>
                  <a:pt x="0" y="68835"/>
                </a:lnTo>
                <a:cubicBezTo>
                  <a:pt x="0" y="30844"/>
                  <a:pt x="30844" y="0"/>
                  <a:pt x="68835" y="0"/>
                </a:cubicBezTo>
                <a:close/>
              </a:path>
            </a:pathLst>
          </a:custGeom>
          <a:solidFill>
            <a:srgbClr val="DC2626">
              <a:alpha val="5098"/>
            </a:srgbClr>
          </a:solidFill>
          <a:ln/>
        </p:spPr>
      </p:sp>
      <p:sp>
        <p:nvSpPr>
          <p:cNvPr id="53" name="Text 51"/>
          <p:cNvSpPr/>
          <p:nvPr/>
        </p:nvSpPr>
        <p:spPr>
          <a:xfrm>
            <a:off x="6474042" y="4717194"/>
            <a:ext cx="5153852" cy="3957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948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Courses in management, languages, and scientific writing are offered to technical and academic staff at all higher education institutions in the network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70793" y="5280762"/>
            <a:ext cx="5300121" cy="378580"/>
          </a:xfrm>
          <a:custGeom>
            <a:avLst/>
            <a:gdLst/>
            <a:ahLst/>
            <a:cxnLst/>
            <a:rect l="l" t="t" r="r" b="b"/>
            <a:pathLst>
              <a:path w="5300121" h="378580">
                <a:moveTo>
                  <a:pt x="68833" y="0"/>
                </a:moveTo>
                <a:lnTo>
                  <a:pt x="5231288" y="0"/>
                </a:lnTo>
                <a:cubicBezTo>
                  <a:pt x="5269278" y="0"/>
                  <a:pt x="5300121" y="30843"/>
                  <a:pt x="5300121" y="68833"/>
                </a:cubicBezTo>
                <a:lnTo>
                  <a:pt x="5300121" y="309747"/>
                </a:lnTo>
                <a:cubicBezTo>
                  <a:pt x="5300121" y="347762"/>
                  <a:pt x="5269304" y="378580"/>
                  <a:pt x="5231288" y="378580"/>
                </a:cubicBezTo>
                <a:lnTo>
                  <a:pt x="68833" y="378580"/>
                </a:lnTo>
                <a:cubicBezTo>
                  <a:pt x="30818" y="378580"/>
                  <a:pt x="0" y="347762"/>
                  <a:pt x="0" y="309747"/>
                </a:cubicBezTo>
                <a:lnTo>
                  <a:pt x="0" y="68833"/>
                </a:lnTo>
                <a:cubicBezTo>
                  <a:pt x="0" y="30843"/>
                  <a:pt x="30843" y="0"/>
                  <a:pt x="68833" y="0"/>
                </a:cubicBezTo>
                <a:close/>
              </a:path>
            </a:pathLst>
          </a:custGeom>
          <a:gradFill flip="none" rotWithShape="1">
            <a:gsLst>
              <a:gs pos="0">
                <a:srgbClr val="DC2626"/>
              </a:gs>
              <a:gs pos="100000">
                <a:srgbClr val="F87171"/>
              </a:gs>
            </a:gsLst>
            <a:lin ang="2700000" scaled="1"/>
          </a:gradFill>
          <a:ln/>
        </p:spPr>
      </p:sp>
      <p:sp>
        <p:nvSpPr>
          <p:cNvPr id="55" name="Shape 53"/>
          <p:cNvSpPr/>
          <p:nvPr/>
        </p:nvSpPr>
        <p:spPr>
          <a:xfrm>
            <a:off x="6506308" y="5418428"/>
            <a:ext cx="90343" cy="120457"/>
          </a:xfrm>
          <a:custGeom>
            <a:avLst/>
            <a:gdLst/>
            <a:ahLst/>
            <a:cxnLst/>
            <a:rect l="l" t="t" r="r" b="b"/>
            <a:pathLst>
              <a:path w="90343" h="120457">
                <a:moveTo>
                  <a:pt x="50489" y="4094"/>
                </a:moveTo>
                <a:cubicBezTo>
                  <a:pt x="47548" y="1153"/>
                  <a:pt x="42772" y="1153"/>
                  <a:pt x="39831" y="4094"/>
                </a:cubicBezTo>
                <a:lnTo>
                  <a:pt x="2188" y="41737"/>
                </a:lnTo>
                <a:cubicBezTo>
                  <a:pt x="-753" y="44677"/>
                  <a:pt x="-753" y="49453"/>
                  <a:pt x="2188" y="52394"/>
                </a:cubicBezTo>
                <a:cubicBezTo>
                  <a:pt x="5129" y="55335"/>
                  <a:pt x="9905" y="55335"/>
                  <a:pt x="12846" y="52394"/>
                </a:cubicBezTo>
                <a:lnTo>
                  <a:pt x="37643" y="27597"/>
                </a:lnTo>
                <a:lnTo>
                  <a:pt x="37643" y="114811"/>
                </a:lnTo>
                <a:cubicBezTo>
                  <a:pt x="37643" y="118975"/>
                  <a:pt x="41007" y="122339"/>
                  <a:pt x="45171" y="122339"/>
                </a:cubicBezTo>
                <a:cubicBezTo>
                  <a:pt x="49336" y="122339"/>
                  <a:pt x="52700" y="118975"/>
                  <a:pt x="52700" y="114811"/>
                </a:cubicBezTo>
                <a:lnTo>
                  <a:pt x="52700" y="27597"/>
                </a:lnTo>
                <a:lnTo>
                  <a:pt x="77497" y="52394"/>
                </a:lnTo>
                <a:cubicBezTo>
                  <a:pt x="80438" y="55335"/>
                  <a:pt x="85214" y="55335"/>
                  <a:pt x="88155" y="52394"/>
                </a:cubicBezTo>
                <a:cubicBezTo>
                  <a:pt x="91096" y="49453"/>
                  <a:pt x="91096" y="44677"/>
                  <a:pt x="88155" y="41737"/>
                </a:cubicBezTo>
                <a:lnTo>
                  <a:pt x="50512" y="409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6" name="Text 54"/>
          <p:cNvSpPr/>
          <p:nvPr/>
        </p:nvSpPr>
        <p:spPr>
          <a:xfrm>
            <a:off x="6675549" y="5384011"/>
            <a:ext cx="4952345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Ongoing skills development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344164" y="5969090"/>
            <a:ext cx="11503673" cy="688327"/>
          </a:xfrm>
          <a:custGeom>
            <a:avLst/>
            <a:gdLst/>
            <a:ahLst/>
            <a:cxnLst/>
            <a:rect l="l" t="t" r="r" b="b"/>
            <a:pathLst>
              <a:path w="11503673" h="688327">
                <a:moveTo>
                  <a:pt x="103249" y="0"/>
                </a:moveTo>
                <a:lnTo>
                  <a:pt x="11400423" y="0"/>
                </a:lnTo>
                <a:cubicBezTo>
                  <a:pt x="11457446" y="0"/>
                  <a:pt x="11503673" y="46226"/>
                  <a:pt x="11503673" y="103249"/>
                </a:cubicBezTo>
                <a:lnTo>
                  <a:pt x="11503673" y="585078"/>
                </a:lnTo>
                <a:cubicBezTo>
                  <a:pt x="11503673" y="642101"/>
                  <a:pt x="11457446" y="688327"/>
                  <a:pt x="11400423" y="688327"/>
                </a:cubicBezTo>
                <a:lnTo>
                  <a:pt x="103249" y="688327"/>
                </a:lnTo>
                <a:cubicBezTo>
                  <a:pt x="46226" y="688327"/>
                  <a:pt x="0" y="642101"/>
                  <a:pt x="0" y="585078"/>
                </a:cubicBezTo>
                <a:lnTo>
                  <a:pt x="0" y="103249"/>
                </a:lnTo>
                <a:cubicBezTo>
                  <a:pt x="0" y="46226"/>
                  <a:pt x="46226" y="0"/>
                  <a:pt x="103249" y="0"/>
                </a:cubicBezTo>
                <a:close/>
              </a:path>
            </a:pathLst>
          </a:custGeom>
          <a:gradFill flip="none" rotWithShape="1">
            <a:gsLst>
              <a:gs pos="0">
                <a:srgbClr val="1E3A5F"/>
              </a:gs>
              <a:gs pos="100000">
                <a:srgbClr val="38BDF8"/>
              </a:gs>
            </a:gsLst>
            <a:lin ang="0" scaled="1"/>
          </a:gradFill>
          <a:ln/>
        </p:spPr>
      </p:sp>
      <p:sp>
        <p:nvSpPr>
          <p:cNvPr id="58" name="Shape 56"/>
          <p:cNvSpPr/>
          <p:nvPr/>
        </p:nvSpPr>
        <p:spPr>
          <a:xfrm>
            <a:off x="1944256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6579" y="92158"/>
                </a:moveTo>
                <a:cubicBezTo>
                  <a:pt x="31943" y="54649"/>
                  <a:pt x="64248" y="25812"/>
                  <a:pt x="103249" y="25812"/>
                </a:cubicBezTo>
                <a:cubicBezTo>
                  <a:pt x="124625" y="25812"/>
                  <a:pt x="143984" y="34484"/>
                  <a:pt x="158020" y="48479"/>
                </a:cubicBezTo>
                <a:cubicBezTo>
                  <a:pt x="158100" y="48559"/>
                  <a:pt x="158181" y="48640"/>
                  <a:pt x="158262" y="48721"/>
                </a:cubicBezTo>
                <a:lnTo>
                  <a:pt x="161327" y="51625"/>
                </a:lnTo>
                <a:lnTo>
                  <a:pt x="142008" y="51625"/>
                </a:lnTo>
                <a:cubicBezTo>
                  <a:pt x="134869" y="51625"/>
                  <a:pt x="129102" y="57392"/>
                  <a:pt x="129102" y="64531"/>
                </a:cubicBezTo>
                <a:cubicBezTo>
                  <a:pt x="129102" y="71669"/>
                  <a:pt x="134869" y="77437"/>
                  <a:pt x="142008" y="77437"/>
                </a:cubicBezTo>
                <a:lnTo>
                  <a:pt x="193632" y="77437"/>
                </a:lnTo>
                <a:cubicBezTo>
                  <a:pt x="200771" y="77437"/>
                  <a:pt x="206539" y="71669"/>
                  <a:pt x="206539" y="64531"/>
                </a:cubicBezTo>
                <a:lnTo>
                  <a:pt x="206539" y="12906"/>
                </a:lnTo>
                <a:cubicBezTo>
                  <a:pt x="206539" y="5767"/>
                  <a:pt x="200771" y="0"/>
                  <a:pt x="193632" y="0"/>
                </a:cubicBezTo>
                <a:cubicBezTo>
                  <a:pt x="186494" y="0"/>
                  <a:pt x="180726" y="5767"/>
                  <a:pt x="180726" y="12906"/>
                </a:cubicBezTo>
                <a:lnTo>
                  <a:pt x="180726" y="34443"/>
                </a:lnTo>
                <a:lnTo>
                  <a:pt x="176169" y="30128"/>
                </a:lnTo>
                <a:cubicBezTo>
                  <a:pt x="157495" y="11535"/>
                  <a:pt x="131683" y="0"/>
                  <a:pt x="103249" y="0"/>
                </a:cubicBezTo>
                <a:cubicBezTo>
                  <a:pt x="51221" y="0"/>
                  <a:pt x="8187" y="38476"/>
                  <a:pt x="1049" y="88528"/>
                </a:cubicBezTo>
                <a:cubicBezTo>
                  <a:pt x="40" y="95586"/>
                  <a:pt x="4920" y="102120"/>
                  <a:pt x="11979" y="103128"/>
                </a:cubicBezTo>
                <a:cubicBezTo>
                  <a:pt x="19037" y="104136"/>
                  <a:pt x="25570" y="99216"/>
                  <a:pt x="26579" y="92198"/>
                </a:cubicBezTo>
                <a:close/>
                <a:moveTo>
                  <a:pt x="205450" y="117970"/>
                </a:moveTo>
                <a:cubicBezTo>
                  <a:pt x="206458" y="110912"/>
                  <a:pt x="201537" y="104378"/>
                  <a:pt x="194520" y="103370"/>
                </a:cubicBezTo>
                <a:cubicBezTo>
                  <a:pt x="187502" y="102362"/>
                  <a:pt x="180928" y="107282"/>
                  <a:pt x="179920" y="114300"/>
                </a:cubicBezTo>
                <a:cubicBezTo>
                  <a:pt x="174556" y="151808"/>
                  <a:pt x="142250" y="180646"/>
                  <a:pt x="103249" y="180646"/>
                </a:cubicBezTo>
                <a:cubicBezTo>
                  <a:pt x="81873" y="180646"/>
                  <a:pt x="62514" y="171974"/>
                  <a:pt x="48479" y="157979"/>
                </a:cubicBezTo>
                <a:cubicBezTo>
                  <a:pt x="48398" y="157899"/>
                  <a:pt x="48317" y="157818"/>
                  <a:pt x="48237" y="157737"/>
                </a:cubicBezTo>
                <a:lnTo>
                  <a:pt x="45171" y="154833"/>
                </a:lnTo>
                <a:lnTo>
                  <a:pt x="64490" y="154833"/>
                </a:lnTo>
                <a:cubicBezTo>
                  <a:pt x="71629" y="154833"/>
                  <a:pt x="77397" y="149066"/>
                  <a:pt x="77397" y="141927"/>
                </a:cubicBezTo>
                <a:cubicBezTo>
                  <a:pt x="77397" y="134788"/>
                  <a:pt x="71629" y="129021"/>
                  <a:pt x="64490" y="129021"/>
                </a:cubicBezTo>
                <a:lnTo>
                  <a:pt x="12906" y="129061"/>
                </a:lnTo>
                <a:cubicBezTo>
                  <a:pt x="9478" y="129061"/>
                  <a:pt x="6171" y="130433"/>
                  <a:pt x="3751" y="132893"/>
                </a:cubicBezTo>
                <a:cubicBezTo>
                  <a:pt x="1331" y="135353"/>
                  <a:pt x="-40" y="138620"/>
                  <a:pt x="0" y="142089"/>
                </a:cubicBezTo>
                <a:lnTo>
                  <a:pt x="403" y="193310"/>
                </a:lnTo>
                <a:cubicBezTo>
                  <a:pt x="444" y="200448"/>
                  <a:pt x="6292" y="206176"/>
                  <a:pt x="13430" y="206095"/>
                </a:cubicBezTo>
                <a:cubicBezTo>
                  <a:pt x="20569" y="206014"/>
                  <a:pt x="26296" y="200206"/>
                  <a:pt x="26216" y="193068"/>
                </a:cubicBezTo>
                <a:lnTo>
                  <a:pt x="26054" y="172297"/>
                </a:lnTo>
                <a:lnTo>
                  <a:pt x="30370" y="176370"/>
                </a:lnTo>
                <a:cubicBezTo>
                  <a:pt x="49043" y="194963"/>
                  <a:pt x="74815" y="206498"/>
                  <a:pt x="103249" y="206498"/>
                </a:cubicBezTo>
                <a:cubicBezTo>
                  <a:pt x="155277" y="206498"/>
                  <a:pt x="198311" y="168022"/>
                  <a:pt x="205450" y="11797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9" name="Text 57"/>
          <p:cNvSpPr/>
          <p:nvPr/>
        </p:nvSpPr>
        <p:spPr>
          <a:xfrm>
            <a:off x="2245399" y="6106755"/>
            <a:ext cx="2056378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Aim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2245399" y="6278837"/>
            <a:ext cx="2082191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Reducing Disparities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4519703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</p:sp>
      <p:sp>
        <p:nvSpPr>
          <p:cNvPr id="62" name="Shape 60"/>
          <p:cNvSpPr/>
          <p:nvPr/>
        </p:nvSpPr>
        <p:spPr>
          <a:xfrm>
            <a:off x="4829451" y="6210004"/>
            <a:ext cx="206498" cy="206498"/>
          </a:xfrm>
          <a:custGeom>
            <a:avLst/>
            <a:gdLst/>
            <a:ahLst/>
            <a:cxnLst/>
            <a:rect l="l" t="t" r="r" b="b"/>
            <a:pathLst>
              <a:path w="206498" h="206498">
                <a:moveTo>
                  <a:pt x="22465" y="80542"/>
                </a:moveTo>
                <a:lnTo>
                  <a:pt x="34927" y="93005"/>
                </a:lnTo>
                <a:cubicBezTo>
                  <a:pt x="37347" y="95425"/>
                  <a:pt x="40614" y="96796"/>
                  <a:pt x="44042" y="96796"/>
                </a:cubicBezTo>
                <a:lnTo>
                  <a:pt x="52714" y="96796"/>
                </a:lnTo>
                <a:cubicBezTo>
                  <a:pt x="56142" y="96796"/>
                  <a:pt x="59409" y="98167"/>
                  <a:pt x="61828" y="100587"/>
                </a:cubicBezTo>
                <a:lnTo>
                  <a:pt x="73646" y="112404"/>
                </a:lnTo>
                <a:cubicBezTo>
                  <a:pt x="76066" y="114824"/>
                  <a:pt x="77437" y="118091"/>
                  <a:pt x="77437" y="121519"/>
                </a:cubicBezTo>
                <a:lnTo>
                  <a:pt x="77437" y="136644"/>
                </a:lnTo>
                <a:cubicBezTo>
                  <a:pt x="77437" y="140072"/>
                  <a:pt x="78808" y="143339"/>
                  <a:pt x="81228" y="145759"/>
                </a:cubicBezTo>
                <a:lnTo>
                  <a:pt x="86592" y="151123"/>
                </a:lnTo>
                <a:cubicBezTo>
                  <a:pt x="89012" y="153543"/>
                  <a:pt x="90383" y="156810"/>
                  <a:pt x="90383" y="160238"/>
                </a:cubicBezTo>
                <a:lnTo>
                  <a:pt x="90383" y="167780"/>
                </a:lnTo>
                <a:cubicBezTo>
                  <a:pt x="90383" y="174919"/>
                  <a:pt x="96151" y="180686"/>
                  <a:pt x="103289" y="180686"/>
                </a:cubicBezTo>
                <a:cubicBezTo>
                  <a:pt x="110428" y="180686"/>
                  <a:pt x="116196" y="174919"/>
                  <a:pt x="116196" y="167780"/>
                </a:cubicBezTo>
                <a:lnTo>
                  <a:pt x="116196" y="166691"/>
                </a:lnTo>
                <a:cubicBezTo>
                  <a:pt x="116196" y="163263"/>
                  <a:pt x="117567" y="159996"/>
                  <a:pt x="119987" y="157576"/>
                </a:cubicBezTo>
                <a:lnTo>
                  <a:pt x="138257" y="139306"/>
                </a:lnTo>
                <a:cubicBezTo>
                  <a:pt x="140677" y="136886"/>
                  <a:pt x="142048" y="133619"/>
                  <a:pt x="142048" y="130191"/>
                </a:cubicBezTo>
                <a:lnTo>
                  <a:pt x="142048" y="116196"/>
                </a:lnTo>
                <a:cubicBezTo>
                  <a:pt x="142048" y="109057"/>
                  <a:pt x="136281" y="103289"/>
                  <a:pt x="129142" y="103289"/>
                </a:cubicBezTo>
                <a:lnTo>
                  <a:pt x="95788" y="103289"/>
                </a:lnTo>
                <a:cubicBezTo>
                  <a:pt x="92360" y="103289"/>
                  <a:pt x="89093" y="101918"/>
                  <a:pt x="86673" y="99498"/>
                </a:cubicBezTo>
                <a:lnTo>
                  <a:pt x="80220" y="93045"/>
                </a:lnTo>
                <a:cubicBezTo>
                  <a:pt x="78526" y="91351"/>
                  <a:pt x="77558" y="89012"/>
                  <a:pt x="77558" y="86592"/>
                </a:cubicBezTo>
                <a:cubicBezTo>
                  <a:pt x="77558" y="81551"/>
                  <a:pt x="81631" y="77477"/>
                  <a:pt x="86673" y="77477"/>
                </a:cubicBezTo>
                <a:lnTo>
                  <a:pt x="100668" y="77477"/>
                </a:lnTo>
                <a:cubicBezTo>
                  <a:pt x="105709" y="77477"/>
                  <a:pt x="109783" y="73404"/>
                  <a:pt x="109783" y="68362"/>
                </a:cubicBezTo>
                <a:cubicBezTo>
                  <a:pt x="109783" y="65942"/>
                  <a:pt x="108815" y="63603"/>
                  <a:pt x="107121" y="61909"/>
                </a:cubicBezTo>
                <a:lnTo>
                  <a:pt x="99176" y="53964"/>
                </a:lnTo>
                <a:cubicBezTo>
                  <a:pt x="97603" y="52431"/>
                  <a:pt x="96796" y="50455"/>
                  <a:pt x="96796" y="48398"/>
                </a:cubicBezTo>
                <a:cubicBezTo>
                  <a:pt x="96796" y="46341"/>
                  <a:pt x="97603" y="44365"/>
                  <a:pt x="99095" y="42873"/>
                </a:cubicBezTo>
                <a:lnTo>
                  <a:pt x="106072" y="35895"/>
                </a:lnTo>
                <a:cubicBezTo>
                  <a:pt x="108412" y="33556"/>
                  <a:pt x="109743" y="30370"/>
                  <a:pt x="109743" y="27063"/>
                </a:cubicBezTo>
                <a:cubicBezTo>
                  <a:pt x="109743" y="24159"/>
                  <a:pt x="108775" y="21537"/>
                  <a:pt x="107161" y="19440"/>
                </a:cubicBezTo>
                <a:cubicBezTo>
                  <a:pt x="105871" y="19400"/>
                  <a:pt x="104580" y="19359"/>
                  <a:pt x="103289" y="19359"/>
                </a:cubicBezTo>
                <a:cubicBezTo>
                  <a:pt x="64813" y="19359"/>
                  <a:pt x="32427" y="45252"/>
                  <a:pt x="22505" y="80542"/>
                </a:cubicBezTo>
                <a:close/>
                <a:moveTo>
                  <a:pt x="187139" y="103249"/>
                </a:moveTo>
                <a:cubicBezTo>
                  <a:pt x="187139" y="89294"/>
                  <a:pt x="183751" y="76146"/>
                  <a:pt x="177701" y="64611"/>
                </a:cubicBezTo>
                <a:cubicBezTo>
                  <a:pt x="175120" y="64974"/>
                  <a:pt x="172579" y="66184"/>
                  <a:pt x="170482" y="68282"/>
                </a:cubicBezTo>
                <a:lnTo>
                  <a:pt x="165078" y="73686"/>
                </a:lnTo>
                <a:cubicBezTo>
                  <a:pt x="162658" y="76106"/>
                  <a:pt x="161286" y="79373"/>
                  <a:pt x="161286" y="82801"/>
                </a:cubicBezTo>
                <a:lnTo>
                  <a:pt x="161286" y="96796"/>
                </a:lnTo>
                <a:cubicBezTo>
                  <a:pt x="161286" y="103935"/>
                  <a:pt x="167054" y="109702"/>
                  <a:pt x="174193" y="109702"/>
                </a:cubicBezTo>
                <a:lnTo>
                  <a:pt x="183912" y="109702"/>
                </a:lnTo>
                <a:cubicBezTo>
                  <a:pt x="184921" y="109702"/>
                  <a:pt x="185929" y="109581"/>
                  <a:pt x="186857" y="109380"/>
                </a:cubicBezTo>
                <a:cubicBezTo>
                  <a:pt x="187018" y="107363"/>
                  <a:pt x="187058" y="105306"/>
                  <a:pt x="187058" y="103249"/>
                </a:cubicBezTo>
                <a:close/>
                <a:moveTo>
                  <a:pt x="0" y="103249"/>
                </a:moveTo>
                <a:cubicBezTo>
                  <a:pt x="0" y="46264"/>
                  <a:pt x="46264" y="0"/>
                  <a:pt x="103249" y="0"/>
                </a:cubicBezTo>
                <a:cubicBezTo>
                  <a:pt x="160234" y="0"/>
                  <a:pt x="206498" y="46264"/>
                  <a:pt x="206498" y="103249"/>
                </a:cubicBezTo>
                <a:cubicBezTo>
                  <a:pt x="206498" y="160234"/>
                  <a:pt x="160234" y="206498"/>
                  <a:pt x="103249" y="206498"/>
                </a:cubicBezTo>
                <a:cubicBezTo>
                  <a:pt x="46264" y="206498"/>
                  <a:pt x="0" y="160234"/>
                  <a:pt x="0" y="10324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3" name="Text 61"/>
          <p:cNvSpPr/>
          <p:nvPr/>
        </p:nvSpPr>
        <p:spPr>
          <a:xfrm>
            <a:off x="5130594" y="6106755"/>
            <a:ext cx="2529603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Scope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5130594" y="6278837"/>
            <a:ext cx="2555416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Equitable Internationalization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7873149" y="6141171"/>
            <a:ext cx="8604" cy="344164"/>
          </a:xfrm>
          <a:custGeom>
            <a:avLst/>
            <a:gdLst/>
            <a:ahLst/>
            <a:cxnLst/>
            <a:rect l="l" t="t" r="r" b="b"/>
            <a:pathLst>
              <a:path w="8604" h="344164">
                <a:moveTo>
                  <a:pt x="0" y="0"/>
                </a:moveTo>
                <a:lnTo>
                  <a:pt x="8604" y="0"/>
                </a:lnTo>
                <a:lnTo>
                  <a:pt x="8604" y="344164"/>
                </a:lnTo>
                <a:lnTo>
                  <a:pt x="0" y="344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</p:sp>
      <p:sp>
        <p:nvSpPr>
          <p:cNvPr id="66" name="Shape 64"/>
          <p:cNvSpPr/>
          <p:nvPr/>
        </p:nvSpPr>
        <p:spPr>
          <a:xfrm>
            <a:off x="8157084" y="6210004"/>
            <a:ext cx="258123" cy="206498"/>
          </a:xfrm>
          <a:custGeom>
            <a:avLst/>
            <a:gdLst/>
            <a:ahLst/>
            <a:cxnLst/>
            <a:rect l="l" t="t" r="r" b="b"/>
            <a:pathLst>
              <a:path w="258123" h="206498">
                <a:moveTo>
                  <a:pt x="129061" y="6453"/>
                </a:moveTo>
                <a:cubicBezTo>
                  <a:pt x="152211" y="6453"/>
                  <a:pt x="171006" y="25248"/>
                  <a:pt x="171006" y="48398"/>
                </a:cubicBezTo>
                <a:cubicBezTo>
                  <a:pt x="171006" y="71548"/>
                  <a:pt x="152211" y="90343"/>
                  <a:pt x="129061" y="90343"/>
                </a:cubicBezTo>
                <a:cubicBezTo>
                  <a:pt x="105911" y="90343"/>
                  <a:pt x="87116" y="71548"/>
                  <a:pt x="87116" y="48398"/>
                </a:cubicBezTo>
                <a:cubicBezTo>
                  <a:pt x="87116" y="25248"/>
                  <a:pt x="105911" y="6453"/>
                  <a:pt x="129061" y="6453"/>
                </a:cubicBezTo>
                <a:close/>
                <a:moveTo>
                  <a:pt x="38718" y="35492"/>
                </a:moveTo>
                <a:cubicBezTo>
                  <a:pt x="54745" y="35492"/>
                  <a:pt x="67757" y="48504"/>
                  <a:pt x="67757" y="64531"/>
                </a:cubicBezTo>
                <a:cubicBezTo>
                  <a:pt x="67757" y="80558"/>
                  <a:pt x="54745" y="93570"/>
                  <a:pt x="38718" y="93570"/>
                </a:cubicBezTo>
                <a:cubicBezTo>
                  <a:pt x="22691" y="93570"/>
                  <a:pt x="9680" y="80558"/>
                  <a:pt x="9680" y="64531"/>
                </a:cubicBezTo>
                <a:cubicBezTo>
                  <a:pt x="9680" y="48504"/>
                  <a:pt x="22691" y="35492"/>
                  <a:pt x="38718" y="35492"/>
                </a:cubicBezTo>
                <a:close/>
                <a:moveTo>
                  <a:pt x="0" y="167780"/>
                </a:moveTo>
                <a:cubicBezTo>
                  <a:pt x="0" y="139265"/>
                  <a:pt x="23110" y="116155"/>
                  <a:pt x="51625" y="116155"/>
                </a:cubicBezTo>
                <a:cubicBezTo>
                  <a:pt x="56787" y="116155"/>
                  <a:pt x="61788" y="116922"/>
                  <a:pt x="66507" y="118333"/>
                </a:cubicBezTo>
                <a:cubicBezTo>
                  <a:pt x="53238" y="133175"/>
                  <a:pt x="45171" y="152776"/>
                  <a:pt x="45171" y="174233"/>
                </a:cubicBezTo>
                <a:lnTo>
                  <a:pt x="45171" y="180686"/>
                </a:lnTo>
                <a:cubicBezTo>
                  <a:pt x="45171" y="185284"/>
                  <a:pt x="46139" y="189640"/>
                  <a:pt x="47874" y="193592"/>
                </a:cubicBezTo>
                <a:lnTo>
                  <a:pt x="12906" y="193592"/>
                </a:lnTo>
                <a:cubicBezTo>
                  <a:pt x="5767" y="193592"/>
                  <a:pt x="0" y="187825"/>
                  <a:pt x="0" y="180686"/>
                </a:cubicBezTo>
                <a:lnTo>
                  <a:pt x="0" y="167780"/>
                </a:lnTo>
                <a:close/>
                <a:moveTo>
                  <a:pt x="210249" y="193592"/>
                </a:moveTo>
                <a:cubicBezTo>
                  <a:pt x="211983" y="189640"/>
                  <a:pt x="212951" y="185284"/>
                  <a:pt x="212951" y="180686"/>
                </a:cubicBezTo>
                <a:lnTo>
                  <a:pt x="212951" y="174233"/>
                </a:lnTo>
                <a:cubicBezTo>
                  <a:pt x="212951" y="152776"/>
                  <a:pt x="204885" y="133175"/>
                  <a:pt x="191616" y="118333"/>
                </a:cubicBezTo>
                <a:cubicBezTo>
                  <a:pt x="196335" y="116922"/>
                  <a:pt x="201336" y="116155"/>
                  <a:pt x="206498" y="116155"/>
                </a:cubicBezTo>
                <a:cubicBezTo>
                  <a:pt x="235013" y="116155"/>
                  <a:pt x="258123" y="139265"/>
                  <a:pt x="258123" y="167780"/>
                </a:cubicBezTo>
                <a:lnTo>
                  <a:pt x="258123" y="180686"/>
                </a:lnTo>
                <a:cubicBezTo>
                  <a:pt x="258123" y="187825"/>
                  <a:pt x="252355" y="193592"/>
                  <a:pt x="245217" y="193592"/>
                </a:cubicBezTo>
                <a:lnTo>
                  <a:pt x="210249" y="193592"/>
                </a:lnTo>
                <a:close/>
                <a:moveTo>
                  <a:pt x="190366" y="64531"/>
                </a:moveTo>
                <a:cubicBezTo>
                  <a:pt x="190366" y="48504"/>
                  <a:pt x="203377" y="35492"/>
                  <a:pt x="219404" y="35492"/>
                </a:cubicBezTo>
                <a:cubicBezTo>
                  <a:pt x="235431" y="35492"/>
                  <a:pt x="248443" y="48504"/>
                  <a:pt x="248443" y="64531"/>
                </a:cubicBezTo>
                <a:cubicBezTo>
                  <a:pt x="248443" y="80558"/>
                  <a:pt x="235431" y="93570"/>
                  <a:pt x="219404" y="93570"/>
                </a:cubicBezTo>
                <a:cubicBezTo>
                  <a:pt x="203377" y="93570"/>
                  <a:pt x="190366" y="80558"/>
                  <a:pt x="190366" y="64531"/>
                </a:cubicBezTo>
                <a:close/>
                <a:moveTo>
                  <a:pt x="64531" y="174233"/>
                </a:moveTo>
                <a:cubicBezTo>
                  <a:pt x="64531" y="138580"/>
                  <a:pt x="93408" y="109702"/>
                  <a:pt x="129061" y="109702"/>
                </a:cubicBezTo>
                <a:cubicBezTo>
                  <a:pt x="164715" y="109702"/>
                  <a:pt x="193592" y="138580"/>
                  <a:pt x="193592" y="174233"/>
                </a:cubicBezTo>
                <a:lnTo>
                  <a:pt x="193592" y="180686"/>
                </a:lnTo>
                <a:cubicBezTo>
                  <a:pt x="193592" y="187825"/>
                  <a:pt x="187825" y="193592"/>
                  <a:pt x="180686" y="193592"/>
                </a:cubicBezTo>
                <a:lnTo>
                  <a:pt x="77437" y="193592"/>
                </a:lnTo>
                <a:cubicBezTo>
                  <a:pt x="70298" y="193592"/>
                  <a:pt x="64531" y="187825"/>
                  <a:pt x="64531" y="180686"/>
                </a:cubicBezTo>
                <a:lnTo>
                  <a:pt x="64531" y="17423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7" name="Text 65"/>
          <p:cNvSpPr/>
          <p:nvPr/>
        </p:nvSpPr>
        <p:spPr>
          <a:xfrm>
            <a:off x="8484039" y="6106755"/>
            <a:ext cx="1849880" cy="1720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48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Beneficiaries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8484039" y="6278837"/>
            <a:ext cx="1875692" cy="2409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All HEIs in the Network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592</Words>
  <Application>Microsoft Office PowerPoint</Application>
  <PresentationFormat>Widescreen</PresentationFormat>
  <Paragraphs>109</Paragraphs>
  <Slides>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5" baseType="lpstr">
      <vt:lpstr>Trebuchet MS</vt:lpstr>
      <vt:lpstr>Arial</vt:lpstr>
      <vt:lpstr>Times New Roman</vt:lpstr>
      <vt:lpstr>Calibri Light</vt:lpstr>
      <vt:lpstr>MiSans</vt:lpstr>
      <vt:lpstr>Helvetica Neue</vt:lpstr>
      <vt:lpstr>Noto Sans SC</vt:lpstr>
      <vt:lpstr>Calibri</vt:lpstr>
      <vt:lpstr>Custom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 para Ciência Globalmente Relevante e Socialmente Responsável</dc:title>
  <dc:subject>Rede para Ciência Globalmente Relevante e Socialmente Responsável</dc:subject>
  <dc:creator>Kimi</dc:creator>
  <cp:lastModifiedBy>Valeska Virginia Soares Souza</cp:lastModifiedBy>
  <cp:revision>14</cp:revision>
  <dcterms:created xsi:type="dcterms:W3CDTF">2026-04-08T19:16:51Z</dcterms:created>
  <dcterms:modified xsi:type="dcterms:W3CDTF">2026-04-09T02:17:05Z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{"Label":"Rede para Ciência Globalmente Relevante e Socialmente Responsável","ContentProducer":"001191110108MACG2KBH8F10000","ProduceID":"19d6e80f-c1c2-829d-8000-00003f029df7","ReservedCode1":"","ContentPropagator":"001191110108MACG2KBH8F20000","PropagateID":"19d6e80f-c1c2-829d-8000-00003f029df7","ReservedCode2":""}</vt:lpwstr>
  </property>
</Properties>
</file>